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1" r:id="rId2"/>
  </p:sldMasterIdLst>
  <p:notesMasterIdLst>
    <p:notesMasterId r:id="rId32"/>
  </p:notesMasterIdLst>
  <p:sldIdLst>
    <p:sldId id="262" r:id="rId3"/>
    <p:sldId id="971" r:id="rId4"/>
    <p:sldId id="959" r:id="rId5"/>
    <p:sldId id="437" r:id="rId6"/>
    <p:sldId id="331" r:id="rId7"/>
    <p:sldId id="982" r:id="rId8"/>
    <p:sldId id="956" r:id="rId9"/>
    <p:sldId id="980" r:id="rId10"/>
    <p:sldId id="316" r:id="rId11"/>
    <p:sldId id="981" r:id="rId12"/>
    <p:sldId id="438" r:id="rId13"/>
    <p:sldId id="306" r:id="rId14"/>
    <p:sldId id="435" r:id="rId15"/>
    <p:sldId id="443" r:id="rId16"/>
    <p:sldId id="436" r:id="rId17"/>
    <p:sldId id="427" r:id="rId18"/>
    <p:sldId id="440" r:id="rId19"/>
    <p:sldId id="428" r:id="rId20"/>
    <p:sldId id="441" r:id="rId21"/>
    <p:sldId id="442" r:id="rId22"/>
    <p:sldId id="433" r:id="rId23"/>
    <p:sldId id="434" r:id="rId24"/>
    <p:sldId id="444" r:id="rId25"/>
    <p:sldId id="445" r:id="rId26"/>
    <p:sldId id="446" r:id="rId27"/>
    <p:sldId id="447" r:id="rId28"/>
    <p:sldId id="439" r:id="rId29"/>
    <p:sldId id="955" r:id="rId30"/>
    <p:sldId id="284" r:id="rId31"/>
  </p:sldIdLst>
  <p:sldSz cx="10688638" cy="756285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98586B-D045-49EF-88CD-499B7917FCB9}">
          <p14:sldIdLst>
            <p14:sldId id="262"/>
            <p14:sldId id="971"/>
            <p14:sldId id="959"/>
            <p14:sldId id="437"/>
            <p14:sldId id="331"/>
            <p14:sldId id="982"/>
            <p14:sldId id="956"/>
            <p14:sldId id="980"/>
            <p14:sldId id="316"/>
            <p14:sldId id="981"/>
            <p14:sldId id="438"/>
            <p14:sldId id="306"/>
            <p14:sldId id="435"/>
            <p14:sldId id="443"/>
            <p14:sldId id="436"/>
            <p14:sldId id="427"/>
            <p14:sldId id="440"/>
            <p14:sldId id="428"/>
            <p14:sldId id="441"/>
            <p14:sldId id="442"/>
            <p14:sldId id="433"/>
            <p14:sldId id="434"/>
            <p14:sldId id="444"/>
            <p14:sldId id="445"/>
            <p14:sldId id="446"/>
            <p14:sldId id="447"/>
            <p14:sldId id="439"/>
            <p14:sldId id="955"/>
            <p14:sldId id="284"/>
          </p14:sldIdLst>
        </p14:section>
      </p14:sectionLst>
    </p:ext>
    <p:ext uri="{EFAFB233-063F-42B5-8137-9DF3F51BA10A}">
      <p15:sldGuideLst xmlns:p15="http://schemas.microsoft.com/office/powerpoint/2012/main">
        <p15:guide id="1" orient="horz" pos="2382" userDrawn="1">
          <p15:clr>
            <a:srgbClr val="A4A3A4"/>
          </p15:clr>
        </p15:guide>
        <p15:guide id="2" pos="33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otfallcam Sales" initials="FS" lastIdx="2" clrIdx="0">
    <p:extLst>
      <p:ext uri="{19B8F6BF-5375-455C-9EA6-DF929625EA0E}">
        <p15:presenceInfo xmlns:p15="http://schemas.microsoft.com/office/powerpoint/2012/main" userId="Footfallcam Sa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CC6600"/>
    <a:srgbClr val="660066"/>
    <a:srgbClr val="FF9900"/>
    <a:srgbClr val="089C98"/>
    <a:srgbClr val="08A8A0"/>
    <a:srgbClr val="E1B40D"/>
    <a:srgbClr val="CEA40C"/>
    <a:srgbClr val="538CFF"/>
    <a:srgbClr val="029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5" autoAdjust="0"/>
    <p:restoredTop sz="91300" autoAdjust="0"/>
  </p:normalViewPr>
  <p:slideViewPr>
    <p:cSldViewPr snapToGrid="0">
      <p:cViewPr varScale="1">
        <p:scale>
          <a:sx n="99" d="100"/>
          <a:sy n="99" d="100"/>
        </p:scale>
        <p:origin x="1620" y="114"/>
      </p:cViewPr>
      <p:guideLst>
        <p:guide orient="horz" pos="2382"/>
        <p:guide pos="3367"/>
      </p:guideLst>
    </p:cSldViewPr>
  </p:slideViewPr>
  <p:notesTextViewPr>
    <p:cViewPr>
      <p:scale>
        <a:sx n="1" d="1"/>
        <a:sy n="1" d="1"/>
      </p:scale>
      <p:origin x="0" y="0"/>
    </p:cViewPr>
  </p:notesTextViewPr>
  <p:gridSpacing cx="54863" cy="54863"/>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48A4FB4F-AC7E-454F-A479-DC79C9316FD3}" type="datetimeFigureOut">
              <a:rPr lang="en-US" smtClean="0"/>
              <a:t>25-Mar-21</a:t>
            </a:fld>
            <a:endParaRPr lang="en-US"/>
          </a:p>
        </p:txBody>
      </p:sp>
      <p:sp>
        <p:nvSpPr>
          <p:cNvPr id="4" name="Slide Image Placeholder 3"/>
          <p:cNvSpPr>
            <a:spLocks noGrp="1" noRot="1" noChangeAspect="1"/>
          </p:cNvSpPr>
          <p:nvPr>
            <p:ph type="sldImg" idx="2"/>
          </p:nvPr>
        </p:nvSpPr>
        <p:spPr>
          <a:xfrm>
            <a:off x="1225550" y="1162050"/>
            <a:ext cx="4430713"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1D3986E-EF70-4722-92E2-CD3E6C2AB140}" type="slidenum">
              <a:rPr lang="en-US" smtClean="0"/>
              <a:t>‹#›</a:t>
            </a:fld>
            <a:endParaRPr lang="en-US"/>
          </a:p>
        </p:txBody>
      </p:sp>
    </p:spTree>
    <p:extLst>
      <p:ext uri="{BB962C8B-B14F-4D97-AF65-F5344CB8AC3E}">
        <p14:creationId xmlns:p14="http://schemas.microsoft.com/office/powerpoint/2010/main" val="2533538295"/>
      </p:ext>
    </p:extLst>
  </p:cSld>
  <p:clrMap bg1="lt1" tx1="dk1" bg2="lt2" tx2="dk2" accent1="accent1" accent2="accent2" accent3="accent3" accent4="accent4" accent5="accent5" accent6="accent6" hlink="hlink" folHlink="folHlink"/>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a:t>
            </a:fld>
            <a:endParaRPr lang="en-US"/>
          </a:p>
        </p:txBody>
      </p:sp>
    </p:spTree>
    <p:extLst>
      <p:ext uri="{BB962C8B-B14F-4D97-AF65-F5344CB8AC3E}">
        <p14:creationId xmlns:p14="http://schemas.microsoft.com/office/powerpoint/2010/main" val="176589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15</a:t>
            </a:fld>
            <a:endParaRPr lang="en-US"/>
          </a:p>
        </p:txBody>
      </p:sp>
    </p:spTree>
    <p:extLst>
      <p:ext uri="{BB962C8B-B14F-4D97-AF65-F5344CB8AC3E}">
        <p14:creationId xmlns:p14="http://schemas.microsoft.com/office/powerpoint/2010/main" val="71481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143000"/>
            <a:ext cx="4359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17</a:t>
            </a:fld>
            <a:endParaRPr lang="en-US"/>
          </a:p>
        </p:txBody>
      </p:sp>
    </p:spTree>
    <p:extLst>
      <p:ext uri="{BB962C8B-B14F-4D97-AF65-F5344CB8AC3E}">
        <p14:creationId xmlns:p14="http://schemas.microsoft.com/office/powerpoint/2010/main" val="396594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143000"/>
            <a:ext cx="4359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18</a:t>
            </a:fld>
            <a:endParaRPr lang="en-US"/>
          </a:p>
        </p:txBody>
      </p:sp>
    </p:spTree>
    <p:extLst>
      <p:ext uri="{BB962C8B-B14F-4D97-AF65-F5344CB8AC3E}">
        <p14:creationId xmlns:p14="http://schemas.microsoft.com/office/powerpoint/2010/main" val="401201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143000"/>
            <a:ext cx="4359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19</a:t>
            </a:fld>
            <a:endParaRPr lang="en-US"/>
          </a:p>
        </p:txBody>
      </p:sp>
    </p:spTree>
    <p:extLst>
      <p:ext uri="{BB962C8B-B14F-4D97-AF65-F5344CB8AC3E}">
        <p14:creationId xmlns:p14="http://schemas.microsoft.com/office/powerpoint/2010/main" val="404336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400" dirty="0">
                <a:solidFill>
                  <a:srgbClr val="333333"/>
                </a:solidFill>
                <a:latin typeface="Source Sans Pro Light" panose="020B0403030403020204" pitchFamily="34" charset="0"/>
                <a:ea typeface="Source Sans Pro Light" panose="020B0403030403020204" pitchFamily="34" charset="0"/>
              </a:rPr>
              <a:t>Serve many industries</a:t>
            </a:r>
          </a:p>
          <a:p>
            <a:pPr marL="0" indent="0">
              <a:lnSpc>
                <a:spcPct val="110000"/>
              </a:lnSpc>
              <a:buNone/>
            </a:pPr>
            <a:r>
              <a:rPr lang="en-US" sz="1400" dirty="0">
                <a:solidFill>
                  <a:srgbClr val="333333"/>
                </a:solidFill>
                <a:latin typeface="Source Sans Pro Light" panose="020B0403030403020204" pitchFamily="34" charset="0"/>
                <a:ea typeface="Source Sans Pro Light" panose="020B0403030403020204" pitchFamily="34" charset="0"/>
              </a:rPr>
              <a:t>Many technologies – continuous investment in R&amp;D</a:t>
            </a:r>
          </a:p>
          <a:p>
            <a:pPr marL="0" indent="0">
              <a:lnSpc>
                <a:spcPct val="110000"/>
              </a:lnSpc>
              <a:buNone/>
            </a:pPr>
            <a:r>
              <a:rPr lang="en-US" sz="1400" dirty="0">
                <a:solidFill>
                  <a:srgbClr val="333333"/>
                </a:solidFill>
                <a:latin typeface="Source Sans Pro Light" panose="020B0403030403020204" pitchFamily="34" charset="0"/>
                <a:ea typeface="Source Sans Pro Light" panose="020B0403030403020204" pitchFamily="34" charset="0"/>
              </a:rPr>
              <a:t>Latest focus is this solution to specifically cater for covid-19 occupancy control market demands, easy to install, economical to own the system</a:t>
            </a:r>
          </a:p>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D3986E-EF70-4722-92E2-CD3E6C2A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94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2</a:t>
            </a:fld>
            <a:endParaRPr lang="en-US"/>
          </a:p>
        </p:txBody>
      </p:sp>
    </p:spTree>
    <p:extLst>
      <p:ext uri="{BB962C8B-B14F-4D97-AF65-F5344CB8AC3E}">
        <p14:creationId xmlns:p14="http://schemas.microsoft.com/office/powerpoint/2010/main" val="340008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3</a:t>
            </a:fld>
            <a:endParaRPr lang="en-US"/>
          </a:p>
        </p:txBody>
      </p:sp>
    </p:spTree>
    <p:extLst>
      <p:ext uri="{BB962C8B-B14F-4D97-AF65-F5344CB8AC3E}">
        <p14:creationId xmlns:p14="http://schemas.microsoft.com/office/powerpoint/2010/main" val="338517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50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3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24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8</a:t>
            </a:fld>
            <a:endParaRPr lang="en-US"/>
          </a:p>
        </p:txBody>
      </p:sp>
    </p:spTree>
    <p:extLst>
      <p:ext uri="{BB962C8B-B14F-4D97-AF65-F5344CB8AC3E}">
        <p14:creationId xmlns:p14="http://schemas.microsoft.com/office/powerpoint/2010/main" val="374504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62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143000"/>
            <a:ext cx="4359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14</a:t>
            </a:fld>
            <a:endParaRPr lang="en-US"/>
          </a:p>
        </p:txBody>
      </p:sp>
    </p:spTree>
    <p:extLst>
      <p:ext uri="{BB962C8B-B14F-4D97-AF65-F5344CB8AC3E}">
        <p14:creationId xmlns:p14="http://schemas.microsoft.com/office/powerpoint/2010/main" val="41952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1237717"/>
            <a:ext cx="9085342" cy="2632992"/>
          </a:xfrm>
        </p:spPr>
        <p:txBody>
          <a:bodyPr anchor="b"/>
          <a:lstStyle>
            <a:lvl1pPr algn="ctr">
              <a:defRPr sz="6617"/>
            </a:lvl1pPr>
          </a:lstStyle>
          <a:p>
            <a:r>
              <a:rPr lang="en-US"/>
              <a:t>Click to edit Master title style</a:t>
            </a:r>
            <a:endParaRPr lang="en-US" dirty="0"/>
          </a:p>
        </p:txBody>
      </p:sp>
      <p:sp>
        <p:nvSpPr>
          <p:cNvPr id="3" name="Subtitle 2"/>
          <p:cNvSpPr>
            <a:spLocks noGrp="1"/>
          </p:cNvSpPr>
          <p:nvPr>
            <p:ph type="subTitle" idx="1"/>
          </p:nvPr>
        </p:nvSpPr>
        <p:spPr>
          <a:xfrm>
            <a:off x="1336080" y="3972247"/>
            <a:ext cx="8016479"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DA6876-167D-458D-9AE4-B16E27EE00B1}" type="datetimeFigureOut">
              <a:rPr lang="en-US" smtClean="0"/>
              <a:t>25-Mar-21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2371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A6876-167D-458D-9AE4-B16E27EE00B1}" type="datetimeFigureOut">
              <a:rPr lang="en-US" smtClean="0"/>
              <a:t>25-Mar-21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155010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9057" y="402652"/>
            <a:ext cx="2304738"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4844" y="402652"/>
            <a:ext cx="6780605"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A6876-167D-458D-9AE4-B16E27EE00B1}" type="datetimeFigureOut">
              <a:rPr lang="en-US" smtClean="0"/>
              <a:t>25-Mar-21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2145725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79CA-9FE9-411E-9C4D-E3AAB67F2123}"/>
              </a:ext>
            </a:extLst>
          </p:cNvPr>
          <p:cNvSpPr>
            <a:spLocks noGrp="1"/>
          </p:cNvSpPr>
          <p:nvPr>
            <p:ph type="title"/>
          </p:nvPr>
        </p:nvSpPr>
        <p:spPr>
          <a:xfrm>
            <a:off x="856935" y="3856794"/>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B62AD6C-93A5-4919-B46D-ED2D4403F5C8}"/>
              </a:ext>
            </a:extLst>
          </p:cNvPr>
          <p:cNvSpPr>
            <a:spLocks noGrp="1"/>
          </p:cNvSpPr>
          <p:nvPr>
            <p:ph type="body" idx="1"/>
          </p:nvPr>
        </p:nvSpPr>
        <p:spPr>
          <a:xfrm>
            <a:off x="1637650" y="5513918"/>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8" name="Picture Placeholder 7">
            <a:extLst>
              <a:ext uri="{FF2B5EF4-FFF2-40B4-BE49-F238E27FC236}">
                <a16:creationId xmlns:a16="http://schemas.microsoft.com/office/drawing/2014/main" id="{CC602F94-66AA-4445-8547-F31A0635C5F1}"/>
              </a:ext>
            </a:extLst>
          </p:cNvPr>
          <p:cNvSpPr>
            <a:spLocks noGrp="1"/>
          </p:cNvSpPr>
          <p:nvPr>
            <p:ph type="pic" sz="quarter" idx="13" hasCustomPrompt="1"/>
          </p:nvPr>
        </p:nvSpPr>
        <p:spPr>
          <a:xfrm>
            <a:off x="843113" y="404836"/>
            <a:ext cx="9032360" cy="3462354"/>
          </a:xfrm>
        </p:spPr>
        <p:txBody>
          <a:bodyPr tIns="0"/>
          <a:lstStyle>
            <a:lvl1pPr marL="0" indent="0">
              <a:buNone/>
              <a:defRPr/>
            </a:lvl1pPr>
          </a:lstStyle>
          <a:p>
            <a:r>
              <a:rPr lang="en-US" dirty="0"/>
              <a:t>    </a:t>
            </a:r>
          </a:p>
        </p:txBody>
      </p:sp>
      <p:sp>
        <p:nvSpPr>
          <p:cNvPr id="16" name="Text Placeholder 15">
            <a:extLst>
              <a:ext uri="{FF2B5EF4-FFF2-40B4-BE49-F238E27FC236}">
                <a16:creationId xmlns:a16="http://schemas.microsoft.com/office/drawing/2014/main" id="{4AD7B601-549F-4D67-929B-02BAC3F3802A}"/>
              </a:ext>
            </a:extLst>
          </p:cNvPr>
          <p:cNvSpPr>
            <a:spLocks noGrp="1"/>
          </p:cNvSpPr>
          <p:nvPr>
            <p:ph type="body" sz="quarter" idx="14" hasCustomPrompt="1"/>
          </p:nvPr>
        </p:nvSpPr>
        <p:spPr>
          <a:xfrm>
            <a:off x="847018" y="6747585"/>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 Footfall counter is trademark application of FootfallCam in various jurisdictions. We reserve the right to introduce modifications without notice. All other company names and products are trademarks of their respective companies.</a:t>
            </a:r>
          </a:p>
        </p:txBody>
      </p:sp>
      <p:sp>
        <p:nvSpPr>
          <p:cNvPr id="18" name="Text Placeholder 17">
            <a:extLst>
              <a:ext uri="{FF2B5EF4-FFF2-40B4-BE49-F238E27FC236}">
                <a16:creationId xmlns:a16="http://schemas.microsoft.com/office/drawing/2014/main" id="{148FA780-8552-4E20-BFED-01D26086D00F}"/>
              </a:ext>
            </a:extLst>
          </p:cNvPr>
          <p:cNvSpPr>
            <a:spLocks noGrp="1"/>
          </p:cNvSpPr>
          <p:nvPr>
            <p:ph type="body" sz="quarter" idx="15" hasCustomPrompt="1"/>
          </p:nvPr>
        </p:nvSpPr>
        <p:spPr>
          <a:xfrm>
            <a:off x="856935" y="4676607"/>
            <a:ext cx="9011628" cy="665251"/>
          </a:xfrm>
        </p:spPr>
        <p:txBody>
          <a:bodyPr lIns="0" rIns="0"/>
          <a:lstStyle>
            <a:lvl1pPr marL="0" indent="0">
              <a:buNone/>
              <a:defRPr sz="3970"/>
            </a:lvl1pPr>
          </a:lstStyle>
          <a:p>
            <a:r>
              <a:rPr lang="en-US" dirty="0">
                <a:solidFill>
                  <a:srgbClr val="666666"/>
                </a:solidFill>
              </a:rPr>
              <a:t>Click to edit Master title style</a:t>
            </a:r>
          </a:p>
        </p:txBody>
      </p:sp>
    </p:spTree>
    <p:extLst>
      <p:ext uri="{BB962C8B-B14F-4D97-AF65-F5344CB8AC3E}">
        <p14:creationId xmlns:p14="http://schemas.microsoft.com/office/powerpoint/2010/main" val="2508090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column_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E80FE12-B2F9-40CA-BC06-76F6554F093F}"/>
              </a:ext>
            </a:extLst>
          </p:cNvPr>
          <p:cNvSpPr>
            <a:spLocks noGrp="1"/>
          </p:cNvSpPr>
          <p:nvPr>
            <p:ph type="body" idx="1" hasCustomPrompt="1"/>
          </p:nvPr>
        </p:nvSpPr>
        <p:spPr>
          <a:xfrm>
            <a:off x="1175557" y="1308324"/>
            <a:ext cx="8345047" cy="681900"/>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Paragraph..</a:t>
            </a:r>
          </a:p>
        </p:txBody>
      </p:sp>
      <p:sp>
        <p:nvSpPr>
          <p:cNvPr id="13" name="Picture Placeholder 9">
            <a:extLst>
              <a:ext uri="{FF2B5EF4-FFF2-40B4-BE49-F238E27FC236}">
                <a16:creationId xmlns:a16="http://schemas.microsoft.com/office/drawing/2014/main" id="{6EB44AAC-7594-4D39-9209-B6BFC5B8B408}"/>
              </a:ext>
            </a:extLst>
          </p:cNvPr>
          <p:cNvSpPr>
            <a:spLocks noGrp="1"/>
          </p:cNvSpPr>
          <p:nvPr>
            <p:ph type="pic" sz="quarter" idx="14"/>
          </p:nvPr>
        </p:nvSpPr>
        <p:spPr>
          <a:xfrm>
            <a:off x="5432512" y="4303810"/>
            <a:ext cx="4063978" cy="2203883"/>
          </a:xfrm>
          <a:ln>
            <a:noFill/>
          </a:ln>
        </p:spPr>
        <p:txBody>
          <a:bodyPr/>
          <a:lstStyle>
            <a:lvl1pPr marL="0" indent="0">
              <a:buNone/>
              <a:defRPr/>
            </a:lvl1pPr>
          </a:lstStyle>
          <a:p>
            <a:endParaRPr lang="en-US" dirty="0"/>
          </a:p>
        </p:txBody>
      </p:sp>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1184750" y="4314206"/>
            <a:ext cx="4063978" cy="2195219"/>
          </a:xfrm>
        </p:spPr>
        <p:txBody>
          <a:bodyPr/>
          <a:lstStyle>
            <a:lvl1pPr marL="0" indent="0">
              <a:buNone/>
              <a:defRPr/>
            </a:lvl1pPr>
          </a:lstStyle>
          <a:p>
            <a:endParaRPr lang="en-US" dirty="0"/>
          </a:p>
        </p:txBody>
      </p:sp>
      <p:sp>
        <p:nvSpPr>
          <p:cNvPr id="9" name="Text Placeholder 2">
            <a:extLst>
              <a:ext uri="{FF2B5EF4-FFF2-40B4-BE49-F238E27FC236}">
                <a16:creationId xmlns:a16="http://schemas.microsoft.com/office/drawing/2014/main" id="{DE3074B2-E705-4790-B973-CB30FDF60230}"/>
              </a:ext>
            </a:extLst>
          </p:cNvPr>
          <p:cNvSpPr>
            <a:spLocks noGrp="1"/>
          </p:cNvSpPr>
          <p:nvPr>
            <p:ph type="body" idx="16" hasCustomPrompt="1"/>
          </p:nvPr>
        </p:nvSpPr>
        <p:spPr>
          <a:xfrm>
            <a:off x="1176934" y="847358"/>
            <a:ext cx="8345047"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Click here to Edit Header1</a:t>
            </a:r>
          </a:p>
        </p:txBody>
      </p:sp>
      <p:sp>
        <p:nvSpPr>
          <p:cNvPr id="10" name="Text Placeholder 2">
            <a:extLst>
              <a:ext uri="{FF2B5EF4-FFF2-40B4-BE49-F238E27FC236}">
                <a16:creationId xmlns:a16="http://schemas.microsoft.com/office/drawing/2014/main" id="{60DDED34-733F-4FA8-B523-28BEDB6FB0CF}"/>
              </a:ext>
            </a:extLst>
          </p:cNvPr>
          <p:cNvSpPr>
            <a:spLocks noGrp="1"/>
          </p:cNvSpPr>
          <p:nvPr>
            <p:ph type="body" idx="17" hasCustomPrompt="1"/>
          </p:nvPr>
        </p:nvSpPr>
        <p:spPr>
          <a:xfrm>
            <a:off x="1185199" y="2165784"/>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Header2</a:t>
            </a:r>
          </a:p>
        </p:txBody>
      </p:sp>
      <p:sp>
        <p:nvSpPr>
          <p:cNvPr id="11" name="Text Placeholder 2">
            <a:extLst>
              <a:ext uri="{FF2B5EF4-FFF2-40B4-BE49-F238E27FC236}">
                <a16:creationId xmlns:a16="http://schemas.microsoft.com/office/drawing/2014/main" id="{EDC020AE-381F-4231-8704-A5842F414777}"/>
              </a:ext>
            </a:extLst>
          </p:cNvPr>
          <p:cNvSpPr>
            <a:spLocks noGrp="1"/>
          </p:cNvSpPr>
          <p:nvPr>
            <p:ph type="body" idx="18"/>
          </p:nvPr>
        </p:nvSpPr>
        <p:spPr>
          <a:xfrm>
            <a:off x="1186575" y="244464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8" name="Text Placeholder 2">
            <a:extLst>
              <a:ext uri="{FF2B5EF4-FFF2-40B4-BE49-F238E27FC236}">
                <a16:creationId xmlns:a16="http://schemas.microsoft.com/office/drawing/2014/main" id="{CF5966A5-117A-4504-899C-BC0C8244ACD8}"/>
              </a:ext>
            </a:extLst>
          </p:cNvPr>
          <p:cNvSpPr>
            <a:spLocks noGrp="1"/>
          </p:cNvSpPr>
          <p:nvPr>
            <p:ph type="body" idx="19" hasCustomPrompt="1"/>
          </p:nvPr>
        </p:nvSpPr>
        <p:spPr>
          <a:xfrm>
            <a:off x="5434483" y="2177914"/>
            <a:ext cx="4079934" cy="268353"/>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Header2</a:t>
            </a:r>
          </a:p>
        </p:txBody>
      </p:sp>
      <p:sp>
        <p:nvSpPr>
          <p:cNvPr id="19" name="Text Placeholder 2">
            <a:extLst>
              <a:ext uri="{FF2B5EF4-FFF2-40B4-BE49-F238E27FC236}">
                <a16:creationId xmlns:a16="http://schemas.microsoft.com/office/drawing/2014/main" id="{1104E497-83F2-4438-AF38-639B132A9A8F}"/>
              </a:ext>
            </a:extLst>
          </p:cNvPr>
          <p:cNvSpPr>
            <a:spLocks noGrp="1"/>
          </p:cNvSpPr>
          <p:nvPr>
            <p:ph type="body" idx="20"/>
          </p:nvPr>
        </p:nvSpPr>
        <p:spPr>
          <a:xfrm>
            <a:off x="5435860" y="2447927"/>
            <a:ext cx="4073976" cy="640864"/>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0" name="Text Placeholder 2">
            <a:extLst>
              <a:ext uri="{FF2B5EF4-FFF2-40B4-BE49-F238E27FC236}">
                <a16:creationId xmlns:a16="http://schemas.microsoft.com/office/drawing/2014/main" id="{5B22A544-FEDA-4602-8C06-BC9A2FAF8BD3}"/>
              </a:ext>
            </a:extLst>
          </p:cNvPr>
          <p:cNvSpPr>
            <a:spLocks noGrp="1"/>
          </p:cNvSpPr>
          <p:nvPr>
            <p:ph type="body" idx="21"/>
          </p:nvPr>
        </p:nvSpPr>
        <p:spPr>
          <a:xfrm>
            <a:off x="1194841" y="3196688"/>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1" name="Text Placeholder 2">
            <a:extLst>
              <a:ext uri="{FF2B5EF4-FFF2-40B4-BE49-F238E27FC236}">
                <a16:creationId xmlns:a16="http://schemas.microsoft.com/office/drawing/2014/main" id="{F8674CA4-E2FD-498B-AFF1-9DDA982717E7}"/>
              </a:ext>
            </a:extLst>
          </p:cNvPr>
          <p:cNvSpPr>
            <a:spLocks noGrp="1"/>
          </p:cNvSpPr>
          <p:nvPr>
            <p:ph type="body" idx="22"/>
          </p:nvPr>
        </p:nvSpPr>
        <p:spPr>
          <a:xfrm>
            <a:off x="1196219" y="3466701"/>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E5477D0-D8F2-4B6B-B5AA-372ACFF5C3ED}"/>
              </a:ext>
            </a:extLst>
          </p:cNvPr>
          <p:cNvSpPr>
            <a:spLocks noGrp="1"/>
          </p:cNvSpPr>
          <p:nvPr>
            <p:ph type="body" idx="23"/>
          </p:nvPr>
        </p:nvSpPr>
        <p:spPr>
          <a:xfrm>
            <a:off x="5444126" y="3208816"/>
            <a:ext cx="4061130" cy="266621"/>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8E6843DC-BB15-45E1-BB83-C07E33C051B4}"/>
              </a:ext>
            </a:extLst>
          </p:cNvPr>
          <p:cNvSpPr>
            <a:spLocks noGrp="1"/>
          </p:cNvSpPr>
          <p:nvPr>
            <p:ph type="body" idx="24"/>
          </p:nvPr>
        </p:nvSpPr>
        <p:spPr>
          <a:xfrm>
            <a:off x="5445501" y="3487677"/>
            <a:ext cx="4059753" cy="743089"/>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0">
            <a:extLst>
              <a:ext uri="{FF2B5EF4-FFF2-40B4-BE49-F238E27FC236}">
                <a16:creationId xmlns:a16="http://schemas.microsoft.com/office/drawing/2014/main" id="{4EC3B597-9C6A-49B1-8EA2-92D5750C2515}"/>
              </a:ext>
            </a:extLst>
          </p:cNvPr>
          <p:cNvSpPr>
            <a:spLocks noGrp="1"/>
          </p:cNvSpPr>
          <p:nvPr>
            <p:ph type="body" sz="quarter" idx="25"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5" name="Text Placeholder 20">
            <a:extLst>
              <a:ext uri="{FF2B5EF4-FFF2-40B4-BE49-F238E27FC236}">
                <a16:creationId xmlns:a16="http://schemas.microsoft.com/office/drawing/2014/main" id="{2340974C-5D40-4178-A1EB-5A398E0440CB}"/>
              </a:ext>
            </a:extLst>
          </p:cNvPr>
          <p:cNvSpPr>
            <a:spLocks noGrp="1"/>
          </p:cNvSpPr>
          <p:nvPr>
            <p:ph type="body" sz="quarter" idx="26"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Tree>
    <p:extLst>
      <p:ext uri="{BB962C8B-B14F-4D97-AF65-F5344CB8AC3E}">
        <p14:creationId xmlns:p14="http://schemas.microsoft.com/office/powerpoint/2010/main" val="112734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F649BB3-A3AC-4223-BAE4-4234ECA17C3D}"/>
              </a:ext>
            </a:extLst>
          </p:cNvPr>
          <p:cNvSpPr>
            <a:spLocks noGrp="1"/>
          </p:cNvSpPr>
          <p:nvPr>
            <p:ph type="body" sz="quarter" idx="14" hasCustomPrompt="1"/>
          </p:nvPr>
        </p:nvSpPr>
        <p:spPr>
          <a:xfrm>
            <a:off x="847018" y="6747585"/>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 Footfall counter is trademark application of FootfallCam in various jurisdictions. We reserve the right to introduce modifications without notice. All other company names and products are trademarks of their respective companies.</a:t>
            </a:r>
          </a:p>
        </p:txBody>
      </p:sp>
      <p:sp>
        <p:nvSpPr>
          <p:cNvPr id="10" name="Text Placeholder 2">
            <a:extLst>
              <a:ext uri="{FF2B5EF4-FFF2-40B4-BE49-F238E27FC236}">
                <a16:creationId xmlns:a16="http://schemas.microsoft.com/office/drawing/2014/main" id="{91319479-C7F3-480F-B170-EB715077DD01}"/>
              </a:ext>
            </a:extLst>
          </p:cNvPr>
          <p:cNvSpPr>
            <a:spLocks noGrp="1"/>
          </p:cNvSpPr>
          <p:nvPr>
            <p:ph type="body" idx="1"/>
          </p:nvPr>
        </p:nvSpPr>
        <p:spPr>
          <a:xfrm>
            <a:off x="1637650" y="5073363"/>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2" name="Text Placeholder 13">
            <a:extLst>
              <a:ext uri="{FF2B5EF4-FFF2-40B4-BE49-F238E27FC236}">
                <a16:creationId xmlns:a16="http://schemas.microsoft.com/office/drawing/2014/main" id="{63F32739-59D7-49F9-A48D-80F243156721}"/>
              </a:ext>
            </a:extLst>
          </p:cNvPr>
          <p:cNvSpPr>
            <a:spLocks noGrp="1"/>
          </p:cNvSpPr>
          <p:nvPr>
            <p:ph type="body" sz="quarter" idx="16"/>
          </p:nvPr>
        </p:nvSpPr>
        <p:spPr>
          <a:xfrm>
            <a:off x="980617" y="2379740"/>
            <a:ext cx="8599622" cy="2093789"/>
          </a:xfrm>
        </p:spPr>
        <p:txBody>
          <a:bodyPr>
            <a:normAutofit/>
          </a:bodyPr>
          <a:lstStyle>
            <a:lvl1pPr marL="0" indent="0">
              <a:buNone/>
              <a:defRPr sz="8822">
                <a:solidFill>
                  <a:srgbClr val="2888C9"/>
                </a:solidFill>
              </a:defRPr>
            </a:lvl1pPr>
          </a:lstStyle>
          <a:p>
            <a:pPr lvl="0"/>
            <a:endParaRPr lang="en-US" dirty="0"/>
          </a:p>
        </p:txBody>
      </p:sp>
    </p:spTree>
    <p:extLst>
      <p:ext uri="{BB962C8B-B14F-4D97-AF65-F5344CB8AC3E}">
        <p14:creationId xmlns:p14="http://schemas.microsoft.com/office/powerpoint/2010/main" val="1505306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CC5326-92A4-4F55-8336-8EE246F2BFFE}"/>
              </a:ext>
            </a:extLst>
          </p:cNvPr>
          <p:cNvSpPr>
            <a:spLocks noGrp="1"/>
          </p:cNvSpPr>
          <p:nvPr>
            <p:ph type="body" idx="1"/>
          </p:nvPr>
        </p:nvSpPr>
        <p:spPr>
          <a:xfrm>
            <a:off x="1618573" y="1661776"/>
            <a:ext cx="4072345" cy="1619884"/>
          </a:xfrm>
        </p:spPr>
        <p:txBody>
          <a:bodyPr lIns="0" tIns="0" rIns="0">
            <a:normAutofit/>
          </a:bodyPr>
          <a:lstStyle>
            <a:lvl1pPr marL="0" indent="0">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9" name="Picture Placeholder 9">
            <a:extLst>
              <a:ext uri="{FF2B5EF4-FFF2-40B4-BE49-F238E27FC236}">
                <a16:creationId xmlns:a16="http://schemas.microsoft.com/office/drawing/2014/main" id="{40811F1F-165A-4AEB-B072-5D06D09A191A}"/>
              </a:ext>
            </a:extLst>
          </p:cNvPr>
          <p:cNvSpPr>
            <a:spLocks noGrp="1"/>
          </p:cNvSpPr>
          <p:nvPr>
            <p:ph type="pic" sz="quarter" idx="14"/>
          </p:nvPr>
        </p:nvSpPr>
        <p:spPr>
          <a:xfrm>
            <a:off x="5892816" y="1652911"/>
            <a:ext cx="3185496" cy="4892713"/>
          </a:xfrm>
          <a:ln>
            <a:noFill/>
          </a:ln>
        </p:spPr>
        <p:txBody>
          <a:bodyPr/>
          <a:lstStyle>
            <a:lvl1pPr marL="0" indent="0">
              <a:buNone/>
              <a:defRPr/>
            </a:lvl1pPr>
          </a:lstStyle>
          <a:p>
            <a:endParaRPr lang="en-US" dirty="0"/>
          </a:p>
        </p:txBody>
      </p:sp>
      <p:sp>
        <p:nvSpPr>
          <p:cNvPr id="12" name="Text Placeholder 2">
            <a:extLst>
              <a:ext uri="{FF2B5EF4-FFF2-40B4-BE49-F238E27FC236}">
                <a16:creationId xmlns:a16="http://schemas.microsoft.com/office/drawing/2014/main" id="{3A9A5B05-8124-46DA-8580-318973232257}"/>
              </a:ext>
            </a:extLst>
          </p:cNvPr>
          <p:cNvSpPr>
            <a:spLocks noGrp="1"/>
          </p:cNvSpPr>
          <p:nvPr>
            <p:ph type="body" idx="16"/>
          </p:nvPr>
        </p:nvSpPr>
        <p:spPr>
          <a:xfrm>
            <a:off x="1619950" y="935816"/>
            <a:ext cx="7451330"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99316BD-6D47-4FA2-9533-FED6E167CE1A}"/>
              </a:ext>
            </a:extLst>
          </p:cNvPr>
          <p:cNvSpPr>
            <a:spLocks noGrp="1"/>
          </p:cNvSpPr>
          <p:nvPr>
            <p:ph type="body" idx="17"/>
          </p:nvPr>
        </p:nvSpPr>
        <p:spPr>
          <a:xfrm>
            <a:off x="1628214" y="3423006"/>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F0FD84C3-1A5A-4A95-9705-E77C764A8BB6}"/>
              </a:ext>
            </a:extLst>
          </p:cNvPr>
          <p:cNvSpPr>
            <a:spLocks noGrp="1"/>
          </p:cNvSpPr>
          <p:nvPr>
            <p:ph type="body" idx="18"/>
          </p:nvPr>
        </p:nvSpPr>
        <p:spPr>
          <a:xfrm>
            <a:off x="1629590" y="371955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
            <a:extLst>
              <a:ext uri="{FF2B5EF4-FFF2-40B4-BE49-F238E27FC236}">
                <a16:creationId xmlns:a16="http://schemas.microsoft.com/office/drawing/2014/main" id="{C3F7B626-0865-445C-9748-94379B70A494}"/>
              </a:ext>
            </a:extLst>
          </p:cNvPr>
          <p:cNvSpPr>
            <a:spLocks noGrp="1"/>
          </p:cNvSpPr>
          <p:nvPr>
            <p:ph type="body" idx="21"/>
          </p:nvPr>
        </p:nvSpPr>
        <p:spPr>
          <a:xfrm>
            <a:off x="1630823" y="4453907"/>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ext Placeholder 2">
            <a:extLst>
              <a:ext uri="{FF2B5EF4-FFF2-40B4-BE49-F238E27FC236}">
                <a16:creationId xmlns:a16="http://schemas.microsoft.com/office/drawing/2014/main" id="{EDEA60B1-1607-4875-865E-320A17D317ED}"/>
              </a:ext>
            </a:extLst>
          </p:cNvPr>
          <p:cNvSpPr>
            <a:spLocks noGrp="1"/>
          </p:cNvSpPr>
          <p:nvPr>
            <p:ph type="body" idx="22"/>
          </p:nvPr>
        </p:nvSpPr>
        <p:spPr>
          <a:xfrm>
            <a:off x="1632203" y="4715078"/>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6" name="Text Placeholder 20">
            <a:extLst>
              <a:ext uri="{FF2B5EF4-FFF2-40B4-BE49-F238E27FC236}">
                <a16:creationId xmlns:a16="http://schemas.microsoft.com/office/drawing/2014/main" id="{1D6ED307-AC49-4988-8C24-A8A3A6510078}"/>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7" name="Text Placeholder 20">
            <a:extLst>
              <a:ext uri="{FF2B5EF4-FFF2-40B4-BE49-F238E27FC236}">
                <a16:creationId xmlns:a16="http://schemas.microsoft.com/office/drawing/2014/main" id="{E1808E64-1079-426A-A67A-F5D9C2B4BACD}"/>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1" name="Text Placeholder 2">
            <a:extLst>
              <a:ext uri="{FF2B5EF4-FFF2-40B4-BE49-F238E27FC236}">
                <a16:creationId xmlns:a16="http://schemas.microsoft.com/office/drawing/2014/main" id="{EFFD66FF-F722-45DB-B0F5-E8E01C794E30}"/>
              </a:ext>
            </a:extLst>
          </p:cNvPr>
          <p:cNvSpPr>
            <a:spLocks noGrp="1"/>
          </p:cNvSpPr>
          <p:nvPr>
            <p:ph type="body" idx="23" hasCustomPrompt="1"/>
          </p:nvPr>
        </p:nvSpPr>
        <p:spPr>
          <a:xfrm>
            <a:off x="1624392" y="5787677"/>
            <a:ext cx="4057465" cy="744822"/>
          </a:xfrm>
        </p:spPr>
        <p:txBody>
          <a:bodyPr lIns="0" tIns="0" rIns="0">
            <a:normAutofit/>
          </a:bodyPr>
          <a:lstStyle>
            <a:lvl1pPr marL="0" indent="0">
              <a:spcBef>
                <a:spcPts val="221"/>
              </a:spcBef>
              <a:buNone/>
              <a:defRPr sz="1103" b="0">
                <a:solidFill>
                  <a:schemeClr val="tx1"/>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134265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_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6EB44AAC-7594-4D39-9209-B6BFC5B8B408}"/>
              </a:ext>
            </a:extLst>
          </p:cNvPr>
          <p:cNvSpPr>
            <a:spLocks noGrp="1"/>
          </p:cNvSpPr>
          <p:nvPr>
            <p:ph type="pic" sz="quarter" idx="14"/>
          </p:nvPr>
        </p:nvSpPr>
        <p:spPr>
          <a:xfrm>
            <a:off x="5432512" y="3276566"/>
            <a:ext cx="3617671" cy="2649878"/>
          </a:xfrm>
        </p:spPr>
        <p:txBody>
          <a:bodyPr/>
          <a:lstStyle>
            <a:lvl1pPr marL="0" indent="0">
              <a:buNone/>
              <a:defRPr/>
            </a:lvl1pPr>
          </a:lstStyle>
          <a:p>
            <a:endParaRPr lang="en-US" dirty="0"/>
          </a:p>
        </p:txBody>
      </p:sp>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1631425" y="3278299"/>
            <a:ext cx="3617303" cy="2626443"/>
          </a:xfrm>
        </p:spPr>
        <p:txBody>
          <a:bodyPr/>
          <a:lstStyle>
            <a:lvl1pPr marL="0" indent="0">
              <a:buNone/>
              <a:defRPr/>
            </a:lvl1pPr>
          </a:lstStyle>
          <a:p>
            <a:endParaRPr lang="en-US" dirty="0"/>
          </a:p>
        </p:txBody>
      </p:sp>
      <p:sp>
        <p:nvSpPr>
          <p:cNvPr id="16" name="Text Placeholder 2">
            <a:extLst>
              <a:ext uri="{FF2B5EF4-FFF2-40B4-BE49-F238E27FC236}">
                <a16:creationId xmlns:a16="http://schemas.microsoft.com/office/drawing/2014/main" id="{C73733FB-C10C-4010-90F3-51F333D9821E}"/>
              </a:ext>
            </a:extLst>
          </p:cNvPr>
          <p:cNvSpPr>
            <a:spLocks noGrp="1"/>
          </p:cNvSpPr>
          <p:nvPr>
            <p:ph type="body" idx="22" hasCustomPrompt="1"/>
          </p:nvPr>
        </p:nvSpPr>
        <p:spPr>
          <a:xfrm>
            <a:off x="5435862" y="6101278"/>
            <a:ext cx="3635418" cy="744822"/>
          </a:xfrm>
        </p:spPr>
        <p:txBody>
          <a:bodyPr lIns="0" tIns="0" rIns="0">
            <a:normAutofit/>
          </a:bodyPr>
          <a:lstStyle>
            <a:lvl1pPr marL="0" indent="0">
              <a:spcBef>
                <a:spcPts val="221"/>
              </a:spcBef>
              <a:buNone/>
              <a:defRPr sz="110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
        <p:nvSpPr>
          <p:cNvPr id="17" name="Text Placeholder 2">
            <a:extLst>
              <a:ext uri="{FF2B5EF4-FFF2-40B4-BE49-F238E27FC236}">
                <a16:creationId xmlns:a16="http://schemas.microsoft.com/office/drawing/2014/main" id="{81655D74-0EF1-4C84-A0DF-56AAF834DF19}"/>
              </a:ext>
            </a:extLst>
          </p:cNvPr>
          <p:cNvSpPr>
            <a:spLocks noGrp="1"/>
          </p:cNvSpPr>
          <p:nvPr>
            <p:ph type="body" idx="23" hasCustomPrompt="1"/>
          </p:nvPr>
        </p:nvSpPr>
        <p:spPr>
          <a:xfrm>
            <a:off x="1624393" y="6097266"/>
            <a:ext cx="3616623" cy="744822"/>
          </a:xfrm>
        </p:spPr>
        <p:txBody>
          <a:bodyPr lIns="0" tIns="0" rIns="0">
            <a:normAutofit/>
          </a:bodyPr>
          <a:lstStyle>
            <a:lvl1pPr marL="0" indent="0">
              <a:spcBef>
                <a:spcPts val="221"/>
              </a:spcBef>
              <a:buNone/>
              <a:defRPr sz="110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
        <p:nvSpPr>
          <p:cNvPr id="21" name="Text Placeholder 20">
            <a:extLst>
              <a:ext uri="{FF2B5EF4-FFF2-40B4-BE49-F238E27FC236}">
                <a16:creationId xmlns:a16="http://schemas.microsoft.com/office/drawing/2014/main" id="{B5E00876-ED72-48CE-989E-66965DA657AF}"/>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2" name="Text Placeholder 20">
            <a:extLst>
              <a:ext uri="{FF2B5EF4-FFF2-40B4-BE49-F238E27FC236}">
                <a16:creationId xmlns:a16="http://schemas.microsoft.com/office/drawing/2014/main" id="{59B14A78-02CC-42D3-93A3-5623CC9A5EEA}"/>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2" name="Text Placeholder 2">
            <a:extLst>
              <a:ext uri="{FF2B5EF4-FFF2-40B4-BE49-F238E27FC236}">
                <a16:creationId xmlns:a16="http://schemas.microsoft.com/office/drawing/2014/main" id="{1586D53B-DA3A-435B-BB22-23F8EB2946CB}"/>
              </a:ext>
            </a:extLst>
          </p:cNvPr>
          <p:cNvSpPr>
            <a:spLocks noGrp="1"/>
          </p:cNvSpPr>
          <p:nvPr>
            <p:ph type="body" idx="1"/>
          </p:nvPr>
        </p:nvSpPr>
        <p:spPr>
          <a:xfrm>
            <a:off x="1637650" y="2143804"/>
            <a:ext cx="7405501" cy="853978"/>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3" name="Title 1">
            <a:extLst>
              <a:ext uri="{FF2B5EF4-FFF2-40B4-BE49-F238E27FC236}">
                <a16:creationId xmlns:a16="http://schemas.microsoft.com/office/drawing/2014/main" id="{32E961E0-6569-4264-9691-9270BF343DD6}"/>
              </a:ext>
            </a:extLst>
          </p:cNvPr>
          <p:cNvSpPr>
            <a:spLocks noGrp="1"/>
          </p:cNvSpPr>
          <p:nvPr>
            <p:ph type="title"/>
          </p:nvPr>
        </p:nvSpPr>
        <p:spPr>
          <a:xfrm>
            <a:off x="856935" y="459962"/>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4" name="Text Placeholder 17">
            <a:extLst>
              <a:ext uri="{FF2B5EF4-FFF2-40B4-BE49-F238E27FC236}">
                <a16:creationId xmlns:a16="http://schemas.microsoft.com/office/drawing/2014/main" id="{383ABB55-5DAF-4247-943D-F225B407ADCC}"/>
              </a:ext>
            </a:extLst>
          </p:cNvPr>
          <p:cNvSpPr>
            <a:spLocks noGrp="1"/>
          </p:cNvSpPr>
          <p:nvPr>
            <p:ph type="body" sz="quarter" idx="26" hasCustomPrompt="1"/>
          </p:nvPr>
        </p:nvSpPr>
        <p:spPr>
          <a:xfrm>
            <a:off x="856935" y="1279775"/>
            <a:ext cx="9011628" cy="665251"/>
          </a:xfrm>
        </p:spPr>
        <p:txBody>
          <a:bodyPr lIns="0" rIns="0"/>
          <a:lstStyle>
            <a:lvl1pPr marL="0" indent="0">
              <a:buNone/>
              <a:defRPr sz="3970"/>
            </a:lvl1pPr>
          </a:lstStyle>
          <a:p>
            <a:r>
              <a:rPr lang="en-US" dirty="0">
                <a:solidFill>
                  <a:srgbClr val="666666"/>
                </a:solidFill>
              </a:rPr>
              <a:t>Click to edit Master title style</a:t>
            </a:r>
          </a:p>
        </p:txBody>
      </p:sp>
    </p:spTree>
    <p:extLst>
      <p:ext uri="{BB962C8B-B14F-4D97-AF65-F5344CB8AC3E}">
        <p14:creationId xmlns:p14="http://schemas.microsoft.com/office/powerpoint/2010/main" val="243021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2 Column_1">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5E00876-ED72-48CE-989E-66965DA657AF}"/>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2" name="Text Placeholder 20">
            <a:extLst>
              <a:ext uri="{FF2B5EF4-FFF2-40B4-BE49-F238E27FC236}">
                <a16:creationId xmlns:a16="http://schemas.microsoft.com/office/drawing/2014/main" id="{59B14A78-02CC-42D3-93A3-5623CC9A5EEA}"/>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23" name="Picture Placeholder 7">
            <a:extLst>
              <a:ext uri="{FF2B5EF4-FFF2-40B4-BE49-F238E27FC236}">
                <a16:creationId xmlns:a16="http://schemas.microsoft.com/office/drawing/2014/main" id="{EEDCAA2D-97AE-4568-8CD3-8367C6FC2B22}"/>
              </a:ext>
            </a:extLst>
          </p:cNvPr>
          <p:cNvSpPr>
            <a:spLocks noGrp="1"/>
          </p:cNvSpPr>
          <p:nvPr>
            <p:ph type="pic" sz="quarter" idx="13" hasCustomPrompt="1"/>
          </p:nvPr>
        </p:nvSpPr>
        <p:spPr>
          <a:xfrm>
            <a:off x="843113" y="3217686"/>
            <a:ext cx="9032360" cy="3462354"/>
          </a:xfrm>
        </p:spPr>
        <p:txBody>
          <a:bodyPr tIns="0"/>
          <a:lstStyle>
            <a:lvl1pPr marL="0" indent="0">
              <a:buNone/>
              <a:defRPr/>
            </a:lvl1pPr>
          </a:lstStyle>
          <a:p>
            <a:r>
              <a:rPr lang="en-US" dirty="0"/>
              <a:t>    </a:t>
            </a:r>
          </a:p>
        </p:txBody>
      </p:sp>
      <p:sp>
        <p:nvSpPr>
          <p:cNvPr id="24" name="Text Placeholder 2">
            <a:extLst>
              <a:ext uri="{FF2B5EF4-FFF2-40B4-BE49-F238E27FC236}">
                <a16:creationId xmlns:a16="http://schemas.microsoft.com/office/drawing/2014/main" id="{08293A94-4768-455D-8DE6-F59004658F51}"/>
              </a:ext>
            </a:extLst>
          </p:cNvPr>
          <p:cNvSpPr>
            <a:spLocks noGrp="1"/>
          </p:cNvSpPr>
          <p:nvPr>
            <p:ph type="body" idx="1"/>
          </p:nvPr>
        </p:nvSpPr>
        <p:spPr>
          <a:xfrm>
            <a:off x="1637650" y="2143804"/>
            <a:ext cx="7405501" cy="853978"/>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itle 1">
            <a:extLst>
              <a:ext uri="{FF2B5EF4-FFF2-40B4-BE49-F238E27FC236}">
                <a16:creationId xmlns:a16="http://schemas.microsoft.com/office/drawing/2014/main" id="{E0C83214-4373-44D5-94B0-37A81FFD6F02}"/>
              </a:ext>
            </a:extLst>
          </p:cNvPr>
          <p:cNvSpPr>
            <a:spLocks noGrp="1"/>
          </p:cNvSpPr>
          <p:nvPr>
            <p:ph type="title"/>
          </p:nvPr>
        </p:nvSpPr>
        <p:spPr>
          <a:xfrm>
            <a:off x="856935" y="459962"/>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26" name="Text Placeholder 17">
            <a:extLst>
              <a:ext uri="{FF2B5EF4-FFF2-40B4-BE49-F238E27FC236}">
                <a16:creationId xmlns:a16="http://schemas.microsoft.com/office/drawing/2014/main" id="{6C162B34-0672-4BFF-B639-D8F4A2862CF7}"/>
              </a:ext>
            </a:extLst>
          </p:cNvPr>
          <p:cNvSpPr>
            <a:spLocks noGrp="1"/>
          </p:cNvSpPr>
          <p:nvPr>
            <p:ph type="body" sz="quarter" idx="26" hasCustomPrompt="1"/>
          </p:nvPr>
        </p:nvSpPr>
        <p:spPr>
          <a:xfrm>
            <a:off x="856935" y="1279775"/>
            <a:ext cx="9011628" cy="665251"/>
          </a:xfrm>
        </p:spPr>
        <p:txBody>
          <a:bodyPr lIns="0" rIns="0"/>
          <a:lstStyle>
            <a:lvl1pPr marL="0" indent="0">
              <a:buNone/>
              <a:defRPr sz="3970"/>
            </a:lvl1pPr>
          </a:lstStyle>
          <a:p>
            <a:r>
              <a:rPr lang="en-US" dirty="0">
                <a:solidFill>
                  <a:srgbClr val="666666"/>
                </a:solidFill>
              </a:rPr>
              <a:t>Click to edit Master title style</a:t>
            </a:r>
          </a:p>
        </p:txBody>
      </p:sp>
    </p:spTree>
    <p:extLst>
      <p:ext uri="{BB962C8B-B14F-4D97-AF65-F5344CB8AC3E}">
        <p14:creationId xmlns:p14="http://schemas.microsoft.com/office/powerpoint/2010/main" val="2589011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2 Column_1">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850874" y="2545878"/>
            <a:ext cx="2138809" cy="2510750"/>
          </a:xfrm>
        </p:spPr>
        <p:txBody>
          <a:bodyPr/>
          <a:lstStyle>
            <a:lvl1pPr marL="0" indent="0">
              <a:buNone/>
              <a:defRPr/>
            </a:lvl1pPr>
          </a:lstStyle>
          <a:p>
            <a:endParaRPr lang="en-US" dirty="0"/>
          </a:p>
        </p:txBody>
      </p:sp>
      <p:sp>
        <p:nvSpPr>
          <p:cNvPr id="21" name="Text Placeholder 20">
            <a:extLst>
              <a:ext uri="{FF2B5EF4-FFF2-40B4-BE49-F238E27FC236}">
                <a16:creationId xmlns:a16="http://schemas.microsoft.com/office/drawing/2014/main" id="{B5E00876-ED72-48CE-989E-66965DA657AF}"/>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2" name="Text Placeholder 20">
            <a:extLst>
              <a:ext uri="{FF2B5EF4-FFF2-40B4-BE49-F238E27FC236}">
                <a16:creationId xmlns:a16="http://schemas.microsoft.com/office/drawing/2014/main" id="{59B14A78-02CC-42D3-93A3-5623CC9A5EEA}"/>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18" name="Picture Placeholder 9">
            <a:extLst>
              <a:ext uri="{FF2B5EF4-FFF2-40B4-BE49-F238E27FC236}">
                <a16:creationId xmlns:a16="http://schemas.microsoft.com/office/drawing/2014/main" id="{0AFD3655-8443-4DCC-8076-FFC362A2A7B9}"/>
              </a:ext>
            </a:extLst>
          </p:cNvPr>
          <p:cNvSpPr>
            <a:spLocks noGrp="1"/>
          </p:cNvSpPr>
          <p:nvPr>
            <p:ph type="pic" sz="quarter" idx="26"/>
          </p:nvPr>
        </p:nvSpPr>
        <p:spPr>
          <a:xfrm>
            <a:off x="7734117" y="2545878"/>
            <a:ext cx="2138809" cy="2510750"/>
          </a:xfrm>
        </p:spPr>
        <p:txBody>
          <a:bodyPr/>
          <a:lstStyle>
            <a:lvl1pPr marL="0" indent="0">
              <a:buNone/>
              <a:defRPr/>
            </a:lvl1pPr>
          </a:lstStyle>
          <a:p>
            <a:endParaRPr lang="en-US" dirty="0"/>
          </a:p>
        </p:txBody>
      </p:sp>
      <p:sp>
        <p:nvSpPr>
          <p:cNvPr id="19" name="Picture Placeholder 9">
            <a:extLst>
              <a:ext uri="{FF2B5EF4-FFF2-40B4-BE49-F238E27FC236}">
                <a16:creationId xmlns:a16="http://schemas.microsoft.com/office/drawing/2014/main" id="{77851489-3204-4F58-AD79-5E720C3661B4}"/>
              </a:ext>
            </a:extLst>
          </p:cNvPr>
          <p:cNvSpPr>
            <a:spLocks noGrp="1"/>
          </p:cNvSpPr>
          <p:nvPr>
            <p:ph type="pic" sz="quarter" idx="27"/>
          </p:nvPr>
        </p:nvSpPr>
        <p:spPr>
          <a:xfrm>
            <a:off x="5432260" y="2545878"/>
            <a:ext cx="2138809" cy="2510750"/>
          </a:xfrm>
        </p:spPr>
        <p:txBody>
          <a:bodyPr/>
          <a:lstStyle>
            <a:lvl1pPr marL="0" indent="0">
              <a:buNone/>
              <a:defRPr/>
            </a:lvl1pPr>
          </a:lstStyle>
          <a:p>
            <a:endParaRPr lang="en-US" dirty="0"/>
          </a:p>
        </p:txBody>
      </p:sp>
      <p:sp>
        <p:nvSpPr>
          <p:cNvPr id="20" name="Picture Placeholder 9">
            <a:extLst>
              <a:ext uri="{FF2B5EF4-FFF2-40B4-BE49-F238E27FC236}">
                <a16:creationId xmlns:a16="http://schemas.microsoft.com/office/drawing/2014/main" id="{847F0540-0585-4996-BA07-59D24B08669E}"/>
              </a:ext>
            </a:extLst>
          </p:cNvPr>
          <p:cNvSpPr>
            <a:spLocks noGrp="1"/>
          </p:cNvSpPr>
          <p:nvPr>
            <p:ph type="pic" sz="quarter" idx="28"/>
          </p:nvPr>
        </p:nvSpPr>
        <p:spPr>
          <a:xfrm>
            <a:off x="3137741" y="2545878"/>
            <a:ext cx="2138809" cy="2510750"/>
          </a:xfrm>
        </p:spPr>
        <p:txBody>
          <a:bodyPr/>
          <a:lstStyle>
            <a:lvl1pPr marL="0" indent="0">
              <a:buNone/>
              <a:defRPr/>
            </a:lvl1pPr>
          </a:lstStyle>
          <a:p>
            <a:endParaRPr lang="en-US" dirty="0"/>
          </a:p>
        </p:txBody>
      </p:sp>
      <p:sp>
        <p:nvSpPr>
          <p:cNvPr id="35" name="Text Placeholder 2">
            <a:extLst>
              <a:ext uri="{FF2B5EF4-FFF2-40B4-BE49-F238E27FC236}">
                <a16:creationId xmlns:a16="http://schemas.microsoft.com/office/drawing/2014/main" id="{58D5BE58-C052-43E4-9354-17ACB2D19467}"/>
              </a:ext>
            </a:extLst>
          </p:cNvPr>
          <p:cNvSpPr>
            <a:spLocks noGrp="1"/>
          </p:cNvSpPr>
          <p:nvPr>
            <p:ph type="body" idx="1"/>
          </p:nvPr>
        </p:nvSpPr>
        <p:spPr>
          <a:xfrm>
            <a:off x="864133" y="1533469"/>
            <a:ext cx="9015826" cy="853978"/>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6" name="Title 1">
            <a:extLst>
              <a:ext uri="{FF2B5EF4-FFF2-40B4-BE49-F238E27FC236}">
                <a16:creationId xmlns:a16="http://schemas.microsoft.com/office/drawing/2014/main" id="{89324AC0-5BEF-4613-B192-F961072AA390}"/>
              </a:ext>
            </a:extLst>
          </p:cNvPr>
          <p:cNvSpPr>
            <a:spLocks noGrp="1"/>
          </p:cNvSpPr>
          <p:nvPr>
            <p:ph type="title"/>
          </p:nvPr>
        </p:nvSpPr>
        <p:spPr>
          <a:xfrm>
            <a:off x="861298" y="459962"/>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8" name="Text Placeholder 2">
            <a:extLst>
              <a:ext uri="{FF2B5EF4-FFF2-40B4-BE49-F238E27FC236}">
                <a16:creationId xmlns:a16="http://schemas.microsoft.com/office/drawing/2014/main" id="{3F0B8A01-AB1D-46A2-92B6-42C9B6626880}"/>
              </a:ext>
            </a:extLst>
          </p:cNvPr>
          <p:cNvSpPr>
            <a:spLocks noGrp="1"/>
          </p:cNvSpPr>
          <p:nvPr>
            <p:ph type="body" idx="17"/>
          </p:nvPr>
        </p:nvSpPr>
        <p:spPr>
          <a:xfrm>
            <a:off x="854695" y="5174404"/>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9" name="Text Placeholder 2">
            <a:extLst>
              <a:ext uri="{FF2B5EF4-FFF2-40B4-BE49-F238E27FC236}">
                <a16:creationId xmlns:a16="http://schemas.microsoft.com/office/drawing/2014/main" id="{4C2C5F60-4370-4CB3-BCD8-D5A063F06DF1}"/>
              </a:ext>
            </a:extLst>
          </p:cNvPr>
          <p:cNvSpPr>
            <a:spLocks noGrp="1"/>
          </p:cNvSpPr>
          <p:nvPr>
            <p:ph type="body" idx="18"/>
          </p:nvPr>
        </p:nvSpPr>
        <p:spPr>
          <a:xfrm>
            <a:off x="856073" y="5470955"/>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2" name="Text Placeholder 2">
            <a:extLst>
              <a:ext uri="{FF2B5EF4-FFF2-40B4-BE49-F238E27FC236}">
                <a16:creationId xmlns:a16="http://schemas.microsoft.com/office/drawing/2014/main" id="{7245C184-08D6-4C38-A63A-CE6B8F57F84B}"/>
              </a:ext>
            </a:extLst>
          </p:cNvPr>
          <p:cNvSpPr>
            <a:spLocks noGrp="1"/>
          </p:cNvSpPr>
          <p:nvPr>
            <p:ph type="body" idx="29"/>
          </p:nvPr>
        </p:nvSpPr>
        <p:spPr>
          <a:xfrm>
            <a:off x="3140093" y="5183249"/>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3" name="Text Placeholder 2">
            <a:extLst>
              <a:ext uri="{FF2B5EF4-FFF2-40B4-BE49-F238E27FC236}">
                <a16:creationId xmlns:a16="http://schemas.microsoft.com/office/drawing/2014/main" id="{177D8189-BF20-436B-961E-C001610B1A2F}"/>
              </a:ext>
            </a:extLst>
          </p:cNvPr>
          <p:cNvSpPr>
            <a:spLocks noGrp="1"/>
          </p:cNvSpPr>
          <p:nvPr>
            <p:ph type="body" idx="30"/>
          </p:nvPr>
        </p:nvSpPr>
        <p:spPr>
          <a:xfrm>
            <a:off x="3141473" y="5479800"/>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4" name="Text Placeholder 2">
            <a:extLst>
              <a:ext uri="{FF2B5EF4-FFF2-40B4-BE49-F238E27FC236}">
                <a16:creationId xmlns:a16="http://schemas.microsoft.com/office/drawing/2014/main" id="{BAB101BE-0AB3-46EB-A4FB-34A7C5D63334}"/>
              </a:ext>
            </a:extLst>
          </p:cNvPr>
          <p:cNvSpPr>
            <a:spLocks noGrp="1"/>
          </p:cNvSpPr>
          <p:nvPr>
            <p:ph type="body" idx="31"/>
          </p:nvPr>
        </p:nvSpPr>
        <p:spPr>
          <a:xfrm>
            <a:off x="5425494" y="5192094"/>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5" name="Text Placeholder 2">
            <a:extLst>
              <a:ext uri="{FF2B5EF4-FFF2-40B4-BE49-F238E27FC236}">
                <a16:creationId xmlns:a16="http://schemas.microsoft.com/office/drawing/2014/main" id="{94211C18-D353-4C27-BB8A-8E6E81DFD8BF}"/>
              </a:ext>
            </a:extLst>
          </p:cNvPr>
          <p:cNvSpPr>
            <a:spLocks noGrp="1"/>
          </p:cNvSpPr>
          <p:nvPr>
            <p:ph type="body" idx="32"/>
          </p:nvPr>
        </p:nvSpPr>
        <p:spPr>
          <a:xfrm>
            <a:off x="5426872" y="5488646"/>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6" name="Text Placeholder 2">
            <a:extLst>
              <a:ext uri="{FF2B5EF4-FFF2-40B4-BE49-F238E27FC236}">
                <a16:creationId xmlns:a16="http://schemas.microsoft.com/office/drawing/2014/main" id="{73E4578E-6671-4BFF-B976-451E1B95D0BF}"/>
              </a:ext>
            </a:extLst>
          </p:cNvPr>
          <p:cNvSpPr>
            <a:spLocks noGrp="1"/>
          </p:cNvSpPr>
          <p:nvPr>
            <p:ph type="body" idx="33"/>
          </p:nvPr>
        </p:nvSpPr>
        <p:spPr>
          <a:xfrm>
            <a:off x="7717925" y="5200940"/>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7" name="Text Placeholder 2">
            <a:extLst>
              <a:ext uri="{FF2B5EF4-FFF2-40B4-BE49-F238E27FC236}">
                <a16:creationId xmlns:a16="http://schemas.microsoft.com/office/drawing/2014/main" id="{86E6A807-77BD-4572-8433-6A38E214BD29}"/>
              </a:ext>
            </a:extLst>
          </p:cNvPr>
          <p:cNvSpPr>
            <a:spLocks noGrp="1"/>
          </p:cNvSpPr>
          <p:nvPr>
            <p:ph type="body" idx="34"/>
          </p:nvPr>
        </p:nvSpPr>
        <p:spPr>
          <a:xfrm>
            <a:off x="7719303" y="5497491"/>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8" name="Text Placeholder 2">
            <a:extLst>
              <a:ext uri="{FF2B5EF4-FFF2-40B4-BE49-F238E27FC236}">
                <a16:creationId xmlns:a16="http://schemas.microsoft.com/office/drawing/2014/main" id="{856A31F4-2589-4B91-A885-8FCD8E1F1775}"/>
              </a:ext>
            </a:extLst>
          </p:cNvPr>
          <p:cNvSpPr>
            <a:spLocks noGrp="1"/>
          </p:cNvSpPr>
          <p:nvPr>
            <p:ph type="body" idx="23" hasCustomPrompt="1"/>
          </p:nvPr>
        </p:nvSpPr>
        <p:spPr>
          <a:xfrm>
            <a:off x="5442768" y="6415699"/>
            <a:ext cx="4437193" cy="519126"/>
          </a:xfrm>
        </p:spPr>
        <p:txBody>
          <a:bodyPr lIns="0" tIns="0" rIns="0">
            <a:normAutofit/>
          </a:bodyPr>
          <a:lstStyle>
            <a:lvl1pPr marL="0" indent="0">
              <a:spcBef>
                <a:spcPts val="221"/>
              </a:spcBef>
              <a:buNone/>
              <a:defRPr sz="110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4260331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1237717"/>
            <a:ext cx="9085342" cy="2632992"/>
          </a:xfrm>
        </p:spPr>
        <p:txBody>
          <a:bodyPr anchor="b"/>
          <a:lstStyle>
            <a:lvl1pPr algn="ctr">
              <a:defRPr sz="5624"/>
            </a:lvl1pPr>
          </a:lstStyle>
          <a:p>
            <a:r>
              <a:rPr lang="en-US"/>
              <a:t>Click to edit Master title style</a:t>
            </a:r>
            <a:endParaRPr lang="en-US" dirty="0"/>
          </a:p>
        </p:txBody>
      </p:sp>
      <p:sp>
        <p:nvSpPr>
          <p:cNvPr id="3" name="Subtitle 2"/>
          <p:cNvSpPr>
            <a:spLocks noGrp="1"/>
          </p:cNvSpPr>
          <p:nvPr>
            <p:ph type="subTitle" idx="1"/>
          </p:nvPr>
        </p:nvSpPr>
        <p:spPr>
          <a:xfrm>
            <a:off x="1336080" y="3972247"/>
            <a:ext cx="8016479" cy="1825938"/>
          </a:xfrm>
        </p:spPr>
        <p:txBody>
          <a:bodyPr/>
          <a:lstStyle>
            <a:lvl1pPr marL="0" indent="0" algn="ctr">
              <a:buNone/>
              <a:defRPr sz="2250"/>
            </a:lvl1pPr>
            <a:lvl2pPr marL="428570" indent="0" algn="ctr">
              <a:buNone/>
              <a:defRPr sz="1875"/>
            </a:lvl2pPr>
            <a:lvl3pPr marL="857140" indent="0" algn="ctr">
              <a:buNone/>
              <a:defRPr sz="1687"/>
            </a:lvl3pPr>
            <a:lvl4pPr marL="1285710" indent="0" algn="ctr">
              <a:buNone/>
              <a:defRPr sz="1500"/>
            </a:lvl4pPr>
            <a:lvl5pPr marL="1714281" indent="0" algn="ctr">
              <a:buNone/>
              <a:defRPr sz="1500"/>
            </a:lvl5pPr>
            <a:lvl6pPr marL="2142851" indent="0" algn="ctr">
              <a:buNone/>
              <a:defRPr sz="1500"/>
            </a:lvl6pPr>
            <a:lvl7pPr marL="2571421" indent="0" algn="ctr">
              <a:buNone/>
              <a:defRPr sz="1500"/>
            </a:lvl7pPr>
            <a:lvl8pPr marL="2999991" indent="0" algn="ctr">
              <a:buNone/>
              <a:defRPr sz="1500"/>
            </a:lvl8pPr>
            <a:lvl9pPr marL="3428561"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162317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A6876-167D-458D-9AE4-B16E27EE00B1}" type="datetimeFigureOut">
              <a:rPr lang="en-US" smtClean="0"/>
              <a:t>25-Mar-21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1536121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466424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279" y="1885464"/>
            <a:ext cx="9218950" cy="3145935"/>
          </a:xfrm>
        </p:spPr>
        <p:txBody>
          <a:bodyPr anchor="b"/>
          <a:lstStyle>
            <a:lvl1pPr>
              <a:defRPr sz="5624"/>
            </a:lvl1pPr>
          </a:lstStyle>
          <a:p>
            <a:r>
              <a:rPr lang="en-US"/>
              <a:t>Click to edit Master title style</a:t>
            </a:r>
            <a:endParaRPr lang="en-US" dirty="0"/>
          </a:p>
        </p:txBody>
      </p:sp>
      <p:sp>
        <p:nvSpPr>
          <p:cNvPr id="3" name="Text Placeholder 2"/>
          <p:cNvSpPr>
            <a:spLocks noGrp="1"/>
          </p:cNvSpPr>
          <p:nvPr>
            <p:ph type="body" idx="1"/>
          </p:nvPr>
        </p:nvSpPr>
        <p:spPr>
          <a:xfrm>
            <a:off x="729279" y="5061161"/>
            <a:ext cx="9218950" cy="1654373"/>
          </a:xfrm>
        </p:spPr>
        <p:txBody>
          <a:bodyPr/>
          <a:lstStyle>
            <a:lvl1pPr marL="0" indent="0">
              <a:buNone/>
              <a:defRPr sz="2250">
                <a:solidFill>
                  <a:schemeClr val="tx1"/>
                </a:solidFill>
              </a:defRPr>
            </a:lvl1pPr>
            <a:lvl2pPr marL="428570" indent="0">
              <a:buNone/>
              <a:defRPr sz="1875">
                <a:solidFill>
                  <a:schemeClr val="tx1">
                    <a:tint val="75000"/>
                  </a:schemeClr>
                </a:solidFill>
              </a:defRPr>
            </a:lvl2pPr>
            <a:lvl3pPr marL="857140" indent="0">
              <a:buNone/>
              <a:defRPr sz="1687">
                <a:solidFill>
                  <a:schemeClr val="tx1">
                    <a:tint val="75000"/>
                  </a:schemeClr>
                </a:solidFill>
              </a:defRPr>
            </a:lvl3pPr>
            <a:lvl4pPr marL="1285710" indent="0">
              <a:buNone/>
              <a:defRPr sz="1500">
                <a:solidFill>
                  <a:schemeClr val="tx1">
                    <a:tint val="75000"/>
                  </a:schemeClr>
                </a:solidFill>
              </a:defRPr>
            </a:lvl4pPr>
            <a:lvl5pPr marL="1714281" indent="0">
              <a:buNone/>
              <a:defRPr sz="1500">
                <a:solidFill>
                  <a:schemeClr val="tx1">
                    <a:tint val="75000"/>
                  </a:schemeClr>
                </a:solidFill>
              </a:defRPr>
            </a:lvl5pPr>
            <a:lvl6pPr marL="2142851" indent="0">
              <a:buNone/>
              <a:defRPr sz="1500">
                <a:solidFill>
                  <a:schemeClr val="tx1">
                    <a:tint val="75000"/>
                  </a:schemeClr>
                </a:solidFill>
              </a:defRPr>
            </a:lvl6pPr>
            <a:lvl7pPr marL="2571421" indent="0">
              <a:buNone/>
              <a:defRPr sz="1500">
                <a:solidFill>
                  <a:schemeClr val="tx1">
                    <a:tint val="75000"/>
                  </a:schemeClr>
                </a:solidFill>
              </a:defRPr>
            </a:lvl7pPr>
            <a:lvl8pPr marL="2999991" indent="0">
              <a:buNone/>
              <a:defRPr sz="1500">
                <a:solidFill>
                  <a:schemeClr val="tx1">
                    <a:tint val="75000"/>
                  </a:schemeClr>
                </a:solidFill>
              </a:defRPr>
            </a:lvl8pPr>
            <a:lvl9pPr marL="3428561"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2118334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4845" y="2013259"/>
            <a:ext cx="4542671"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1124" y="2013259"/>
            <a:ext cx="4542671"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1336328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237" y="402655"/>
            <a:ext cx="9218950"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238" y="1853949"/>
            <a:ext cx="4521794" cy="908592"/>
          </a:xfrm>
        </p:spPr>
        <p:txBody>
          <a:bodyPr anchor="b"/>
          <a:lstStyle>
            <a:lvl1pPr marL="0" indent="0">
              <a:buNone/>
              <a:defRPr sz="2250" b="1"/>
            </a:lvl1pPr>
            <a:lvl2pPr marL="428570" indent="0">
              <a:buNone/>
              <a:defRPr sz="1875" b="1"/>
            </a:lvl2pPr>
            <a:lvl3pPr marL="857140" indent="0">
              <a:buNone/>
              <a:defRPr sz="1687" b="1"/>
            </a:lvl3pPr>
            <a:lvl4pPr marL="1285710" indent="0">
              <a:buNone/>
              <a:defRPr sz="1500" b="1"/>
            </a:lvl4pPr>
            <a:lvl5pPr marL="1714281" indent="0">
              <a:buNone/>
              <a:defRPr sz="1500" b="1"/>
            </a:lvl5pPr>
            <a:lvl6pPr marL="2142851" indent="0">
              <a:buNone/>
              <a:defRPr sz="1500" b="1"/>
            </a:lvl6pPr>
            <a:lvl7pPr marL="2571421" indent="0">
              <a:buNone/>
              <a:defRPr sz="1500" b="1"/>
            </a:lvl7pPr>
            <a:lvl8pPr marL="2999991" indent="0">
              <a:buNone/>
              <a:defRPr sz="1500" b="1"/>
            </a:lvl8pPr>
            <a:lvl9pPr marL="3428561" indent="0">
              <a:buNone/>
              <a:defRPr sz="1500" b="1"/>
            </a:lvl9pPr>
          </a:lstStyle>
          <a:p>
            <a:pPr lvl="0"/>
            <a:r>
              <a:rPr lang="en-US"/>
              <a:t>Edit Master text styles</a:t>
            </a:r>
          </a:p>
        </p:txBody>
      </p:sp>
      <p:sp>
        <p:nvSpPr>
          <p:cNvPr id="4" name="Content Placeholder 3"/>
          <p:cNvSpPr>
            <a:spLocks noGrp="1"/>
          </p:cNvSpPr>
          <p:nvPr>
            <p:ph sz="half" idx="2"/>
          </p:nvPr>
        </p:nvSpPr>
        <p:spPr>
          <a:xfrm>
            <a:off x="736238" y="2762541"/>
            <a:ext cx="4521794"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1124" y="1853949"/>
            <a:ext cx="4544063" cy="908592"/>
          </a:xfrm>
        </p:spPr>
        <p:txBody>
          <a:bodyPr anchor="b"/>
          <a:lstStyle>
            <a:lvl1pPr marL="0" indent="0">
              <a:buNone/>
              <a:defRPr sz="2250" b="1"/>
            </a:lvl1pPr>
            <a:lvl2pPr marL="428570" indent="0">
              <a:buNone/>
              <a:defRPr sz="1875" b="1"/>
            </a:lvl2pPr>
            <a:lvl3pPr marL="857140" indent="0">
              <a:buNone/>
              <a:defRPr sz="1687" b="1"/>
            </a:lvl3pPr>
            <a:lvl4pPr marL="1285710" indent="0">
              <a:buNone/>
              <a:defRPr sz="1500" b="1"/>
            </a:lvl4pPr>
            <a:lvl5pPr marL="1714281" indent="0">
              <a:buNone/>
              <a:defRPr sz="1500" b="1"/>
            </a:lvl5pPr>
            <a:lvl6pPr marL="2142851" indent="0">
              <a:buNone/>
              <a:defRPr sz="1500" b="1"/>
            </a:lvl6pPr>
            <a:lvl7pPr marL="2571421" indent="0">
              <a:buNone/>
              <a:defRPr sz="1500" b="1"/>
            </a:lvl7pPr>
            <a:lvl8pPr marL="2999991" indent="0">
              <a:buNone/>
              <a:defRPr sz="1500" b="1"/>
            </a:lvl8pPr>
            <a:lvl9pPr marL="3428561" indent="0">
              <a:buNone/>
              <a:defRPr sz="1500" b="1"/>
            </a:lvl9pPr>
          </a:lstStyle>
          <a:p>
            <a:pPr lvl="0"/>
            <a:r>
              <a:rPr lang="en-US"/>
              <a:t>Edit Master text styles</a:t>
            </a:r>
          </a:p>
        </p:txBody>
      </p:sp>
      <p:sp>
        <p:nvSpPr>
          <p:cNvPr id="6" name="Content Placeholder 5"/>
          <p:cNvSpPr>
            <a:spLocks noGrp="1"/>
          </p:cNvSpPr>
          <p:nvPr>
            <p:ph sz="quarter" idx="4"/>
          </p:nvPr>
        </p:nvSpPr>
        <p:spPr>
          <a:xfrm>
            <a:off x="5411124" y="2762541"/>
            <a:ext cx="4544063"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2545643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4124984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1561162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237" y="504190"/>
            <a:ext cx="3447364" cy="1764665"/>
          </a:xfrm>
        </p:spPr>
        <p:txBody>
          <a:bodyPr anchor="b"/>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4544063" y="1088913"/>
            <a:ext cx="5411124" cy="53745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237" y="2268855"/>
            <a:ext cx="3447364" cy="4203335"/>
          </a:xfrm>
        </p:spPr>
        <p:txBody>
          <a:bodyPr/>
          <a:lstStyle>
            <a:lvl1pPr marL="0" indent="0">
              <a:buNone/>
              <a:defRPr sz="1500"/>
            </a:lvl1pPr>
            <a:lvl2pPr marL="428570" indent="0">
              <a:buNone/>
              <a:defRPr sz="1312"/>
            </a:lvl2pPr>
            <a:lvl3pPr marL="857140" indent="0">
              <a:buNone/>
              <a:defRPr sz="1125"/>
            </a:lvl3pPr>
            <a:lvl4pPr marL="1285710" indent="0">
              <a:buNone/>
              <a:defRPr sz="937"/>
            </a:lvl4pPr>
            <a:lvl5pPr marL="1714281" indent="0">
              <a:buNone/>
              <a:defRPr sz="937"/>
            </a:lvl5pPr>
            <a:lvl6pPr marL="2142851" indent="0">
              <a:buNone/>
              <a:defRPr sz="937"/>
            </a:lvl6pPr>
            <a:lvl7pPr marL="2571421" indent="0">
              <a:buNone/>
              <a:defRPr sz="937"/>
            </a:lvl7pPr>
            <a:lvl8pPr marL="2999991" indent="0">
              <a:buNone/>
              <a:defRPr sz="937"/>
            </a:lvl8pPr>
            <a:lvl9pPr marL="3428561" indent="0">
              <a:buNone/>
              <a:defRPr sz="937"/>
            </a:lvl9pPr>
          </a:lstStyle>
          <a:p>
            <a:pPr lvl="0"/>
            <a:r>
              <a:rPr lang="en-US"/>
              <a:t>Edit Master text styles</a:t>
            </a:r>
          </a:p>
        </p:txBody>
      </p:sp>
      <p:sp>
        <p:nvSpPr>
          <p:cNvPr id="5" name="Date Placeholder 4"/>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2178750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237" y="504190"/>
            <a:ext cx="3447364" cy="1764665"/>
          </a:xfrm>
        </p:spPr>
        <p:txBody>
          <a:bodyPr anchor="b"/>
          <a:lstStyle>
            <a:lvl1pPr>
              <a:defRPr sz="3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4063" y="1088913"/>
            <a:ext cx="5411124" cy="5374525"/>
          </a:xfrm>
        </p:spPr>
        <p:txBody>
          <a:bodyPr anchor="t"/>
          <a:lstStyle>
            <a:lvl1pPr marL="0" indent="0">
              <a:buNone/>
              <a:defRPr sz="3000"/>
            </a:lvl1pPr>
            <a:lvl2pPr marL="428570" indent="0">
              <a:buNone/>
              <a:defRPr sz="2625"/>
            </a:lvl2pPr>
            <a:lvl3pPr marL="857140" indent="0">
              <a:buNone/>
              <a:defRPr sz="2250"/>
            </a:lvl3pPr>
            <a:lvl4pPr marL="1285710" indent="0">
              <a:buNone/>
              <a:defRPr sz="1875"/>
            </a:lvl4pPr>
            <a:lvl5pPr marL="1714281" indent="0">
              <a:buNone/>
              <a:defRPr sz="1875"/>
            </a:lvl5pPr>
            <a:lvl6pPr marL="2142851" indent="0">
              <a:buNone/>
              <a:defRPr sz="1875"/>
            </a:lvl6pPr>
            <a:lvl7pPr marL="2571421" indent="0">
              <a:buNone/>
              <a:defRPr sz="1875"/>
            </a:lvl7pPr>
            <a:lvl8pPr marL="2999991" indent="0">
              <a:buNone/>
              <a:defRPr sz="1875"/>
            </a:lvl8pPr>
            <a:lvl9pPr marL="3428561" indent="0">
              <a:buNone/>
              <a:defRPr sz="1875"/>
            </a:lvl9pPr>
          </a:lstStyle>
          <a:p>
            <a:r>
              <a:rPr lang="en-US" dirty="0"/>
              <a:t>Click icon to add picture</a:t>
            </a:r>
          </a:p>
        </p:txBody>
      </p:sp>
      <p:sp>
        <p:nvSpPr>
          <p:cNvPr id="4" name="Text Placeholder 3"/>
          <p:cNvSpPr>
            <a:spLocks noGrp="1"/>
          </p:cNvSpPr>
          <p:nvPr>
            <p:ph type="body" sz="half" idx="2"/>
          </p:nvPr>
        </p:nvSpPr>
        <p:spPr>
          <a:xfrm>
            <a:off x="736237" y="2268855"/>
            <a:ext cx="3447364" cy="4203335"/>
          </a:xfrm>
        </p:spPr>
        <p:txBody>
          <a:bodyPr/>
          <a:lstStyle>
            <a:lvl1pPr marL="0" indent="0">
              <a:buNone/>
              <a:defRPr sz="1500"/>
            </a:lvl1pPr>
            <a:lvl2pPr marL="428570" indent="0">
              <a:buNone/>
              <a:defRPr sz="1312"/>
            </a:lvl2pPr>
            <a:lvl3pPr marL="857140" indent="0">
              <a:buNone/>
              <a:defRPr sz="1125"/>
            </a:lvl3pPr>
            <a:lvl4pPr marL="1285710" indent="0">
              <a:buNone/>
              <a:defRPr sz="937"/>
            </a:lvl4pPr>
            <a:lvl5pPr marL="1714281" indent="0">
              <a:buNone/>
              <a:defRPr sz="937"/>
            </a:lvl5pPr>
            <a:lvl6pPr marL="2142851" indent="0">
              <a:buNone/>
              <a:defRPr sz="937"/>
            </a:lvl6pPr>
            <a:lvl7pPr marL="2571421" indent="0">
              <a:buNone/>
              <a:defRPr sz="937"/>
            </a:lvl7pPr>
            <a:lvl8pPr marL="2999991" indent="0">
              <a:buNone/>
              <a:defRPr sz="937"/>
            </a:lvl8pPr>
            <a:lvl9pPr marL="3428561" indent="0">
              <a:buNone/>
              <a:defRPr sz="937"/>
            </a:lvl9pPr>
          </a:lstStyle>
          <a:p>
            <a:pPr lvl="0"/>
            <a:r>
              <a:rPr lang="en-US"/>
              <a:t>Edit Master text styles</a:t>
            </a:r>
          </a:p>
        </p:txBody>
      </p:sp>
      <p:sp>
        <p:nvSpPr>
          <p:cNvPr id="5" name="Date Placeholder 4"/>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2036907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3948940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9057" y="402652"/>
            <a:ext cx="2304738"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4845" y="402652"/>
            <a:ext cx="6780604"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EDC1A-BD21-4416-A0D1-5932401309F0}" type="datetimeFigureOut">
              <a:rPr lang="en-US" smtClean="0"/>
              <a:t>25-Mar-21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81A1CD-9C01-444D-A6D8-A35A8892A3FC}" type="slidenum">
              <a:rPr lang="en-US" smtClean="0"/>
              <a:t>‹#›</a:t>
            </a:fld>
            <a:endParaRPr lang="en-US" dirty="0"/>
          </a:p>
        </p:txBody>
      </p:sp>
    </p:spTree>
    <p:extLst>
      <p:ext uri="{BB962C8B-B14F-4D97-AF65-F5344CB8AC3E}">
        <p14:creationId xmlns:p14="http://schemas.microsoft.com/office/powerpoint/2010/main" val="306129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278" y="1885463"/>
            <a:ext cx="9218950" cy="3145935"/>
          </a:xfrm>
        </p:spPr>
        <p:txBody>
          <a:bodyPr anchor="b"/>
          <a:lstStyle>
            <a:lvl1pPr>
              <a:defRPr sz="6617"/>
            </a:lvl1pPr>
          </a:lstStyle>
          <a:p>
            <a:r>
              <a:rPr lang="en-US"/>
              <a:t>Click to edit Master title style</a:t>
            </a:r>
            <a:endParaRPr lang="en-US" dirty="0"/>
          </a:p>
        </p:txBody>
      </p:sp>
      <p:sp>
        <p:nvSpPr>
          <p:cNvPr id="3" name="Text Placeholder 2"/>
          <p:cNvSpPr>
            <a:spLocks noGrp="1"/>
          </p:cNvSpPr>
          <p:nvPr>
            <p:ph type="body" idx="1"/>
          </p:nvPr>
        </p:nvSpPr>
        <p:spPr>
          <a:xfrm>
            <a:off x="729278" y="5061159"/>
            <a:ext cx="9218950"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DA6876-167D-458D-9AE4-B16E27EE00B1}" type="datetimeFigureOut">
              <a:rPr lang="en-US" smtClean="0"/>
              <a:t>25-Mar-21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3084353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15" descr="kk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88638"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p:cNvSpPr>
            <a:spLocks noGrp="1"/>
          </p:cNvSpPr>
          <p:nvPr>
            <p:ph type="pic" sz="quarter" idx="14"/>
          </p:nvPr>
        </p:nvSpPr>
        <p:spPr>
          <a:xfrm>
            <a:off x="0" y="0"/>
            <a:ext cx="10688638" cy="7562850"/>
          </a:xfrm>
        </p:spPr>
        <p:txBody>
          <a:bodyPr rtlCol="0">
            <a:normAutofit/>
          </a:bodyPr>
          <a:lstStyle/>
          <a:p>
            <a:pPr lvl="0"/>
            <a:endParaRPr lang="en-US" noProof="0" dirty="0"/>
          </a:p>
        </p:txBody>
      </p:sp>
      <p:sp>
        <p:nvSpPr>
          <p:cNvPr id="4" name="Date Placeholder 3"/>
          <p:cNvSpPr>
            <a:spLocks noGrp="1"/>
          </p:cNvSpPr>
          <p:nvPr>
            <p:ph type="dt" sz="half" idx="15"/>
          </p:nvPr>
        </p:nvSpPr>
        <p:spPr>
          <a:xfrm>
            <a:off x="7838334" y="196075"/>
            <a:ext cx="2494016" cy="402652"/>
          </a:xfrm>
          <a:prstGeom prst="rect">
            <a:avLst/>
          </a:prstGeom>
        </p:spPr>
        <p:txBody>
          <a:bodyPr vert="horz" wrap="square" lIns="91440" tIns="45720" rIns="91440" bIns="45720" numCol="1" anchor="t" anchorCtr="0" compatLnSpc="1">
            <a:prstTxWarp prst="textNoShape">
              <a:avLst/>
            </a:prstTxWarp>
          </a:bodyPr>
          <a:lstStyle>
            <a:lvl1pPr>
              <a:defRPr/>
            </a:lvl1pPr>
          </a:lstStyle>
          <a:p>
            <a:fld id="{D7940632-E095-4A3A-AC5D-252C85D2F073}" type="datetime1">
              <a:rPr lang="en-JM" altLang="en-US"/>
              <a:pPr/>
              <a:t>25/3/2021</a:t>
            </a:fld>
            <a:endParaRPr lang="en-JM" altLang="en-US" dirty="0"/>
          </a:p>
        </p:txBody>
      </p:sp>
    </p:spTree>
    <p:extLst>
      <p:ext uri="{BB962C8B-B14F-4D97-AF65-F5344CB8AC3E}">
        <p14:creationId xmlns:p14="http://schemas.microsoft.com/office/powerpoint/2010/main" val="37685326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 name="Picture 15" descr="kk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88638"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p:cNvSpPr>
            <a:spLocks noGrp="1"/>
          </p:cNvSpPr>
          <p:nvPr>
            <p:ph type="pic" sz="quarter" idx="14"/>
          </p:nvPr>
        </p:nvSpPr>
        <p:spPr>
          <a:xfrm>
            <a:off x="0" y="0"/>
            <a:ext cx="10688638" cy="7562850"/>
          </a:xfrm>
        </p:spPr>
        <p:txBody>
          <a:bodyPr rtlCol="0">
            <a:normAutofit/>
          </a:bodyPr>
          <a:lstStyle/>
          <a:p>
            <a:pPr lvl="0"/>
            <a:endParaRPr lang="en-US" noProof="0"/>
          </a:p>
        </p:txBody>
      </p:sp>
      <p:sp>
        <p:nvSpPr>
          <p:cNvPr id="4" name="Date Placeholder 3"/>
          <p:cNvSpPr>
            <a:spLocks noGrp="1"/>
          </p:cNvSpPr>
          <p:nvPr>
            <p:ph type="dt" sz="half" idx="15"/>
          </p:nvPr>
        </p:nvSpPr>
        <p:spPr>
          <a:xfrm>
            <a:off x="7838334" y="196075"/>
            <a:ext cx="2494016" cy="402652"/>
          </a:xfrm>
          <a:prstGeom prst="rect">
            <a:avLst/>
          </a:prstGeom>
        </p:spPr>
        <p:txBody>
          <a:bodyPr vert="horz" wrap="square" lIns="91440" tIns="45720" rIns="91440" bIns="45720" numCol="1" anchor="t" anchorCtr="0" compatLnSpc="1">
            <a:prstTxWarp prst="textNoShape">
              <a:avLst/>
            </a:prstTxWarp>
          </a:bodyPr>
          <a:lstStyle>
            <a:lvl1pPr>
              <a:defRPr/>
            </a:lvl1pPr>
          </a:lstStyle>
          <a:p>
            <a:fld id="{D7940632-E095-4A3A-AC5D-252C85D2F073}" type="datetime1">
              <a:rPr lang="en-JM" altLang="en-US"/>
              <a:pPr/>
              <a:t>25/3/2021</a:t>
            </a:fld>
            <a:endParaRPr lang="en-JM" altLang="en-US"/>
          </a:p>
        </p:txBody>
      </p:sp>
    </p:spTree>
    <p:extLst>
      <p:ext uri="{BB962C8B-B14F-4D97-AF65-F5344CB8AC3E}">
        <p14:creationId xmlns:p14="http://schemas.microsoft.com/office/powerpoint/2010/main" val="315048817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Content Placeholder 13"/>
          <p:cNvSpPr>
            <a:spLocks noGrp="1"/>
          </p:cNvSpPr>
          <p:nvPr>
            <p:ph sz="quarter" idx="13"/>
          </p:nvPr>
        </p:nvSpPr>
        <p:spPr>
          <a:xfrm>
            <a:off x="712576" y="3025140"/>
            <a:ext cx="2761231" cy="3333256"/>
          </a:xfrm>
        </p:spPr>
        <p:txBody>
          <a:bodyPr>
            <a:normAutofit/>
          </a:bodyPr>
          <a:lstStyle>
            <a:lvl1pPr algn="l">
              <a:buNone/>
              <a:defRPr sz="1219">
                <a:solidFill>
                  <a:schemeClr val="tx1">
                    <a:lumMod val="65000"/>
                    <a:lumOff val="35000"/>
                  </a:schemeClr>
                </a:solidFill>
                <a:latin typeface="Calibri"/>
                <a:cs typeface="Calibri"/>
              </a:defRPr>
            </a:lvl1pPr>
          </a:lstStyle>
          <a:p>
            <a:pPr lvl="0"/>
            <a:endParaRPr lang="en-JM" dirty="0"/>
          </a:p>
        </p:txBody>
      </p:sp>
      <p:sp>
        <p:nvSpPr>
          <p:cNvPr id="8" name="Content Placeholder 38"/>
          <p:cNvSpPr>
            <a:spLocks noGrp="1"/>
          </p:cNvSpPr>
          <p:nvPr>
            <p:ph sz="quarter" idx="39"/>
          </p:nvPr>
        </p:nvSpPr>
        <p:spPr>
          <a:xfrm>
            <a:off x="1332517" y="2324876"/>
            <a:ext cx="2319435" cy="510913"/>
          </a:xfrm>
          <a:prstGeom prst="rect">
            <a:avLst/>
          </a:prstGeom>
          <a:noFill/>
          <a:ln>
            <a:noFill/>
          </a:ln>
        </p:spPr>
        <p:txBody>
          <a:bodyPr anchor="ctr">
            <a:noAutofit/>
          </a:bodyPr>
          <a:lstStyle>
            <a:lvl1pPr algn="l">
              <a:buNone/>
              <a:defRPr sz="1219" b="0">
                <a:solidFill>
                  <a:schemeClr val="tx1">
                    <a:lumMod val="65000"/>
                    <a:lumOff val="35000"/>
                  </a:schemeClr>
                </a:solidFill>
                <a:latin typeface="+mj-lt"/>
                <a:ea typeface="Open Sans Extrabold" pitchFamily="34" charset="0"/>
                <a:cs typeface="Franklin Gothic Demi Cond" pitchFamily="34" charset="0"/>
              </a:defRPr>
            </a:lvl1pPr>
          </a:lstStyle>
          <a:p>
            <a:pPr lvl="0"/>
            <a:endParaRPr lang="en-JM" dirty="0"/>
          </a:p>
        </p:txBody>
      </p:sp>
      <p:sp>
        <p:nvSpPr>
          <p:cNvPr id="9" name="Content Placeholder 13"/>
          <p:cNvSpPr>
            <a:spLocks noGrp="1"/>
          </p:cNvSpPr>
          <p:nvPr>
            <p:ph sz="quarter" idx="42"/>
          </p:nvPr>
        </p:nvSpPr>
        <p:spPr>
          <a:xfrm>
            <a:off x="4008239" y="3025140"/>
            <a:ext cx="2761231" cy="3333256"/>
          </a:xfrm>
        </p:spPr>
        <p:txBody>
          <a:bodyPr>
            <a:normAutofit/>
          </a:bodyPr>
          <a:lstStyle>
            <a:lvl1pPr algn="l">
              <a:buNone/>
              <a:defRPr sz="1219">
                <a:solidFill>
                  <a:schemeClr val="tx1">
                    <a:lumMod val="65000"/>
                    <a:lumOff val="35000"/>
                  </a:schemeClr>
                </a:solidFill>
                <a:latin typeface="Calibri"/>
                <a:cs typeface="Calibri"/>
              </a:defRPr>
            </a:lvl1pPr>
          </a:lstStyle>
          <a:p>
            <a:pPr lvl="0"/>
            <a:endParaRPr lang="en-JM" dirty="0"/>
          </a:p>
        </p:txBody>
      </p:sp>
      <p:sp>
        <p:nvSpPr>
          <p:cNvPr id="10" name="Content Placeholder 13"/>
          <p:cNvSpPr>
            <a:spLocks noGrp="1"/>
          </p:cNvSpPr>
          <p:nvPr>
            <p:ph sz="quarter" idx="43"/>
          </p:nvPr>
        </p:nvSpPr>
        <p:spPr>
          <a:xfrm>
            <a:off x="7392975" y="3025140"/>
            <a:ext cx="2761231" cy="3333256"/>
          </a:xfrm>
        </p:spPr>
        <p:txBody>
          <a:bodyPr>
            <a:normAutofit/>
          </a:bodyPr>
          <a:lstStyle>
            <a:lvl1pPr algn="l">
              <a:buNone/>
              <a:defRPr sz="1219">
                <a:solidFill>
                  <a:schemeClr val="tx1">
                    <a:lumMod val="65000"/>
                    <a:lumOff val="35000"/>
                  </a:schemeClr>
                </a:solidFill>
                <a:latin typeface="Calibri"/>
                <a:cs typeface="Calibri"/>
              </a:defRPr>
            </a:lvl1pPr>
          </a:lstStyle>
          <a:p>
            <a:pPr lvl="0"/>
            <a:endParaRPr lang="en-JM" dirty="0"/>
          </a:p>
        </p:txBody>
      </p:sp>
      <p:sp>
        <p:nvSpPr>
          <p:cNvPr id="11" name="Content Placeholder 38"/>
          <p:cNvSpPr>
            <a:spLocks noGrp="1"/>
          </p:cNvSpPr>
          <p:nvPr>
            <p:ph sz="quarter" idx="60"/>
          </p:nvPr>
        </p:nvSpPr>
        <p:spPr>
          <a:xfrm>
            <a:off x="4542672" y="2324876"/>
            <a:ext cx="2319435" cy="510913"/>
          </a:xfrm>
          <a:prstGeom prst="rect">
            <a:avLst/>
          </a:prstGeom>
          <a:noFill/>
          <a:ln>
            <a:noFill/>
          </a:ln>
        </p:spPr>
        <p:txBody>
          <a:bodyPr anchor="ctr">
            <a:noAutofit/>
          </a:bodyPr>
          <a:lstStyle>
            <a:lvl1pPr algn="l">
              <a:buNone/>
              <a:defRPr sz="1219" b="0">
                <a:solidFill>
                  <a:schemeClr val="tx1">
                    <a:lumMod val="65000"/>
                    <a:lumOff val="35000"/>
                  </a:schemeClr>
                </a:solidFill>
                <a:latin typeface="+mj-lt"/>
                <a:ea typeface="Open Sans Extrabold" pitchFamily="34" charset="0"/>
                <a:cs typeface="Franklin Gothic Demi Cond" pitchFamily="34" charset="0"/>
              </a:defRPr>
            </a:lvl1pPr>
          </a:lstStyle>
          <a:p>
            <a:pPr lvl="0"/>
            <a:endParaRPr lang="en-JM" dirty="0"/>
          </a:p>
        </p:txBody>
      </p:sp>
      <p:sp>
        <p:nvSpPr>
          <p:cNvPr id="12" name="Content Placeholder 38"/>
          <p:cNvSpPr>
            <a:spLocks noGrp="1"/>
          </p:cNvSpPr>
          <p:nvPr>
            <p:ph sz="quarter" idx="61"/>
          </p:nvPr>
        </p:nvSpPr>
        <p:spPr>
          <a:xfrm>
            <a:off x="7927407" y="2324876"/>
            <a:ext cx="2319435" cy="510913"/>
          </a:xfrm>
          <a:prstGeom prst="rect">
            <a:avLst/>
          </a:prstGeom>
          <a:noFill/>
          <a:ln>
            <a:noFill/>
          </a:ln>
        </p:spPr>
        <p:txBody>
          <a:bodyPr anchor="ctr">
            <a:noAutofit/>
          </a:bodyPr>
          <a:lstStyle>
            <a:lvl1pPr algn="l">
              <a:buNone/>
              <a:defRPr sz="1219" b="0">
                <a:solidFill>
                  <a:schemeClr val="tx1">
                    <a:lumMod val="65000"/>
                    <a:lumOff val="35000"/>
                  </a:schemeClr>
                </a:solidFill>
                <a:latin typeface="+mj-lt"/>
                <a:ea typeface="Open Sans Extrabold" pitchFamily="34" charset="0"/>
                <a:cs typeface="Franklin Gothic Demi Cond" pitchFamily="34" charset="0"/>
              </a:defRPr>
            </a:lvl1pPr>
          </a:lstStyle>
          <a:p>
            <a:pPr lvl="0"/>
            <a:endParaRPr lang="en-JM" dirty="0"/>
          </a:p>
        </p:txBody>
      </p:sp>
      <p:sp>
        <p:nvSpPr>
          <p:cNvPr id="14" name="Text Placeholder 17"/>
          <p:cNvSpPr>
            <a:spLocks noGrp="1"/>
          </p:cNvSpPr>
          <p:nvPr>
            <p:ph type="body" sz="quarter" idx="23"/>
          </p:nvPr>
        </p:nvSpPr>
        <p:spPr>
          <a:xfrm>
            <a:off x="534432" y="1288486"/>
            <a:ext cx="5878751" cy="476179"/>
          </a:xfrm>
        </p:spPr>
        <p:txBody>
          <a:bodyPr>
            <a:noAutofit/>
          </a:bodyPr>
          <a:lstStyle>
            <a:lvl1pPr marL="0" indent="0" algn="l">
              <a:buFontTx/>
              <a:buNone/>
              <a:defRPr sz="1312" b="1">
                <a:solidFill>
                  <a:schemeClr val="tx1">
                    <a:lumMod val="65000"/>
                    <a:lumOff val="35000"/>
                  </a:schemeClr>
                </a:solidFill>
                <a:latin typeface="Open Sans Light"/>
                <a:ea typeface="Open Sans" panose="020B0606030504020204" pitchFamily="34" charset="0"/>
                <a:cs typeface="Open Sans Light"/>
              </a:defRPr>
            </a:lvl1pPr>
            <a:lvl2pPr marL="428570" indent="0">
              <a:buFontTx/>
              <a:buNone/>
              <a:defRPr sz="985">
                <a:latin typeface="Mission Gothic Regular" pitchFamily="50" charset="0"/>
              </a:defRPr>
            </a:lvl2pPr>
            <a:lvl3pPr marL="857140" indent="0">
              <a:buFontTx/>
              <a:buNone/>
              <a:defRPr sz="985">
                <a:latin typeface="Mission Gothic Regular" pitchFamily="50" charset="0"/>
              </a:defRPr>
            </a:lvl3pPr>
            <a:lvl4pPr marL="1285710" indent="0">
              <a:buFontTx/>
              <a:buNone/>
              <a:defRPr sz="985">
                <a:latin typeface="Mission Gothic Regular" pitchFamily="50" charset="0"/>
              </a:defRPr>
            </a:lvl4pPr>
            <a:lvl5pPr marL="1714281" indent="0">
              <a:buFontTx/>
              <a:buNone/>
              <a:defRPr sz="985">
                <a:latin typeface="Mission Gothic Regular" pitchFamily="50" charset="0"/>
              </a:defRPr>
            </a:lvl5pPr>
          </a:lstStyle>
          <a:p>
            <a:pPr lvl="0"/>
            <a:endParaRPr lang="en-JM" dirty="0"/>
          </a:p>
        </p:txBody>
      </p:sp>
      <p:sp>
        <p:nvSpPr>
          <p:cNvPr id="13" name="Date Placeholder 3"/>
          <p:cNvSpPr>
            <a:spLocks noGrp="1"/>
          </p:cNvSpPr>
          <p:nvPr>
            <p:ph type="dt" sz="half" idx="62"/>
          </p:nvPr>
        </p:nvSpPr>
        <p:spPr>
          <a:xfrm>
            <a:off x="7838334" y="196075"/>
            <a:ext cx="2494016" cy="402652"/>
          </a:xfrm>
          <a:prstGeom prst="rect">
            <a:avLst/>
          </a:prstGeom>
        </p:spPr>
        <p:txBody>
          <a:bodyPr vert="horz" wrap="square" lIns="91440" tIns="45720" rIns="91440" bIns="45720" numCol="1" anchor="t" anchorCtr="0" compatLnSpc="1">
            <a:prstTxWarp prst="textNoShape">
              <a:avLst/>
            </a:prstTxWarp>
          </a:bodyPr>
          <a:lstStyle>
            <a:lvl1pPr>
              <a:defRPr/>
            </a:lvl1pPr>
          </a:lstStyle>
          <a:p>
            <a:fld id="{80FE605F-7BD9-4646-9E4C-DBCAC0DC5007}" type="datetime1">
              <a:rPr lang="en-JM" altLang="en-US"/>
              <a:pPr/>
              <a:t>25/3/2021</a:t>
            </a:fld>
            <a:endParaRPr lang="en-JM" altLang="en-US"/>
          </a:p>
        </p:txBody>
      </p:sp>
    </p:spTree>
    <p:extLst>
      <p:ext uri="{BB962C8B-B14F-4D97-AF65-F5344CB8AC3E}">
        <p14:creationId xmlns:p14="http://schemas.microsoft.com/office/powerpoint/2010/main" val="148728086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CC5326-92A4-4F55-8336-8EE246F2BFFE}"/>
              </a:ext>
            </a:extLst>
          </p:cNvPr>
          <p:cNvSpPr>
            <a:spLocks noGrp="1"/>
          </p:cNvSpPr>
          <p:nvPr>
            <p:ph type="body" idx="1"/>
          </p:nvPr>
        </p:nvSpPr>
        <p:spPr>
          <a:xfrm>
            <a:off x="1618573" y="1661776"/>
            <a:ext cx="4072345" cy="1619884"/>
          </a:xfrm>
        </p:spPr>
        <p:txBody>
          <a:bodyPr lIns="0" tIns="0" rIns="0">
            <a:normAutofit/>
          </a:bodyPr>
          <a:lstStyle>
            <a:lvl1pPr marL="0" indent="0">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9" name="Picture Placeholder 9">
            <a:extLst>
              <a:ext uri="{FF2B5EF4-FFF2-40B4-BE49-F238E27FC236}">
                <a16:creationId xmlns:a16="http://schemas.microsoft.com/office/drawing/2014/main" id="{40811F1F-165A-4AEB-B072-5D06D09A191A}"/>
              </a:ext>
            </a:extLst>
          </p:cNvPr>
          <p:cNvSpPr>
            <a:spLocks noGrp="1"/>
          </p:cNvSpPr>
          <p:nvPr>
            <p:ph type="pic" sz="quarter" idx="14"/>
          </p:nvPr>
        </p:nvSpPr>
        <p:spPr>
          <a:xfrm>
            <a:off x="5892816" y="1652911"/>
            <a:ext cx="3185496" cy="4892713"/>
          </a:xfrm>
          <a:ln>
            <a:noFill/>
          </a:ln>
        </p:spPr>
        <p:txBody>
          <a:bodyPr/>
          <a:lstStyle>
            <a:lvl1pPr marL="0" indent="0">
              <a:buNone/>
              <a:defRPr/>
            </a:lvl1pPr>
          </a:lstStyle>
          <a:p>
            <a:endParaRPr lang="en-US" dirty="0"/>
          </a:p>
        </p:txBody>
      </p:sp>
      <p:sp>
        <p:nvSpPr>
          <p:cNvPr id="12" name="Text Placeholder 2">
            <a:extLst>
              <a:ext uri="{FF2B5EF4-FFF2-40B4-BE49-F238E27FC236}">
                <a16:creationId xmlns:a16="http://schemas.microsoft.com/office/drawing/2014/main" id="{3A9A5B05-8124-46DA-8580-318973232257}"/>
              </a:ext>
            </a:extLst>
          </p:cNvPr>
          <p:cNvSpPr>
            <a:spLocks noGrp="1"/>
          </p:cNvSpPr>
          <p:nvPr>
            <p:ph type="body" idx="16"/>
          </p:nvPr>
        </p:nvSpPr>
        <p:spPr>
          <a:xfrm>
            <a:off x="1619950" y="935816"/>
            <a:ext cx="7451330"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99316BD-6D47-4FA2-9533-FED6E167CE1A}"/>
              </a:ext>
            </a:extLst>
          </p:cNvPr>
          <p:cNvSpPr>
            <a:spLocks noGrp="1"/>
          </p:cNvSpPr>
          <p:nvPr>
            <p:ph type="body" idx="17"/>
          </p:nvPr>
        </p:nvSpPr>
        <p:spPr>
          <a:xfrm>
            <a:off x="1628214" y="3423006"/>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F0FD84C3-1A5A-4A95-9705-E77C764A8BB6}"/>
              </a:ext>
            </a:extLst>
          </p:cNvPr>
          <p:cNvSpPr>
            <a:spLocks noGrp="1"/>
          </p:cNvSpPr>
          <p:nvPr>
            <p:ph type="body" idx="18"/>
          </p:nvPr>
        </p:nvSpPr>
        <p:spPr>
          <a:xfrm>
            <a:off x="1629590" y="371955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
            <a:extLst>
              <a:ext uri="{FF2B5EF4-FFF2-40B4-BE49-F238E27FC236}">
                <a16:creationId xmlns:a16="http://schemas.microsoft.com/office/drawing/2014/main" id="{C3F7B626-0865-445C-9748-94379B70A494}"/>
              </a:ext>
            </a:extLst>
          </p:cNvPr>
          <p:cNvSpPr>
            <a:spLocks noGrp="1"/>
          </p:cNvSpPr>
          <p:nvPr>
            <p:ph type="body" idx="21"/>
          </p:nvPr>
        </p:nvSpPr>
        <p:spPr>
          <a:xfrm>
            <a:off x="1630823" y="4453907"/>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ext Placeholder 2">
            <a:extLst>
              <a:ext uri="{FF2B5EF4-FFF2-40B4-BE49-F238E27FC236}">
                <a16:creationId xmlns:a16="http://schemas.microsoft.com/office/drawing/2014/main" id="{EDEA60B1-1607-4875-865E-320A17D317ED}"/>
              </a:ext>
            </a:extLst>
          </p:cNvPr>
          <p:cNvSpPr>
            <a:spLocks noGrp="1"/>
          </p:cNvSpPr>
          <p:nvPr>
            <p:ph type="body" idx="22"/>
          </p:nvPr>
        </p:nvSpPr>
        <p:spPr>
          <a:xfrm>
            <a:off x="1632203" y="4715078"/>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6" name="Text Placeholder 20">
            <a:extLst>
              <a:ext uri="{FF2B5EF4-FFF2-40B4-BE49-F238E27FC236}">
                <a16:creationId xmlns:a16="http://schemas.microsoft.com/office/drawing/2014/main" id="{1D6ED307-AC49-4988-8C24-A8A3A6510078}"/>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7" name="Text Placeholder 20">
            <a:extLst>
              <a:ext uri="{FF2B5EF4-FFF2-40B4-BE49-F238E27FC236}">
                <a16:creationId xmlns:a16="http://schemas.microsoft.com/office/drawing/2014/main" id="{E1808E64-1079-426A-A67A-F5D9C2B4BACD}"/>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1" name="Text Placeholder 2">
            <a:extLst>
              <a:ext uri="{FF2B5EF4-FFF2-40B4-BE49-F238E27FC236}">
                <a16:creationId xmlns:a16="http://schemas.microsoft.com/office/drawing/2014/main" id="{EFFD66FF-F722-45DB-B0F5-E8E01C794E30}"/>
              </a:ext>
            </a:extLst>
          </p:cNvPr>
          <p:cNvSpPr>
            <a:spLocks noGrp="1"/>
          </p:cNvSpPr>
          <p:nvPr>
            <p:ph type="body" idx="23" hasCustomPrompt="1"/>
          </p:nvPr>
        </p:nvSpPr>
        <p:spPr>
          <a:xfrm>
            <a:off x="1624392" y="5787677"/>
            <a:ext cx="4057465" cy="744822"/>
          </a:xfrm>
        </p:spPr>
        <p:txBody>
          <a:bodyPr lIns="0" tIns="0" rIns="0">
            <a:normAutofit/>
          </a:bodyPr>
          <a:lstStyle>
            <a:lvl1pPr marL="0" indent="0">
              <a:spcBef>
                <a:spcPts val="221"/>
              </a:spcBef>
              <a:buNone/>
              <a:defRPr sz="1103" b="0">
                <a:solidFill>
                  <a:schemeClr val="tx1"/>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2431716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F649BB3-A3AC-4223-BAE4-4234ECA17C3D}"/>
              </a:ext>
            </a:extLst>
          </p:cNvPr>
          <p:cNvSpPr>
            <a:spLocks noGrp="1"/>
          </p:cNvSpPr>
          <p:nvPr>
            <p:ph type="body" sz="quarter" idx="14" hasCustomPrompt="1"/>
          </p:nvPr>
        </p:nvSpPr>
        <p:spPr>
          <a:xfrm>
            <a:off x="847018" y="6747585"/>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 Footfall counter is trademark application of FootfallCam in various jurisdictions. We reserve the right to introduce modifications without notice. All other company names and products are trademarks of their respective companies.</a:t>
            </a:r>
          </a:p>
        </p:txBody>
      </p:sp>
      <p:sp>
        <p:nvSpPr>
          <p:cNvPr id="10" name="Text Placeholder 2">
            <a:extLst>
              <a:ext uri="{FF2B5EF4-FFF2-40B4-BE49-F238E27FC236}">
                <a16:creationId xmlns:a16="http://schemas.microsoft.com/office/drawing/2014/main" id="{91319479-C7F3-480F-B170-EB715077DD01}"/>
              </a:ext>
            </a:extLst>
          </p:cNvPr>
          <p:cNvSpPr>
            <a:spLocks noGrp="1"/>
          </p:cNvSpPr>
          <p:nvPr>
            <p:ph type="body" idx="1"/>
          </p:nvPr>
        </p:nvSpPr>
        <p:spPr>
          <a:xfrm>
            <a:off x="1637650" y="5073363"/>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2" name="Text Placeholder 13">
            <a:extLst>
              <a:ext uri="{FF2B5EF4-FFF2-40B4-BE49-F238E27FC236}">
                <a16:creationId xmlns:a16="http://schemas.microsoft.com/office/drawing/2014/main" id="{63F32739-59D7-49F9-A48D-80F243156721}"/>
              </a:ext>
            </a:extLst>
          </p:cNvPr>
          <p:cNvSpPr>
            <a:spLocks noGrp="1"/>
          </p:cNvSpPr>
          <p:nvPr>
            <p:ph type="body" sz="quarter" idx="16"/>
          </p:nvPr>
        </p:nvSpPr>
        <p:spPr>
          <a:xfrm>
            <a:off x="980617" y="2379740"/>
            <a:ext cx="8599622" cy="2093789"/>
          </a:xfrm>
        </p:spPr>
        <p:txBody>
          <a:bodyPr>
            <a:normAutofit/>
          </a:bodyPr>
          <a:lstStyle>
            <a:lvl1pPr marL="0" indent="0">
              <a:buNone/>
              <a:defRPr sz="8822">
                <a:solidFill>
                  <a:srgbClr val="2888C9"/>
                </a:solidFill>
              </a:defRPr>
            </a:lvl1pPr>
          </a:lstStyle>
          <a:p>
            <a:pPr lvl="0"/>
            <a:endParaRPr lang="en-US" dirty="0"/>
          </a:p>
        </p:txBody>
      </p:sp>
    </p:spTree>
    <p:extLst>
      <p:ext uri="{BB962C8B-B14F-4D97-AF65-F5344CB8AC3E}">
        <p14:creationId xmlns:p14="http://schemas.microsoft.com/office/powerpoint/2010/main" val="203244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4844" y="2013259"/>
            <a:ext cx="4542671"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1123" y="2013259"/>
            <a:ext cx="4542671"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DA6876-167D-458D-9AE4-B16E27EE00B1}" type="datetimeFigureOut">
              <a:rPr lang="en-US" smtClean="0"/>
              <a:t>25-Mar-21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312549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236" y="402654"/>
            <a:ext cx="9218950"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237" y="1853949"/>
            <a:ext cx="4521794"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Edit Master text styles</a:t>
            </a:r>
          </a:p>
        </p:txBody>
      </p:sp>
      <p:sp>
        <p:nvSpPr>
          <p:cNvPr id="4" name="Content Placeholder 3"/>
          <p:cNvSpPr>
            <a:spLocks noGrp="1"/>
          </p:cNvSpPr>
          <p:nvPr>
            <p:ph sz="half" idx="2"/>
          </p:nvPr>
        </p:nvSpPr>
        <p:spPr>
          <a:xfrm>
            <a:off x="736237" y="2762541"/>
            <a:ext cx="4521794"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1124" y="1853949"/>
            <a:ext cx="4544063"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Edit Master text styles</a:t>
            </a:r>
          </a:p>
        </p:txBody>
      </p:sp>
      <p:sp>
        <p:nvSpPr>
          <p:cNvPr id="6" name="Content Placeholder 5"/>
          <p:cNvSpPr>
            <a:spLocks noGrp="1"/>
          </p:cNvSpPr>
          <p:nvPr>
            <p:ph sz="quarter" idx="4"/>
          </p:nvPr>
        </p:nvSpPr>
        <p:spPr>
          <a:xfrm>
            <a:off x="5411124" y="2762541"/>
            <a:ext cx="4544063"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DA6876-167D-458D-9AE4-B16E27EE00B1}" type="datetimeFigureOut">
              <a:rPr lang="en-US" smtClean="0"/>
              <a:t>25-Mar-21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197315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DA6876-167D-458D-9AE4-B16E27EE00B1}" type="datetimeFigureOut">
              <a:rPr lang="en-US" smtClean="0"/>
              <a:t>25-Mar-21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407674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A6876-167D-458D-9AE4-B16E27EE00B1}" type="datetimeFigureOut">
              <a:rPr lang="en-US" smtClean="0"/>
              <a:t>25-Mar-21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184235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236" y="504190"/>
            <a:ext cx="3447364" cy="1764665"/>
          </a:xfrm>
        </p:spPr>
        <p:txBody>
          <a:bodyPr anchor="b"/>
          <a:lstStyle>
            <a:lvl1pPr>
              <a:defRPr sz="3529"/>
            </a:lvl1pPr>
          </a:lstStyle>
          <a:p>
            <a:r>
              <a:rPr lang="en-US"/>
              <a:t>Click to edit Master title style</a:t>
            </a:r>
            <a:endParaRPr lang="en-US" dirty="0"/>
          </a:p>
        </p:txBody>
      </p:sp>
      <p:sp>
        <p:nvSpPr>
          <p:cNvPr id="3" name="Content Placeholder 2"/>
          <p:cNvSpPr>
            <a:spLocks noGrp="1"/>
          </p:cNvSpPr>
          <p:nvPr>
            <p:ph idx="1"/>
          </p:nvPr>
        </p:nvSpPr>
        <p:spPr>
          <a:xfrm>
            <a:off x="4544063" y="1088912"/>
            <a:ext cx="5411123"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236" y="2268855"/>
            <a:ext cx="3447364"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Edit Master text styles</a:t>
            </a:r>
          </a:p>
        </p:txBody>
      </p:sp>
      <p:sp>
        <p:nvSpPr>
          <p:cNvPr id="5" name="Date Placeholder 4"/>
          <p:cNvSpPr>
            <a:spLocks noGrp="1"/>
          </p:cNvSpPr>
          <p:nvPr>
            <p:ph type="dt" sz="half" idx="10"/>
          </p:nvPr>
        </p:nvSpPr>
        <p:spPr/>
        <p:txBody>
          <a:bodyPr/>
          <a:lstStyle/>
          <a:p>
            <a:fld id="{DCDA6876-167D-458D-9AE4-B16E27EE00B1}" type="datetimeFigureOut">
              <a:rPr lang="en-US" smtClean="0"/>
              <a:t>25-Mar-21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36125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236" y="504190"/>
            <a:ext cx="3447364" cy="1764665"/>
          </a:xfrm>
        </p:spPr>
        <p:txBody>
          <a:bodyPr anchor="b"/>
          <a:lstStyle>
            <a:lvl1pP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4063" y="1088912"/>
            <a:ext cx="5411123"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736236" y="2268855"/>
            <a:ext cx="3447364"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Edit Master text styles</a:t>
            </a:r>
          </a:p>
        </p:txBody>
      </p:sp>
      <p:sp>
        <p:nvSpPr>
          <p:cNvPr id="5" name="Date Placeholder 4"/>
          <p:cNvSpPr>
            <a:spLocks noGrp="1"/>
          </p:cNvSpPr>
          <p:nvPr>
            <p:ph type="dt" sz="half" idx="10"/>
          </p:nvPr>
        </p:nvSpPr>
        <p:spPr/>
        <p:txBody>
          <a:bodyPr/>
          <a:lstStyle/>
          <a:p>
            <a:fld id="{DCDA6876-167D-458D-9AE4-B16E27EE00B1}" type="datetimeFigureOut">
              <a:rPr lang="en-US" smtClean="0"/>
              <a:t>25-Mar-21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EB16E-6734-4327-B4F6-50959E4E3AC4}" type="slidenum">
              <a:rPr lang="en-US" smtClean="0"/>
              <a:t>‹#›</a:t>
            </a:fld>
            <a:endParaRPr lang="en-US"/>
          </a:p>
        </p:txBody>
      </p:sp>
    </p:spTree>
    <p:extLst>
      <p:ext uri="{BB962C8B-B14F-4D97-AF65-F5344CB8AC3E}">
        <p14:creationId xmlns:p14="http://schemas.microsoft.com/office/powerpoint/2010/main" val="2570391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4844" y="402654"/>
            <a:ext cx="9218950"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4844" y="2013259"/>
            <a:ext cx="9218950"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4844" y="7009643"/>
            <a:ext cx="2404944"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DCDA6876-167D-458D-9AE4-B16E27EE00B1}" type="datetimeFigureOut">
              <a:rPr lang="en-US" smtClean="0"/>
              <a:t>25-Mar-21</a:t>
            </a:fld>
            <a:endParaRPr lang="en-US"/>
          </a:p>
        </p:txBody>
      </p:sp>
      <p:sp>
        <p:nvSpPr>
          <p:cNvPr id="5" name="Footer Placeholder 4"/>
          <p:cNvSpPr>
            <a:spLocks noGrp="1"/>
          </p:cNvSpPr>
          <p:nvPr>
            <p:ph type="ftr" sz="quarter" idx="3"/>
          </p:nvPr>
        </p:nvSpPr>
        <p:spPr>
          <a:xfrm>
            <a:off x="3540612" y="7009643"/>
            <a:ext cx="3607415"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48850" y="7009643"/>
            <a:ext cx="2404944"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650EB16E-6734-4327-B4F6-50959E4E3AC4}" type="slidenum">
              <a:rPr lang="en-US" smtClean="0"/>
              <a:t>‹#›</a:t>
            </a:fld>
            <a:endParaRPr lang="en-US"/>
          </a:p>
        </p:txBody>
      </p:sp>
    </p:spTree>
    <p:extLst>
      <p:ext uri="{BB962C8B-B14F-4D97-AF65-F5344CB8AC3E}">
        <p14:creationId xmlns:p14="http://schemas.microsoft.com/office/powerpoint/2010/main" val="1030271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9" r:id="rId14"/>
    <p:sldLayoutId id="2147483700" r:id="rId15"/>
    <p:sldLayoutId id="2147483660" r:id="rId16"/>
    <p:sldLayoutId id="2147483663" r:id="rId17"/>
    <p:sldLayoutId id="2147483718" r:id="rId18"/>
  </p:sldLayoutIdLst>
  <p:txStyles>
    <p:title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4845" y="402655"/>
            <a:ext cx="9218950"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4845" y="2013259"/>
            <a:ext cx="9218950"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4844" y="7009644"/>
            <a:ext cx="2404944" cy="402652"/>
          </a:xfrm>
          <a:prstGeom prst="rect">
            <a:avLst/>
          </a:prstGeom>
        </p:spPr>
        <p:txBody>
          <a:bodyPr vert="horz" lIns="91440" tIns="45720" rIns="91440" bIns="45720" rtlCol="0" anchor="ctr"/>
          <a:lstStyle>
            <a:lvl1pPr algn="l">
              <a:defRPr sz="1125">
                <a:solidFill>
                  <a:schemeClr val="tx1">
                    <a:tint val="75000"/>
                  </a:schemeClr>
                </a:solidFill>
              </a:defRPr>
            </a:lvl1pPr>
          </a:lstStyle>
          <a:p>
            <a:fld id="{56AEDC1A-BD21-4416-A0D1-5932401309F0}" type="datetimeFigureOut">
              <a:rPr lang="en-US" smtClean="0"/>
              <a:t>25-Mar-21</a:t>
            </a:fld>
            <a:endParaRPr lang="en-US" dirty="0"/>
          </a:p>
        </p:txBody>
      </p:sp>
      <p:sp>
        <p:nvSpPr>
          <p:cNvPr id="5" name="Footer Placeholder 4"/>
          <p:cNvSpPr>
            <a:spLocks noGrp="1"/>
          </p:cNvSpPr>
          <p:nvPr>
            <p:ph type="ftr" sz="quarter" idx="3"/>
          </p:nvPr>
        </p:nvSpPr>
        <p:spPr>
          <a:xfrm>
            <a:off x="3540613" y="7009644"/>
            <a:ext cx="3607415" cy="402652"/>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548851" y="7009644"/>
            <a:ext cx="2404944" cy="402652"/>
          </a:xfrm>
          <a:prstGeom prst="rect">
            <a:avLst/>
          </a:prstGeom>
        </p:spPr>
        <p:txBody>
          <a:bodyPr vert="horz" lIns="91440" tIns="45720" rIns="91440" bIns="45720" rtlCol="0" anchor="ctr"/>
          <a:lstStyle>
            <a:lvl1pPr algn="r">
              <a:defRPr sz="1125">
                <a:solidFill>
                  <a:schemeClr val="tx1">
                    <a:tint val="75000"/>
                  </a:schemeClr>
                </a:solidFill>
              </a:defRPr>
            </a:lvl1pPr>
          </a:lstStyle>
          <a:p>
            <a:fld id="{6981A1CD-9C01-444D-A6D8-A35A8892A3FC}" type="slidenum">
              <a:rPr lang="en-US" smtClean="0"/>
              <a:t>‹#›</a:t>
            </a:fld>
            <a:endParaRPr lang="en-US" dirty="0"/>
          </a:p>
        </p:txBody>
      </p:sp>
    </p:spTree>
    <p:extLst>
      <p:ext uri="{BB962C8B-B14F-4D97-AF65-F5344CB8AC3E}">
        <p14:creationId xmlns:p14="http://schemas.microsoft.com/office/powerpoint/2010/main" val="15076022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857140" rtl="0" eaLnBrk="1" latinLnBrk="0" hangingPunct="1">
        <a:lnSpc>
          <a:spcPct val="90000"/>
        </a:lnSpc>
        <a:spcBef>
          <a:spcPct val="0"/>
        </a:spcBef>
        <a:buNone/>
        <a:defRPr sz="4124" kern="1200">
          <a:solidFill>
            <a:schemeClr val="tx1"/>
          </a:solidFill>
          <a:latin typeface="+mj-lt"/>
          <a:ea typeface="+mj-ea"/>
          <a:cs typeface="+mj-cs"/>
        </a:defRPr>
      </a:lvl1pPr>
    </p:titleStyle>
    <p:bodyStyle>
      <a:lvl1pPr marL="214285" indent="-214285" algn="l" defTabSz="857140" rtl="0" eaLnBrk="1" latinLnBrk="0" hangingPunct="1">
        <a:lnSpc>
          <a:spcPct val="90000"/>
        </a:lnSpc>
        <a:spcBef>
          <a:spcPts val="937"/>
        </a:spcBef>
        <a:buFont typeface="Arial" panose="020B0604020202020204" pitchFamily="34" charset="0"/>
        <a:buChar char="•"/>
        <a:defRPr sz="2625" kern="1200">
          <a:solidFill>
            <a:schemeClr val="tx1"/>
          </a:solidFill>
          <a:latin typeface="+mn-lt"/>
          <a:ea typeface="+mn-ea"/>
          <a:cs typeface="+mn-cs"/>
        </a:defRPr>
      </a:lvl1pPr>
      <a:lvl2pPr marL="642855" indent="-214285" algn="l" defTabSz="85714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425" indent="-214285" algn="l" defTabSz="85714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499995" indent="-214285" algn="l" defTabSz="857140" rtl="0" eaLnBrk="1" latinLnBrk="0" hangingPunct="1">
        <a:lnSpc>
          <a:spcPct val="90000"/>
        </a:lnSpc>
        <a:spcBef>
          <a:spcPts val="469"/>
        </a:spcBef>
        <a:buFont typeface="Arial" panose="020B0604020202020204" pitchFamily="34" charset="0"/>
        <a:buChar char="•"/>
        <a:defRPr sz="1687" kern="1200">
          <a:solidFill>
            <a:schemeClr val="tx1"/>
          </a:solidFill>
          <a:latin typeface="+mn-lt"/>
          <a:ea typeface="+mn-ea"/>
          <a:cs typeface="+mn-cs"/>
        </a:defRPr>
      </a:lvl4pPr>
      <a:lvl5pPr marL="1928566" indent="-214285" algn="l" defTabSz="857140" rtl="0" eaLnBrk="1" latinLnBrk="0" hangingPunct="1">
        <a:lnSpc>
          <a:spcPct val="90000"/>
        </a:lnSpc>
        <a:spcBef>
          <a:spcPts val="469"/>
        </a:spcBef>
        <a:buFont typeface="Arial" panose="020B0604020202020204" pitchFamily="34" charset="0"/>
        <a:buChar char="•"/>
        <a:defRPr sz="1687" kern="1200">
          <a:solidFill>
            <a:schemeClr val="tx1"/>
          </a:solidFill>
          <a:latin typeface="+mn-lt"/>
          <a:ea typeface="+mn-ea"/>
          <a:cs typeface="+mn-cs"/>
        </a:defRPr>
      </a:lvl5pPr>
      <a:lvl6pPr marL="2357136" indent="-214285" algn="l" defTabSz="857140" rtl="0" eaLnBrk="1" latinLnBrk="0" hangingPunct="1">
        <a:lnSpc>
          <a:spcPct val="90000"/>
        </a:lnSpc>
        <a:spcBef>
          <a:spcPts val="469"/>
        </a:spcBef>
        <a:buFont typeface="Arial" panose="020B0604020202020204" pitchFamily="34" charset="0"/>
        <a:buChar char="•"/>
        <a:defRPr sz="1687" kern="1200">
          <a:solidFill>
            <a:schemeClr val="tx1"/>
          </a:solidFill>
          <a:latin typeface="+mn-lt"/>
          <a:ea typeface="+mn-ea"/>
          <a:cs typeface="+mn-cs"/>
        </a:defRPr>
      </a:lvl6pPr>
      <a:lvl7pPr marL="2785706" indent="-214285" algn="l" defTabSz="857140" rtl="0" eaLnBrk="1" latinLnBrk="0" hangingPunct="1">
        <a:lnSpc>
          <a:spcPct val="90000"/>
        </a:lnSpc>
        <a:spcBef>
          <a:spcPts val="469"/>
        </a:spcBef>
        <a:buFont typeface="Arial" panose="020B0604020202020204" pitchFamily="34" charset="0"/>
        <a:buChar char="•"/>
        <a:defRPr sz="1687" kern="1200">
          <a:solidFill>
            <a:schemeClr val="tx1"/>
          </a:solidFill>
          <a:latin typeface="+mn-lt"/>
          <a:ea typeface="+mn-ea"/>
          <a:cs typeface="+mn-cs"/>
        </a:defRPr>
      </a:lvl7pPr>
      <a:lvl8pPr marL="3214276" indent="-214285" algn="l" defTabSz="857140" rtl="0" eaLnBrk="1" latinLnBrk="0" hangingPunct="1">
        <a:lnSpc>
          <a:spcPct val="90000"/>
        </a:lnSpc>
        <a:spcBef>
          <a:spcPts val="469"/>
        </a:spcBef>
        <a:buFont typeface="Arial" panose="020B0604020202020204" pitchFamily="34" charset="0"/>
        <a:buChar char="•"/>
        <a:defRPr sz="1687" kern="1200">
          <a:solidFill>
            <a:schemeClr val="tx1"/>
          </a:solidFill>
          <a:latin typeface="+mn-lt"/>
          <a:ea typeface="+mn-ea"/>
          <a:cs typeface="+mn-cs"/>
        </a:defRPr>
      </a:lvl8pPr>
      <a:lvl9pPr marL="3642846" indent="-214285" algn="l" defTabSz="857140" rtl="0" eaLnBrk="1" latinLnBrk="0" hangingPunct="1">
        <a:lnSpc>
          <a:spcPct val="90000"/>
        </a:lnSpc>
        <a:spcBef>
          <a:spcPts val="469"/>
        </a:spcBef>
        <a:buFont typeface="Arial" panose="020B0604020202020204" pitchFamily="34" charset="0"/>
        <a:buChar char="•"/>
        <a:defRPr sz="1687" kern="1200">
          <a:solidFill>
            <a:schemeClr val="tx1"/>
          </a:solidFill>
          <a:latin typeface="+mn-lt"/>
          <a:ea typeface="+mn-ea"/>
          <a:cs typeface="+mn-cs"/>
        </a:defRPr>
      </a:lvl9pPr>
    </p:bodyStyle>
    <p:otherStyle>
      <a:defPPr>
        <a:defRPr lang="en-US"/>
      </a:defPPr>
      <a:lvl1pPr marL="0" algn="l" defTabSz="857140" rtl="0" eaLnBrk="1" latinLnBrk="0" hangingPunct="1">
        <a:defRPr sz="1687" kern="1200">
          <a:solidFill>
            <a:schemeClr val="tx1"/>
          </a:solidFill>
          <a:latin typeface="+mn-lt"/>
          <a:ea typeface="+mn-ea"/>
          <a:cs typeface="+mn-cs"/>
        </a:defRPr>
      </a:lvl1pPr>
      <a:lvl2pPr marL="428570" algn="l" defTabSz="857140" rtl="0" eaLnBrk="1" latinLnBrk="0" hangingPunct="1">
        <a:defRPr sz="1687" kern="1200">
          <a:solidFill>
            <a:schemeClr val="tx1"/>
          </a:solidFill>
          <a:latin typeface="+mn-lt"/>
          <a:ea typeface="+mn-ea"/>
          <a:cs typeface="+mn-cs"/>
        </a:defRPr>
      </a:lvl2pPr>
      <a:lvl3pPr marL="857140" algn="l" defTabSz="857140" rtl="0" eaLnBrk="1" latinLnBrk="0" hangingPunct="1">
        <a:defRPr sz="1687" kern="1200">
          <a:solidFill>
            <a:schemeClr val="tx1"/>
          </a:solidFill>
          <a:latin typeface="+mn-lt"/>
          <a:ea typeface="+mn-ea"/>
          <a:cs typeface="+mn-cs"/>
        </a:defRPr>
      </a:lvl3pPr>
      <a:lvl4pPr marL="1285710" algn="l" defTabSz="857140" rtl="0" eaLnBrk="1" latinLnBrk="0" hangingPunct="1">
        <a:defRPr sz="1687" kern="1200">
          <a:solidFill>
            <a:schemeClr val="tx1"/>
          </a:solidFill>
          <a:latin typeface="+mn-lt"/>
          <a:ea typeface="+mn-ea"/>
          <a:cs typeface="+mn-cs"/>
        </a:defRPr>
      </a:lvl4pPr>
      <a:lvl5pPr marL="1714281" algn="l" defTabSz="857140" rtl="0" eaLnBrk="1" latinLnBrk="0" hangingPunct="1">
        <a:defRPr sz="1687" kern="1200">
          <a:solidFill>
            <a:schemeClr val="tx1"/>
          </a:solidFill>
          <a:latin typeface="+mn-lt"/>
          <a:ea typeface="+mn-ea"/>
          <a:cs typeface="+mn-cs"/>
        </a:defRPr>
      </a:lvl5pPr>
      <a:lvl6pPr marL="2142851" algn="l" defTabSz="857140" rtl="0" eaLnBrk="1" latinLnBrk="0" hangingPunct="1">
        <a:defRPr sz="1687" kern="1200">
          <a:solidFill>
            <a:schemeClr val="tx1"/>
          </a:solidFill>
          <a:latin typeface="+mn-lt"/>
          <a:ea typeface="+mn-ea"/>
          <a:cs typeface="+mn-cs"/>
        </a:defRPr>
      </a:lvl6pPr>
      <a:lvl7pPr marL="2571421" algn="l" defTabSz="857140" rtl="0" eaLnBrk="1" latinLnBrk="0" hangingPunct="1">
        <a:defRPr sz="1687" kern="1200">
          <a:solidFill>
            <a:schemeClr val="tx1"/>
          </a:solidFill>
          <a:latin typeface="+mn-lt"/>
          <a:ea typeface="+mn-ea"/>
          <a:cs typeface="+mn-cs"/>
        </a:defRPr>
      </a:lvl7pPr>
      <a:lvl8pPr marL="2999991" algn="l" defTabSz="857140" rtl="0" eaLnBrk="1" latinLnBrk="0" hangingPunct="1">
        <a:defRPr sz="1687" kern="1200">
          <a:solidFill>
            <a:schemeClr val="tx1"/>
          </a:solidFill>
          <a:latin typeface="+mn-lt"/>
          <a:ea typeface="+mn-ea"/>
          <a:cs typeface="+mn-cs"/>
        </a:defRPr>
      </a:lvl8pPr>
      <a:lvl9pPr marL="3428561" algn="l" defTabSz="857140" rtl="0" eaLnBrk="1" latinLnBrk="0" hangingPunct="1">
        <a:defRPr sz="16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png"/><Relationship Id="rId18" Type="http://schemas.openxmlformats.org/officeDocument/2006/relationships/image" Target="../media/image53.jpeg"/><Relationship Id="rId3" Type="http://schemas.openxmlformats.org/officeDocument/2006/relationships/hyperlink" Target="https://www.youtube.com/watch?v=MkrjsTScw-g&amp;list=PLOyD-GEABtcFILaY2NAIktkhBG6aqbrXB&amp;index=1" TargetMode="External"/><Relationship Id="rId21" Type="http://schemas.openxmlformats.org/officeDocument/2006/relationships/image" Target="../media/image55.jpeg"/><Relationship Id="rId7" Type="http://schemas.openxmlformats.org/officeDocument/2006/relationships/image" Target="../media/image45.png"/><Relationship Id="rId12" Type="http://schemas.openxmlformats.org/officeDocument/2006/relationships/hyperlink" Target="https://www.youtube.com/watch?v=88Pu06W89sQ&amp;list=PLOyD-GEABtcFILaY2NAIktkhBG6aqbrXB&amp;index=3" TargetMode="External"/><Relationship Id="rId17" Type="http://schemas.openxmlformats.org/officeDocument/2006/relationships/image" Target="../media/image52.png"/><Relationship Id="rId2" Type="http://schemas.openxmlformats.org/officeDocument/2006/relationships/image" Target="../media/image4.png"/><Relationship Id="rId16" Type="http://schemas.openxmlformats.org/officeDocument/2006/relationships/hyperlink" Target="https://www.youtube.com/watch?v=d2mdK2vRv60&amp;index=4&amp;list=PLOyD-GEABtcFILaY2NAIktkhBG6aqbrXB" TargetMode="External"/><Relationship Id="rId20"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8.jpeg"/><Relationship Id="rId5" Type="http://schemas.openxmlformats.org/officeDocument/2006/relationships/image" Target="../media/image14.svg"/><Relationship Id="rId15" Type="http://schemas.openxmlformats.org/officeDocument/2006/relationships/image" Target="../media/image51.jp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hyperlink" Target="https://www.youtube.com/watch?v=8Y74cDm46hw" TargetMode="External"/><Relationship Id="rId4" Type="http://schemas.openxmlformats.org/officeDocument/2006/relationships/image" Target="../media/image13.png"/><Relationship Id="rId9" Type="http://schemas.openxmlformats.org/officeDocument/2006/relationships/hyperlink" Target="https://www.youtube.com/watch?v=NIG2xivM7JI&amp;list=PLOyD-GEABtcFILaY2NAIktkhBG6aqbrXB&amp;index=2" TargetMode="External"/><Relationship Id="rId14" Type="http://schemas.openxmlformats.org/officeDocument/2006/relationships/image" Target="../media/image50.jpeg"/><Relationship Id="rId22" Type="http://schemas.openxmlformats.org/officeDocument/2006/relationships/hyperlink" Target="https://www.youtube.com/watch?v=jV-K-BZKFDY&amp;index=8&amp;list=PLOyD-GEABtcFILaY2NAIktkhBG6aqbrX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3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image" Target="../media/image18.png"/><Relationship Id="rId9" Type="http://schemas.openxmlformats.org/officeDocument/2006/relationships/image" Target="../media/image63.png"/><Relationship Id="rId1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3.xml"/><Relationship Id="rId5" Type="http://schemas.openxmlformats.org/officeDocument/2006/relationships/image" Target="../media/image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75.emf"/><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s://youtu.be/QYEa_EjPjP8" TargetMode="External"/><Relationship Id="rId3" Type="http://schemas.openxmlformats.org/officeDocument/2006/relationships/image" Target="../media/image4.png"/><Relationship Id="rId7" Type="http://schemas.openxmlformats.org/officeDocument/2006/relationships/hyperlink" Target="http://www.footfallcounter.com/"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drive.google.com/drive/folders/1yr15NNOBPwbJ0UJ5N3iwTCej4_Ty1yYs?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8C6DD5C1-CFAF-40FE-9063-EF1166607CEC}"/>
              </a:ext>
            </a:extLst>
          </p:cNvPr>
          <p:cNvSpPr>
            <a:spLocks noGrp="1"/>
          </p:cNvSpPr>
          <p:nvPr>
            <p:ph type="title"/>
          </p:nvPr>
        </p:nvSpPr>
        <p:spPr>
          <a:xfrm>
            <a:off x="367135" y="3937519"/>
            <a:ext cx="10429992" cy="617432"/>
          </a:xfrm>
        </p:spPr>
        <p:txBody>
          <a:bodyPr>
            <a:normAutofit/>
          </a:bodyPr>
          <a:lstStyle/>
          <a:p>
            <a:pPr marL="1512563" indent="-1512563"/>
            <a:r>
              <a:rPr lang="en-US" sz="4000" b="1" dirty="0"/>
              <a:t>FootfallCam</a:t>
            </a:r>
            <a:r>
              <a:rPr lang="en-US" sz="4000" dirty="0"/>
              <a:t> People Counter</a:t>
            </a:r>
          </a:p>
        </p:txBody>
      </p:sp>
      <p:sp>
        <p:nvSpPr>
          <p:cNvPr id="36" name="Text Placeholder 35">
            <a:extLst>
              <a:ext uri="{FF2B5EF4-FFF2-40B4-BE49-F238E27FC236}">
                <a16:creationId xmlns:a16="http://schemas.microsoft.com/office/drawing/2014/main" id="{419D806E-1DCC-488F-B41D-C8936752E2B3}"/>
              </a:ext>
            </a:extLst>
          </p:cNvPr>
          <p:cNvSpPr>
            <a:spLocks noGrp="1"/>
          </p:cNvSpPr>
          <p:nvPr>
            <p:ph type="body" sz="quarter" idx="14"/>
          </p:nvPr>
        </p:nvSpPr>
        <p:spPr>
          <a:xfrm>
            <a:off x="367135" y="6770913"/>
            <a:ext cx="3551871" cy="444668"/>
          </a:xfrm>
        </p:spPr>
        <p:txBody>
          <a:bodyPr/>
          <a:lstStyle/>
          <a:p>
            <a:r>
              <a:rPr lang="en-US" dirty="0"/>
              <a:t>©2018 Footfall counter is trademark application of FootfallCam in various jurisdictions. We reserve the right to introduce modifications without notice. All other company names and products are trademarks of their respective companies.</a:t>
            </a:r>
          </a:p>
        </p:txBody>
      </p:sp>
      <p:sp>
        <p:nvSpPr>
          <p:cNvPr id="37" name="Text Placeholder 36">
            <a:extLst>
              <a:ext uri="{FF2B5EF4-FFF2-40B4-BE49-F238E27FC236}">
                <a16:creationId xmlns:a16="http://schemas.microsoft.com/office/drawing/2014/main" id="{EF35C3D8-9A38-4227-91E6-EBD2EC9A101A}"/>
              </a:ext>
            </a:extLst>
          </p:cNvPr>
          <p:cNvSpPr>
            <a:spLocks noGrp="1"/>
          </p:cNvSpPr>
          <p:nvPr>
            <p:ph type="body" sz="quarter" idx="15"/>
          </p:nvPr>
        </p:nvSpPr>
        <p:spPr>
          <a:xfrm>
            <a:off x="367132" y="4496410"/>
            <a:ext cx="9672218" cy="1470457"/>
          </a:xfrm>
        </p:spPr>
        <p:txBody>
          <a:bodyPr>
            <a:noAutofit/>
          </a:bodyPr>
          <a:lstStyle/>
          <a:p>
            <a:r>
              <a:rPr lang="en-US" sz="4000" dirty="0">
                <a:solidFill>
                  <a:srgbClr val="666666"/>
                </a:solidFill>
                <a:latin typeface="Source Sans Pro Light" panose="020B0403030403020204" pitchFamily="34" charset="0"/>
              </a:rPr>
              <a:t>People Counting Solution for Shopping Malls</a:t>
            </a:r>
          </a:p>
        </p:txBody>
      </p:sp>
      <p:pic>
        <p:nvPicPr>
          <p:cNvPr id="4" name="Picture 3">
            <a:extLst>
              <a:ext uri="{FF2B5EF4-FFF2-40B4-BE49-F238E27FC236}">
                <a16:creationId xmlns:a16="http://schemas.microsoft.com/office/drawing/2014/main" id="{99D135DB-2119-4F56-A582-F607A160F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879" y="6693871"/>
            <a:ext cx="2095022" cy="452629"/>
          </a:xfrm>
          <a:prstGeom prst="rect">
            <a:avLst/>
          </a:prstGeom>
        </p:spPr>
      </p:pic>
      <p:sp>
        <p:nvSpPr>
          <p:cNvPr id="19" name="Rectangle 18">
            <a:extLst>
              <a:ext uri="{FF2B5EF4-FFF2-40B4-BE49-F238E27FC236}">
                <a16:creationId xmlns:a16="http://schemas.microsoft.com/office/drawing/2014/main" id="{A413DDD3-CA61-4817-8D6F-2CCC0215042D}"/>
              </a:ext>
            </a:extLst>
          </p:cNvPr>
          <p:cNvSpPr/>
          <p:nvPr/>
        </p:nvSpPr>
        <p:spPr>
          <a:xfrm>
            <a:off x="262423" y="274086"/>
            <a:ext cx="10141210" cy="3476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a:extLst>
              <a:ext uri="{FF2B5EF4-FFF2-40B4-BE49-F238E27FC236}">
                <a16:creationId xmlns:a16="http://schemas.microsoft.com/office/drawing/2014/main" id="{3F88E232-1100-46AB-BB49-89C81C7867CA}"/>
              </a:ext>
            </a:extLst>
          </p:cNvPr>
          <p:cNvPicPr>
            <a:picLocks noChangeAspect="1"/>
          </p:cNvPicPr>
          <p:nvPr/>
        </p:nvPicPr>
        <p:blipFill rotWithShape="1">
          <a:blip r:embed="rId4">
            <a:extLst>
              <a:ext uri="{28A0092B-C50C-407E-A947-70E740481C1C}">
                <a14:useLocalDpi xmlns:a14="http://schemas.microsoft.com/office/drawing/2010/main" val="0"/>
              </a:ext>
            </a:extLst>
          </a:blip>
          <a:srcRect t="21911" r="721" b="17288"/>
          <a:stretch/>
        </p:blipFill>
        <p:spPr>
          <a:xfrm>
            <a:off x="262423" y="274086"/>
            <a:ext cx="10141209" cy="3476820"/>
          </a:xfrm>
          <a:prstGeom prst="rect">
            <a:avLst/>
          </a:prstGeom>
        </p:spPr>
      </p:pic>
    </p:spTree>
    <p:extLst>
      <p:ext uri="{BB962C8B-B14F-4D97-AF65-F5344CB8AC3E}">
        <p14:creationId xmlns:p14="http://schemas.microsoft.com/office/powerpoint/2010/main" val="263145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936378" y="1719248"/>
            <a:ext cx="9752260"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70000"/>
              </a:lnSpc>
              <a:spcBef>
                <a:spcPts val="0"/>
              </a:spcBef>
              <a:buNone/>
            </a:pPr>
            <a:r>
              <a:rPr lang="en-US" sz="12000" dirty="0">
                <a:solidFill>
                  <a:srgbClr val="2888C9"/>
                </a:solidFill>
                <a:latin typeface="Source Sans Pro Light" panose="020B0403030403020204" pitchFamily="34" charset="0"/>
              </a:rPr>
              <a:t>Additional </a:t>
            </a:r>
          </a:p>
          <a:p>
            <a:pPr marL="0" indent="0">
              <a:lnSpc>
                <a:spcPct val="70000"/>
              </a:lnSpc>
              <a:spcBef>
                <a:spcPts val="0"/>
              </a:spcBef>
              <a:buNone/>
            </a:pPr>
            <a:r>
              <a:rPr lang="en-US" sz="12000" dirty="0">
                <a:solidFill>
                  <a:srgbClr val="2888C9"/>
                </a:solidFill>
                <a:latin typeface="Source Sans Pro Light" panose="020B0403030403020204" pitchFamily="34" charset="0"/>
              </a:rPr>
              <a:t>Functions</a:t>
            </a:r>
          </a:p>
        </p:txBody>
      </p:sp>
      <p:pic>
        <p:nvPicPr>
          <p:cNvPr id="16" name="Picture 15">
            <a:extLst>
              <a:ext uri="{FF2B5EF4-FFF2-40B4-BE49-F238E27FC236}">
                <a16:creationId xmlns:a16="http://schemas.microsoft.com/office/drawing/2014/main" id="{CBFEC715-9926-4870-9A26-FBBF2A88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Tree>
    <p:extLst>
      <p:ext uri="{BB962C8B-B14F-4D97-AF65-F5344CB8AC3E}">
        <p14:creationId xmlns:p14="http://schemas.microsoft.com/office/powerpoint/2010/main" val="116424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front of a crowd&#10;&#10;Description generated with very high confidence">
            <a:extLst>
              <a:ext uri="{FF2B5EF4-FFF2-40B4-BE49-F238E27FC236}">
                <a16:creationId xmlns:a16="http://schemas.microsoft.com/office/drawing/2014/main" id="{6A1B5040-AA73-4259-92B8-392E7EBFC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15" name="Rectangle 14">
            <a:extLst>
              <a:ext uri="{FF2B5EF4-FFF2-40B4-BE49-F238E27FC236}">
                <a16:creationId xmlns:a16="http://schemas.microsoft.com/office/drawing/2014/main" id="{1CF0D3F9-1EBA-4EA8-938A-48904330F52C}"/>
              </a:ext>
            </a:extLst>
          </p:cNvPr>
          <p:cNvSpPr/>
          <p:nvPr/>
        </p:nvSpPr>
        <p:spPr>
          <a:xfrm>
            <a:off x="608189" y="1086679"/>
            <a:ext cx="4873251" cy="6109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6D5DE3-23AD-43AB-B3DC-C6361231A656}"/>
              </a:ext>
            </a:extLst>
          </p:cNvPr>
          <p:cNvPicPr>
            <a:picLocks noChangeAspect="1"/>
          </p:cNvPicPr>
          <p:nvPr/>
        </p:nvPicPr>
        <p:blipFill>
          <a:blip r:embed="rId4"/>
          <a:stretch>
            <a:fillRect/>
          </a:stretch>
        </p:blipFill>
        <p:spPr>
          <a:xfrm>
            <a:off x="932740" y="1454715"/>
            <a:ext cx="4239335" cy="5721151"/>
          </a:xfrm>
          <a:prstGeom prst="rect">
            <a:avLst/>
          </a:prstGeom>
          <a:ln>
            <a:solidFill>
              <a:schemeClr val="bg1">
                <a:lumMod val="75000"/>
              </a:schemeClr>
            </a:solidFill>
          </a:ln>
        </p:spPr>
      </p:pic>
      <p:pic>
        <p:nvPicPr>
          <p:cNvPr id="11" name="Picture 10" descr="A close up of electronics&#10;&#10;Description generated with high confidence">
            <a:extLst>
              <a:ext uri="{FF2B5EF4-FFF2-40B4-BE49-F238E27FC236}">
                <a16:creationId xmlns:a16="http://schemas.microsoft.com/office/drawing/2014/main" id="{AA3ADA9C-4737-4AF9-8ABA-0E6F217A9936}"/>
              </a:ext>
            </a:extLst>
          </p:cNvPr>
          <p:cNvPicPr>
            <a:picLocks noChangeAspect="1"/>
          </p:cNvPicPr>
          <p:nvPr/>
        </p:nvPicPr>
        <p:blipFill rotWithShape="1">
          <a:blip r:embed="rId5">
            <a:extLst>
              <a:ext uri="{28A0092B-C50C-407E-A947-70E740481C1C}">
                <a14:useLocalDpi xmlns:a14="http://schemas.microsoft.com/office/drawing/2010/main" val="0"/>
              </a:ext>
            </a:extLst>
          </a:blip>
          <a:srcRect l="32934" t="6594" r="29863" b="4891"/>
          <a:stretch/>
        </p:blipFill>
        <p:spPr>
          <a:xfrm>
            <a:off x="4759274" y="3962547"/>
            <a:ext cx="1805307" cy="3436137"/>
          </a:xfrm>
          <a:prstGeom prst="rect">
            <a:avLst/>
          </a:prstGeom>
        </p:spPr>
      </p:pic>
      <p:pic>
        <p:nvPicPr>
          <p:cNvPr id="12" name="Picture 11">
            <a:extLst>
              <a:ext uri="{FF2B5EF4-FFF2-40B4-BE49-F238E27FC236}">
                <a16:creationId xmlns:a16="http://schemas.microsoft.com/office/drawing/2014/main" id="{6E6AE9DE-BE27-4A1B-9883-5054F8718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456" y="4307239"/>
            <a:ext cx="1372845" cy="2472027"/>
          </a:xfrm>
          <a:prstGeom prst="rect">
            <a:avLst/>
          </a:prstGeom>
        </p:spPr>
      </p:pic>
      <p:sp>
        <p:nvSpPr>
          <p:cNvPr id="13" name="Text Placeholder 32">
            <a:extLst>
              <a:ext uri="{FF2B5EF4-FFF2-40B4-BE49-F238E27FC236}">
                <a16:creationId xmlns:a16="http://schemas.microsoft.com/office/drawing/2014/main" id="{00B61C6F-67FA-4D04-A394-31E437CC7F57}"/>
              </a:ext>
            </a:extLst>
          </p:cNvPr>
          <p:cNvSpPr txBox="1">
            <a:spLocks/>
          </p:cNvSpPr>
          <p:nvPr/>
        </p:nvSpPr>
        <p:spPr>
          <a:xfrm>
            <a:off x="6563739" y="3905917"/>
            <a:ext cx="282760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Cleaning Staff Optimization</a:t>
            </a: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p:txBody>
      </p:sp>
      <p:sp>
        <p:nvSpPr>
          <p:cNvPr id="14" name="Text Placeholder 30">
            <a:extLst>
              <a:ext uri="{FF2B5EF4-FFF2-40B4-BE49-F238E27FC236}">
                <a16:creationId xmlns:a16="http://schemas.microsoft.com/office/drawing/2014/main" id="{30682517-17CE-41DB-A329-C9771B1750DF}"/>
              </a:ext>
            </a:extLst>
          </p:cNvPr>
          <p:cNvSpPr txBox="1">
            <a:spLocks/>
          </p:cNvSpPr>
          <p:nvPr/>
        </p:nvSpPr>
        <p:spPr>
          <a:xfrm>
            <a:off x="6562897" y="4186399"/>
            <a:ext cx="3470821" cy="1711925"/>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solidFill>
                  <a:schemeClr val="tx1">
                    <a:lumMod val="65000"/>
                    <a:lumOff val="35000"/>
                  </a:schemeClr>
                </a:solidFill>
                <a:latin typeface="Calibri Light" panose="020F0302020204030204" pitchFamily="34" charset="0"/>
                <a:cs typeface="Calibri Light" panose="020F0302020204030204" pitchFamily="34" charset="0"/>
              </a:rPr>
              <a:t>By measuring the usage of facilities in the shopping mall, management can create staff schedules that accurately reflect the condition of the restroom with busier areas receiving more attention. By reducing the workload staff spends on areas they are not needed, management can make cost savings decision and reduce the burden of the management in manually creating the schedules.</a:t>
            </a: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22" name="Text Placeholder 32">
            <a:extLst>
              <a:ext uri="{FF2B5EF4-FFF2-40B4-BE49-F238E27FC236}">
                <a16:creationId xmlns:a16="http://schemas.microsoft.com/office/drawing/2014/main" id="{6507E4B9-6D61-4BD4-A1DC-69BA62333EAD}"/>
              </a:ext>
            </a:extLst>
          </p:cNvPr>
          <p:cNvSpPr txBox="1">
            <a:spLocks/>
          </p:cNvSpPr>
          <p:nvPr/>
        </p:nvSpPr>
        <p:spPr>
          <a:xfrm>
            <a:off x="6705277" y="5270588"/>
            <a:ext cx="282760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p:txBody>
      </p:sp>
      <p:sp>
        <p:nvSpPr>
          <p:cNvPr id="23" name="Text Placeholder 32">
            <a:extLst>
              <a:ext uri="{FF2B5EF4-FFF2-40B4-BE49-F238E27FC236}">
                <a16:creationId xmlns:a16="http://schemas.microsoft.com/office/drawing/2014/main" id="{8C75E797-5550-4AF1-BB01-209A277A0853}"/>
              </a:ext>
            </a:extLst>
          </p:cNvPr>
          <p:cNvSpPr txBox="1">
            <a:spLocks/>
          </p:cNvSpPr>
          <p:nvPr/>
        </p:nvSpPr>
        <p:spPr>
          <a:xfrm>
            <a:off x="6563739" y="1719280"/>
            <a:ext cx="2827600" cy="144846"/>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Cleanliness Reassurance</a:t>
            </a: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p:txBody>
      </p:sp>
      <p:sp>
        <p:nvSpPr>
          <p:cNvPr id="24" name="Text Placeholder 30">
            <a:extLst>
              <a:ext uri="{FF2B5EF4-FFF2-40B4-BE49-F238E27FC236}">
                <a16:creationId xmlns:a16="http://schemas.microsoft.com/office/drawing/2014/main" id="{381AE218-9CB3-4A79-8F1C-73CE3405217D}"/>
              </a:ext>
            </a:extLst>
          </p:cNvPr>
          <p:cNvSpPr txBox="1">
            <a:spLocks/>
          </p:cNvSpPr>
          <p:nvPr/>
        </p:nvSpPr>
        <p:spPr>
          <a:xfrm>
            <a:off x="6562897" y="1925557"/>
            <a:ext cx="3622077" cy="1788450"/>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solidFill>
                  <a:srgbClr val="666666"/>
                </a:solidFill>
                <a:latin typeface="Calibri Light" panose="020F0302020204030204" pitchFamily="34" charset="0"/>
                <a:cs typeface="Calibri Light" panose="020F0302020204030204" pitchFamily="34" charset="0"/>
              </a:rPr>
              <a:t>People counters can be placed at entrances to restrooms, to provide a clear view of how resources are being used. Management will be able to identify which restrooms are being underutilized or over-flowing with people. With this knowledge, management level can ensure cleaning staff perform their duties according to as scheduled and the restroom cleanliness are maintained at a satisfactory level. This will create a better experience for shopper.</a:t>
            </a: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17" name="Text Placeholder 32">
            <a:extLst>
              <a:ext uri="{FF2B5EF4-FFF2-40B4-BE49-F238E27FC236}">
                <a16:creationId xmlns:a16="http://schemas.microsoft.com/office/drawing/2014/main" id="{88130C7C-872C-4F63-9F27-33D6EBF6D0C4}"/>
              </a:ext>
            </a:extLst>
          </p:cNvPr>
          <p:cNvSpPr txBox="1">
            <a:spLocks/>
          </p:cNvSpPr>
          <p:nvPr/>
        </p:nvSpPr>
        <p:spPr>
          <a:xfrm>
            <a:off x="724339" y="1182870"/>
            <a:ext cx="2547412"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Restroom Management</a:t>
            </a:r>
            <a:endParaRPr lang="en-US" sz="900" dirty="0">
              <a:solidFill>
                <a:schemeClr val="tx1"/>
              </a:solidFill>
              <a:latin typeface="Calibri Bold" panose="020F0702030404030204" pitchFamily="34" charset="0"/>
              <a:cs typeface="Calibri Bold" panose="020F0702030404030204" pitchFamily="34" charset="0"/>
            </a:endParaRPr>
          </a:p>
        </p:txBody>
      </p:sp>
      <p:sp>
        <p:nvSpPr>
          <p:cNvPr id="16" name="Text Placeholder 13">
            <a:extLst>
              <a:ext uri="{FF2B5EF4-FFF2-40B4-BE49-F238E27FC236}">
                <a16:creationId xmlns:a16="http://schemas.microsoft.com/office/drawing/2014/main" id="{FB1B4607-DFEC-426C-99E4-4B1BBE657B93}"/>
              </a:ext>
            </a:extLst>
          </p:cNvPr>
          <p:cNvSpPr txBox="1">
            <a:spLocks/>
          </p:cNvSpPr>
          <p:nvPr/>
        </p:nvSpPr>
        <p:spPr>
          <a:xfrm>
            <a:off x="544963" y="569709"/>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1. Smart Washroom Management</a:t>
            </a:r>
          </a:p>
        </p:txBody>
      </p:sp>
    </p:spTree>
    <p:extLst>
      <p:ext uri="{BB962C8B-B14F-4D97-AF65-F5344CB8AC3E}">
        <p14:creationId xmlns:p14="http://schemas.microsoft.com/office/powerpoint/2010/main" val="37155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oup of people standing in front of a crowd&#10;&#10;Description generated with very high confidence">
            <a:extLst>
              <a:ext uri="{FF2B5EF4-FFF2-40B4-BE49-F238E27FC236}">
                <a16:creationId xmlns:a16="http://schemas.microsoft.com/office/drawing/2014/main" id="{7D24772F-A191-4F2F-8328-8990E8343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grpSp>
        <p:nvGrpSpPr>
          <p:cNvPr id="2" name="Group 1">
            <a:extLst>
              <a:ext uri="{FF2B5EF4-FFF2-40B4-BE49-F238E27FC236}">
                <a16:creationId xmlns:a16="http://schemas.microsoft.com/office/drawing/2014/main" id="{9A9F00ED-B4E9-4C50-AFC9-43CBC5D168BE}"/>
              </a:ext>
            </a:extLst>
          </p:cNvPr>
          <p:cNvGrpSpPr/>
          <p:nvPr/>
        </p:nvGrpSpPr>
        <p:grpSpPr>
          <a:xfrm>
            <a:off x="424028" y="0"/>
            <a:ext cx="3773900" cy="7109177"/>
            <a:chOff x="741520" y="-834283"/>
            <a:chExt cx="4188113" cy="7943460"/>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520" y="-834283"/>
              <a:ext cx="4188113" cy="2792075"/>
            </a:xfrm>
            <a:prstGeom prst="rect">
              <a:avLst/>
            </a:prstGeom>
          </p:spPr>
        </p:pic>
        <p:pic>
          <p:nvPicPr>
            <p:cNvPr id="40" name="Picture 39"/>
            <p:cNvPicPr>
              <a:picLocks noChangeAspect="1"/>
            </p:cNvPicPr>
            <p:nvPr/>
          </p:nvPicPr>
          <p:blipFill>
            <a:blip r:embed="rId4"/>
            <a:stretch>
              <a:fillRect/>
            </a:stretch>
          </p:blipFill>
          <p:spPr>
            <a:xfrm rot="10612817">
              <a:off x="2327160" y="735520"/>
              <a:ext cx="1016833" cy="583794"/>
            </a:xfrm>
            <a:prstGeom prst="rect">
              <a:avLst/>
            </a:prstGeom>
          </p:spPr>
        </p:pic>
        <p:grpSp>
          <p:nvGrpSpPr>
            <p:cNvPr id="6" name="Group 5"/>
            <p:cNvGrpSpPr/>
            <p:nvPr/>
          </p:nvGrpSpPr>
          <p:grpSpPr>
            <a:xfrm>
              <a:off x="1180669" y="1279876"/>
              <a:ext cx="3328257" cy="5829301"/>
              <a:chOff x="511454" y="2138327"/>
              <a:chExt cx="2335505" cy="4345286"/>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55" y="2721500"/>
                <a:ext cx="1829332" cy="315282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54" y="2138327"/>
                <a:ext cx="2335505" cy="4345286"/>
              </a:xfrm>
              <a:prstGeom prst="rect">
                <a:avLst/>
              </a:prstGeom>
            </p:spPr>
          </p:pic>
        </p:grpSp>
      </p:grpSp>
      <p:sp>
        <p:nvSpPr>
          <p:cNvPr id="36" name="Rectangle 35"/>
          <p:cNvSpPr/>
          <p:nvPr/>
        </p:nvSpPr>
        <p:spPr>
          <a:xfrm>
            <a:off x="453683" y="6436233"/>
            <a:ext cx="5297214" cy="11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4985" y="1703351"/>
            <a:ext cx="768659" cy="681544"/>
          </a:xfrm>
          <a:prstGeom prst="rect">
            <a:avLst/>
          </a:prstGeom>
        </p:spPr>
      </p:pic>
      <p:sp>
        <p:nvSpPr>
          <p:cNvPr id="16" name="Rectangle 15"/>
          <p:cNvSpPr/>
          <p:nvPr/>
        </p:nvSpPr>
        <p:spPr>
          <a:xfrm>
            <a:off x="8365864" y="539456"/>
            <a:ext cx="2044149" cy="369332"/>
          </a:xfrm>
          <a:prstGeom prst="rect">
            <a:avLst/>
          </a:prstGeom>
        </p:spPr>
        <p:txBody>
          <a:bodyPr wrap="none">
            <a:spAutoFit/>
          </a:bodyPr>
          <a:lstStyle/>
          <a:p>
            <a:pPr>
              <a:buClr>
                <a:srgbClr val="2888C9"/>
              </a:buClr>
            </a:pPr>
            <a:r>
              <a:rPr lang="en-US" b="1" dirty="0">
                <a:solidFill>
                  <a:schemeClr val="bg1"/>
                </a:solidFill>
                <a:latin typeface="Source Sans Pro Light" panose="020B0403030403020204" pitchFamily="34" charset="0"/>
              </a:rPr>
              <a:t>FootfallCam </a:t>
            </a:r>
            <a:r>
              <a:rPr lang="en-US" b="1" dirty="0">
                <a:solidFill>
                  <a:schemeClr val="bg1"/>
                </a:solidFill>
                <a:latin typeface="Source Sans Pro Black" panose="020B0803030403020204" pitchFamily="34" charset="0"/>
              </a:rPr>
              <a:t>Max</a:t>
            </a:r>
            <a:r>
              <a:rPr lang="en-US" b="1" dirty="0">
                <a:solidFill>
                  <a:schemeClr val="bg1"/>
                </a:solidFill>
                <a:latin typeface="Source Sans Pro Light" panose="020B0403030403020204" pitchFamily="34" charset="0"/>
              </a:rPr>
              <a:t> </a:t>
            </a:r>
            <a:r>
              <a:rPr lang="en-US" b="1" baseline="30000" dirty="0">
                <a:solidFill>
                  <a:schemeClr val="bg1"/>
                </a:solidFill>
                <a:latin typeface="Source Sans Pro Light" panose="020B0403030403020204" pitchFamily="34" charset="0"/>
              </a:rPr>
              <a:t>TM</a:t>
            </a:r>
          </a:p>
        </p:txBody>
      </p:sp>
      <p:sp>
        <p:nvSpPr>
          <p:cNvPr id="18" name="Text Placeholder 16">
            <a:extLst>
              <a:ext uri="{FF2B5EF4-FFF2-40B4-BE49-F238E27FC236}">
                <a16:creationId xmlns:a16="http://schemas.microsoft.com/office/drawing/2014/main" id="{81D4A918-734D-4722-A7F9-589C919D702B}"/>
              </a:ext>
            </a:extLst>
          </p:cNvPr>
          <p:cNvSpPr txBox="1">
            <a:spLocks/>
          </p:cNvSpPr>
          <p:nvPr/>
        </p:nvSpPr>
        <p:spPr>
          <a:xfrm>
            <a:off x="624991" y="6994789"/>
            <a:ext cx="2414227" cy="398919"/>
          </a:xfrm>
          <a:prstGeom prst="rect">
            <a:avLst/>
          </a:prstGeom>
        </p:spPr>
        <p:txBody>
          <a:bodyPr vert="horz" lIns="0" tIns="0" rIns="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323" b="0"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770" dirty="0"/>
              <a:t>Wi-Fi Hotspot</a:t>
            </a:r>
          </a:p>
        </p:txBody>
      </p:sp>
      <p:pic>
        <p:nvPicPr>
          <p:cNvPr id="22" name="Picture 21">
            <a:extLst>
              <a:ext uri="{FF2B5EF4-FFF2-40B4-BE49-F238E27FC236}">
                <a16:creationId xmlns:a16="http://schemas.microsoft.com/office/drawing/2014/main" id="{CBFEC715-9926-4870-9A26-FBBF2A883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
        <p:nvSpPr>
          <p:cNvPr id="28" name="Text Placeholder 7">
            <a:extLst>
              <a:ext uri="{FF2B5EF4-FFF2-40B4-BE49-F238E27FC236}">
                <a16:creationId xmlns:a16="http://schemas.microsoft.com/office/drawing/2014/main" id="{7B408B22-3298-424F-8FB7-FD86A6C60EC7}"/>
              </a:ext>
            </a:extLst>
          </p:cNvPr>
          <p:cNvSpPr txBox="1">
            <a:spLocks/>
          </p:cNvSpPr>
          <p:nvPr/>
        </p:nvSpPr>
        <p:spPr>
          <a:xfrm>
            <a:off x="5292476" y="2903217"/>
            <a:ext cx="4897139" cy="3811416"/>
          </a:xfrm>
          <a:prstGeom prst="rect">
            <a:avLst/>
          </a:prstGeom>
        </p:spPr>
        <p:txBody>
          <a:bodyPr vert="horz" lIns="0" tIns="0" rIns="0" bIns="50419"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6666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200" dirty="0"/>
              <a:t>Double up as </a:t>
            </a:r>
            <a:r>
              <a:rPr lang="en-US" sz="1200" dirty="0">
                <a:solidFill>
                  <a:srgbClr val="2888C9"/>
                </a:solidFill>
              </a:rPr>
              <a:t>Free Wi-Fi hotspot </a:t>
            </a:r>
            <a:r>
              <a:rPr lang="en-US" sz="1200" dirty="0"/>
              <a:t>area with </a:t>
            </a:r>
            <a:r>
              <a:rPr lang="en-US" sz="1200" dirty="0">
                <a:solidFill>
                  <a:srgbClr val="2888C9"/>
                </a:solidFill>
              </a:rPr>
              <a:t>no additional hardware </a:t>
            </a:r>
            <a:r>
              <a:rPr lang="en-US" sz="1200" dirty="0"/>
              <a:t>required </a:t>
            </a:r>
          </a:p>
          <a:p>
            <a:endParaRPr lang="en-US" sz="1600" dirty="0"/>
          </a:p>
        </p:txBody>
      </p:sp>
      <p:sp>
        <p:nvSpPr>
          <p:cNvPr id="21" name="Text Placeholder 30">
            <a:extLst>
              <a:ext uri="{FF2B5EF4-FFF2-40B4-BE49-F238E27FC236}">
                <a16:creationId xmlns:a16="http://schemas.microsoft.com/office/drawing/2014/main" id="{C4B8B004-F143-4D91-9F94-9459DAC7BFF1}"/>
              </a:ext>
            </a:extLst>
          </p:cNvPr>
          <p:cNvSpPr txBox="1">
            <a:spLocks/>
          </p:cNvSpPr>
          <p:nvPr/>
        </p:nvSpPr>
        <p:spPr>
          <a:xfrm>
            <a:off x="5292476" y="3257203"/>
            <a:ext cx="4603999" cy="1711925"/>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solidFill>
                  <a:schemeClr val="tx1">
                    <a:lumMod val="65000"/>
                    <a:lumOff val="35000"/>
                  </a:schemeClr>
                </a:solidFill>
                <a:latin typeface="Calibri Light" panose="020F0302020204030204" pitchFamily="34" charset="0"/>
                <a:cs typeface="Calibri Light" panose="020F0302020204030204" pitchFamily="34" charset="0"/>
              </a:rPr>
              <a:t>Our people counter serves as a Wi-Fi hotspot for shoppers to connect and surf the Internet during their waiting time. Further increasing the Wi-Fi hotspot areas throughout the mall, shoppers have more access to the Internet and this will create better shopper experience. Free upgrade of the counter is available to use the Wi-Fi hotspot function. </a:t>
            </a: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2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23" name="Text Placeholder 32">
            <a:extLst>
              <a:ext uri="{FF2B5EF4-FFF2-40B4-BE49-F238E27FC236}">
                <a16:creationId xmlns:a16="http://schemas.microsoft.com/office/drawing/2014/main" id="{DDF9CD1B-0023-42B4-B28A-FFE7C401AD8A}"/>
              </a:ext>
            </a:extLst>
          </p:cNvPr>
          <p:cNvSpPr txBox="1">
            <a:spLocks/>
          </p:cNvSpPr>
          <p:nvPr/>
        </p:nvSpPr>
        <p:spPr>
          <a:xfrm>
            <a:off x="5292476" y="2443912"/>
            <a:ext cx="2827600" cy="424199"/>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Wi-Fi Hotspot</a:t>
            </a: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400" dirty="0">
              <a:solidFill>
                <a:schemeClr val="tx1"/>
              </a:solidFill>
              <a:latin typeface="Calibri Bold" panose="020F0702030404030204" pitchFamily="34" charset="0"/>
              <a:cs typeface="Calibri Bold" panose="020F0702030404030204" pitchFamily="34" charset="0"/>
            </a:endParaRPr>
          </a:p>
        </p:txBody>
      </p:sp>
      <p:sp>
        <p:nvSpPr>
          <p:cNvPr id="20" name="Text Placeholder 13">
            <a:extLst>
              <a:ext uri="{FF2B5EF4-FFF2-40B4-BE49-F238E27FC236}">
                <a16:creationId xmlns:a16="http://schemas.microsoft.com/office/drawing/2014/main" id="{052E28F5-32B8-4B79-B285-2526AD8C0A3C}"/>
              </a:ext>
            </a:extLst>
          </p:cNvPr>
          <p:cNvSpPr txBox="1">
            <a:spLocks/>
          </p:cNvSpPr>
          <p:nvPr/>
        </p:nvSpPr>
        <p:spPr>
          <a:xfrm>
            <a:off x="544963" y="569709"/>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2. Wi-Fi Hotspot</a:t>
            </a:r>
          </a:p>
        </p:txBody>
      </p:sp>
      <p:sp>
        <p:nvSpPr>
          <p:cNvPr id="24" name="Text Placeholder 14">
            <a:extLst>
              <a:ext uri="{FF2B5EF4-FFF2-40B4-BE49-F238E27FC236}">
                <a16:creationId xmlns:a16="http://schemas.microsoft.com/office/drawing/2014/main" id="{8309EF47-5DB7-4172-B7E8-ECD82CE0691B}"/>
              </a:ext>
            </a:extLst>
          </p:cNvPr>
          <p:cNvSpPr txBox="1">
            <a:spLocks/>
          </p:cNvSpPr>
          <p:nvPr/>
        </p:nvSpPr>
        <p:spPr>
          <a:xfrm>
            <a:off x="5292476" y="4461832"/>
            <a:ext cx="3680961" cy="65834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Place the pre-defined ads to engage your customer and gauge their interest in addition to obtaining customer data. This would give understanding into shopper demographic and boosting customer satisfaction.</a:t>
            </a:r>
          </a:p>
        </p:txBody>
      </p:sp>
    </p:spTree>
    <p:extLst>
      <p:ext uri="{BB962C8B-B14F-4D97-AF65-F5344CB8AC3E}">
        <p14:creationId xmlns:p14="http://schemas.microsoft.com/office/powerpoint/2010/main" val="1448181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408B22-3298-424F-8FB7-FD86A6C60EC7}"/>
              </a:ext>
            </a:extLst>
          </p:cNvPr>
          <p:cNvSpPr txBox="1">
            <a:spLocks/>
          </p:cNvSpPr>
          <p:nvPr/>
        </p:nvSpPr>
        <p:spPr>
          <a:xfrm>
            <a:off x="5408070" y="4518617"/>
            <a:ext cx="2829670" cy="1182096"/>
          </a:xfrm>
          <a:prstGeom prst="rect">
            <a:avLst/>
          </a:prstGeom>
        </p:spPr>
        <p:txBody>
          <a:bodyPr vert="horz" lIns="0" tIns="0" rIns="0" bIns="50419"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6666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200" dirty="0"/>
              <a:t>Our expert team will support you in all parts of the product lifecycle, from planning to installation, from operation and maintenance to modernization and product replacement.</a:t>
            </a:r>
          </a:p>
        </p:txBody>
      </p:sp>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936378" y="1719248"/>
            <a:ext cx="9752260"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70000"/>
              </a:lnSpc>
              <a:spcBef>
                <a:spcPts val="0"/>
              </a:spcBef>
              <a:buNone/>
            </a:pPr>
            <a:r>
              <a:rPr lang="en-US" sz="12000" dirty="0">
                <a:solidFill>
                  <a:srgbClr val="2888C9"/>
                </a:solidFill>
                <a:latin typeface="Source Sans Pro Light" panose="020B0403030403020204" pitchFamily="34" charset="0"/>
              </a:rPr>
              <a:t>Services</a:t>
            </a:r>
          </a:p>
        </p:txBody>
      </p:sp>
      <p:pic>
        <p:nvPicPr>
          <p:cNvPr id="16" name="Picture 15">
            <a:extLst>
              <a:ext uri="{FF2B5EF4-FFF2-40B4-BE49-F238E27FC236}">
                <a16:creationId xmlns:a16="http://schemas.microsoft.com/office/drawing/2014/main" id="{CBFEC715-9926-4870-9A26-FBBF2A88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Tree>
    <p:extLst>
      <p:ext uri="{BB962C8B-B14F-4D97-AF65-F5344CB8AC3E}">
        <p14:creationId xmlns:p14="http://schemas.microsoft.com/office/powerpoint/2010/main" val="104218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group of people standing in front of a crowd&#10;&#10;Description generated with very high confidence">
            <a:extLst>
              <a:ext uri="{FF2B5EF4-FFF2-40B4-BE49-F238E27FC236}">
                <a16:creationId xmlns:a16="http://schemas.microsoft.com/office/drawing/2014/main" id="{C23A8651-5D7E-44BF-8BC4-EFC710D62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7968"/>
            <a:ext cx="10688638" cy="5640286"/>
          </a:xfrm>
          <a:prstGeom prst="rect">
            <a:avLst/>
          </a:prstGeom>
        </p:spPr>
      </p:pic>
      <p:sp>
        <p:nvSpPr>
          <p:cNvPr id="67" name="Text Placeholder 13">
            <a:extLst>
              <a:ext uri="{FF2B5EF4-FFF2-40B4-BE49-F238E27FC236}">
                <a16:creationId xmlns:a16="http://schemas.microsoft.com/office/drawing/2014/main" id="{8A2D116D-4FD0-48CF-AD57-1F9C38E69430}"/>
              </a:ext>
            </a:extLst>
          </p:cNvPr>
          <p:cNvSpPr txBox="1">
            <a:spLocks/>
          </p:cNvSpPr>
          <p:nvPr/>
        </p:nvSpPr>
        <p:spPr>
          <a:xfrm>
            <a:off x="1150483" y="1856282"/>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How do we audit the accuracy?</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sp>
        <p:nvSpPr>
          <p:cNvPr id="12" name="Text Placeholder 10">
            <a:extLst>
              <a:ext uri="{FF2B5EF4-FFF2-40B4-BE49-F238E27FC236}">
                <a16:creationId xmlns:a16="http://schemas.microsoft.com/office/drawing/2014/main" id="{DA21FC5A-5D74-441A-83FC-3766D6226436}"/>
              </a:ext>
            </a:extLst>
          </p:cNvPr>
          <p:cNvSpPr txBox="1">
            <a:spLocks/>
          </p:cNvSpPr>
          <p:nvPr/>
        </p:nvSpPr>
        <p:spPr>
          <a:xfrm>
            <a:off x="452979" y="5122126"/>
            <a:ext cx="2895600" cy="1579887"/>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200" dirty="0">
                <a:latin typeface="+mj-lt"/>
                <a:cs typeface="Arial" panose="020B0604020202020204" pitchFamily="34" charset="0"/>
              </a:rPr>
              <a:t>Schedule video recordings of peak hours to ensure there is sufficient sample size for to audit the accuracy of the counter.</a:t>
            </a:r>
          </a:p>
          <a:p>
            <a:pPr>
              <a:spcBef>
                <a:spcPts val="0"/>
              </a:spcBef>
            </a:pPr>
            <a:endParaRPr lang="en-US" sz="1200" dirty="0">
              <a:latin typeface="+mj-lt"/>
              <a:cs typeface="Arial" panose="020B0604020202020204" pitchFamily="34" charset="0"/>
            </a:endParaRPr>
          </a:p>
          <a:p>
            <a:pPr marL="285750" indent="-285750">
              <a:spcBef>
                <a:spcPts val="0"/>
              </a:spcBef>
              <a:buFont typeface="Wingdings" panose="05000000000000000000" pitchFamily="2" charset="2"/>
              <a:buChar char="§"/>
            </a:pPr>
            <a:endParaRPr lang="en-US" sz="1200" dirty="0">
              <a:latin typeface="+mj-lt"/>
              <a:cs typeface="Arial" panose="020B0604020202020204" pitchFamily="34" charset="0"/>
            </a:endParaRPr>
          </a:p>
        </p:txBody>
      </p:sp>
      <p:grpSp>
        <p:nvGrpSpPr>
          <p:cNvPr id="16" name="Group 15">
            <a:extLst>
              <a:ext uri="{FF2B5EF4-FFF2-40B4-BE49-F238E27FC236}">
                <a16:creationId xmlns:a16="http://schemas.microsoft.com/office/drawing/2014/main" id="{D70DDFEE-1AB0-4B36-B410-FB3E17D0F8A0}"/>
              </a:ext>
            </a:extLst>
          </p:cNvPr>
          <p:cNvGrpSpPr/>
          <p:nvPr/>
        </p:nvGrpSpPr>
        <p:grpSpPr>
          <a:xfrm>
            <a:off x="453683" y="2229348"/>
            <a:ext cx="9712425" cy="2723196"/>
            <a:chOff x="773772" y="2232800"/>
            <a:chExt cx="9712425" cy="2723196"/>
          </a:xfrm>
        </p:grpSpPr>
        <p:pic>
          <p:nvPicPr>
            <p:cNvPr id="42" name="Picture 41">
              <a:extLst>
                <a:ext uri="{FF2B5EF4-FFF2-40B4-BE49-F238E27FC236}">
                  <a16:creationId xmlns:a16="http://schemas.microsoft.com/office/drawing/2014/main" id="{44A2B002-E622-4FE9-8E3C-F145DBEB7445}"/>
                </a:ext>
              </a:extLst>
            </p:cNvPr>
            <p:cNvPicPr>
              <a:picLocks noChangeAspect="1"/>
            </p:cNvPicPr>
            <p:nvPr/>
          </p:nvPicPr>
          <p:blipFill>
            <a:blip r:embed="rId4"/>
            <a:stretch>
              <a:fillRect/>
            </a:stretch>
          </p:blipFill>
          <p:spPr>
            <a:xfrm>
              <a:off x="8785074" y="2232800"/>
              <a:ext cx="1256883" cy="1770176"/>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58DE0A77-E9F2-4BA7-81F0-6D3B13899C06}"/>
                </a:ext>
              </a:extLst>
            </p:cNvPr>
            <p:cNvPicPr>
              <a:picLocks noChangeAspect="1"/>
            </p:cNvPicPr>
            <p:nvPr/>
          </p:nvPicPr>
          <p:blipFill>
            <a:blip r:embed="rId4"/>
            <a:stretch>
              <a:fillRect/>
            </a:stretch>
          </p:blipFill>
          <p:spPr>
            <a:xfrm>
              <a:off x="8444162" y="2542277"/>
              <a:ext cx="1256883" cy="1770176"/>
            </a:xfrm>
            <a:prstGeom prst="rect">
              <a:avLst/>
            </a:prstGeom>
            <a:ln>
              <a:solidFill>
                <a:schemeClr val="bg1">
                  <a:lumMod val="85000"/>
                </a:schemeClr>
              </a:solidFill>
            </a:ln>
          </p:spPr>
        </p:pic>
        <p:grpSp>
          <p:nvGrpSpPr>
            <p:cNvPr id="8" name="Group 7">
              <a:extLst>
                <a:ext uri="{FF2B5EF4-FFF2-40B4-BE49-F238E27FC236}">
                  <a16:creationId xmlns:a16="http://schemas.microsoft.com/office/drawing/2014/main" id="{9090C566-9CF3-4B97-BD16-30D9BDCC1EE2}"/>
                </a:ext>
              </a:extLst>
            </p:cNvPr>
            <p:cNvGrpSpPr/>
            <p:nvPr/>
          </p:nvGrpSpPr>
          <p:grpSpPr>
            <a:xfrm>
              <a:off x="773772" y="2328733"/>
              <a:ext cx="2895600" cy="2310093"/>
              <a:chOff x="1150481" y="2412366"/>
              <a:chExt cx="2895600" cy="2310093"/>
            </a:xfrm>
          </p:grpSpPr>
          <p:pic>
            <p:nvPicPr>
              <p:cNvPr id="13" name="Picture 2" descr="Image result for imac template">
                <a:extLst>
                  <a:ext uri="{FF2B5EF4-FFF2-40B4-BE49-F238E27FC236}">
                    <a16:creationId xmlns:a16="http://schemas.microsoft.com/office/drawing/2014/main" id="{9A44C578-B526-4E8A-8C13-17C642098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481" y="2412366"/>
                <a:ext cx="2895600" cy="2310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7A62B8-7CBE-4A35-BAE1-1FD8C75D31C9}"/>
                  </a:ext>
                </a:extLst>
              </p:cNvPr>
              <p:cNvPicPr>
                <a:picLocks noChangeAspect="1"/>
              </p:cNvPicPr>
              <p:nvPr/>
            </p:nvPicPr>
            <p:blipFill>
              <a:blip r:embed="rId6"/>
              <a:stretch>
                <a:fillRect/>
              </a:stretch>
            </p:blipFill>
            <p:spPr>
              <a:xfrm>
                <a:off x="1274045" y="2521528"/>
                <a:ext cx="471629" cy="1505528"/>
              </a:xfrm>
              <a:prstGeom prst="rect">
                <a:avLst/>
              </a:prstGeom>
            </p:spPr>
          </p:pic>
          <p:pic>
            <p:nvPicPr>
              <p:cNvPr id="5" name="Picture 4">
                <a:extLst>
                  <a:ext uri="{FF2B5EF4-FFF2-40B4-BE49-F238E27FC236}">
                    <a16:creationId xmlns:a16="http://schemas.microsoft.com/office/drawing/2014/main" id="{ED56B5AC-1DDB-4113-9492-BC3D82D6293A}"/>
                  </a:ext>
                </a:extLst>
              </p:cNvPr>
              <p:cNvPicPr>
                <a:picLocks noChangeAspect="1"/>
              </p:cNvPicPr>
              <p:nvPr/>
            </p:nvPicPr>
            <p:blipFill rotWithShape="1">
              <a:blip r:embed="rId7"/>
              <a:srcRect b="42783"/>
              <a:stretch/>
            </p:blipFill>
            <p:spPr>
              <a:xfrm>
                <a:off x="1757028" y="2540001"/>
                <a:ext cx="2141912" cy="1025236"/>
              </a:xfrm>
              <a:prstGeom prst="rect">
                <a:avLst/>
              </a:prstGeom>
            </p:spPr>
          </p:pic>
          <p:pic>
            <p:nvPicPr>
              <p:cNvPr id="18" name="Picture 17">
                <a:extLst>
                  <a:ext uri="{FF2B5EF4-FFF2-40B4-BE49-F238E27FC236}">
                    <a16:creationId xmlns:a16="http://schemas.microsoft.com/office/drawing/2014/main" id="{D3BC9091-BB92-4701-B0F1-BBC4D2838714}"/>
                  </a:ext>
                </a:extLst>
              </p:cNvPr>
              <p:cNvPicPr>
                <a:picLocks noChangeAspect="1"/>
              </p:cNvPicPr>
              <p:nvPr/>
            </p:nvPicPr>
            <p:blipFill rotWithShape="1">
              <a:blip r:embed="rId7"/>
              <a:srcRect t="68815"/>
              <a:stretch/>
            </p:blipFill>
            <p:spPr>
              <a:xfrm>
                <a:off x="1752410" y="3445163"/>
                <a:ext cx="2141912" cy="558800"/>
              </a:xfrm>
              <a:prstGeom prst="rect">
                <a:avLst/>
              </a:prstGeom>
            </p:spPr>
          </p:pic>
          <p:sp>
            <p:nvSpPr>
              <p:cNvPr id="7" name="Rectangle 6">
                <a:extLst>
                  <a:ext uri="{FF2B5EF4-FFF2-40B4-BE49-F238E27FC236}">
                    <a16:creationId xmlns:a16="http://schemas.microsoft.com/office/drawing/2014/main" id="{F4928F73-196C-45B1-A723-D060DD85DFE5}"/>
                  </a:ext>
                </a:extLst>
              </p:cNvPr>
              <p:cNvSpPr/>
              <p:nvPr/>
            </p:nvSpPr>
            <p:spPr>
              <a:xfrm>
                <a:off x="1727200" y="2530764"/>
                <a:ext cx="2189018" cy="1505528"/>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C25C171-8BDC-4217-BF2A-D7408FF8C9E0}"/>
                  </a:ext>
                </a:extLst>
              </p:cNvPr>
              <p:cNvPicPr>
                <a:picLocks noChangeAspect="1"/>
              </p:cNvPicPr>
              <p:nvPr/>
            </p:nvPicPr>
            <p:blipFill>
              <a:blip r:embed="rId8"/>
              <a:stretch>
                <a:fillRect/>
              </a:stretch>
            </p:blipFill>
            <p:spPr>
              <a:xfrm>
                <a:off x="2288400" y="2802430"/>
                <a:ext cx="1088912" cy="1021425"/>
              </a:xfrm>
              <a:prstGeom prst="rect">
                <a:avLst/>
              </a:prstGeom>
            </p:spPr>
          </p:pic>
        </p:grpSp>
        <p:grpSp>
          <p:nvGrpSpPr>
            <p:cNvPr id="11" name="Group 10">
              <a:extLst>
                <a:ext uri="{FF2B5EF4-FFF2-40B4-BE49-F238E27FC236}">
                  <a16:creationId xmlns:a16="http://schemas.microsoft.com/office/drawing/2014/main" id="{550A6579-A74A-43F9-89C1-D5B46DD8B187}"/>
                </a:ext>
              </a:extLst>
            </p:cNvPr>
            <p:cNvGrpSpPr/>
            <p:nvPr/>
          </p:nvGrpSpPr>
          <p:grpSpPr>
            <a:xfrm>
              <a:off x="809140" y="4673009"/>
              <a:ext cx="2895601" cy="276999"/>
              <a:chOff x="1020617" y="4674141"/>
              <a:chExt cx="2895601" cy="276999"/>
            </a:xfrm>
          </p:grpSpPr>
          <p:sp>
            <p:nvSpPr>
              <p:cNvPr id="28" name="Text Placeholder 32">
                <a:extLst>
                  <a:ext uri="{FF2B5EF4-FFF2-40B4-BE49-F238E27FC236}">
                    <a16:creationId xmlns:a16="http://schemas.microsoft.com/office/drawing/2014/main" id="{BC84D43C-981C-4B21-9ABF-787E96205FE6}"/>
                  </a:ext>
                </a:extLst>
              </p:cNvPr>
              <p:cNvSpPr txBox="1">
                <a:spLocks/>
              </p:cNvSpPr>
              <p:nvPr/>
            </p:nvSpPr>
            <p:spPr>
              <a:xfrm>
                <a:off x="1020617" y="4674141"/>
                <a:ext cx="2895601" cy="272143"/>
              </a:xfrm>
              <a:prstGeom prst="rect">
                <a:avLst/>
              </a:prstGeom>
            </p:spPr>
            <p:txBody>
              <a:bodyPr vert="horz" lIns="0" tIns="45720" rIns="0" bIns="45720" rtlCol="0">
                <a:normAutofit lnSpcReduction="100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gn="ctr">
                  <a:spcBef>
                    <a:spcPts val="0"/>
                  </a:spcBef>
                </a:pPr>
                <a:r>
                  <a:rPr lang="en-US" sz="1400" dirty="0">
                    <a:solidFill>
                      <a:schemeClr val="tx1"/>
                    </a:solidFill>
                    <a:latin typeface="Calibri Bold" panose="020F0702030404030204" pitchFamily="34" charset="0"/>
                    <a:cs typeface="Calibri Bold" panose="020F0702030404030204" pitchFamily="34" charset="0"/>
                  </a:rPr>
                  <a:t>Schedule video recordings</a:t>
                </a:r>
              </a:p>
            </p:txBody>
          </p:sp>
          <p:grpSp>
            <p:nvGrpSpPr>
              <p:cNvPr id="9" name="Group 8">
                <a:extLst>
                  <a:ext uri="{FF2B5EF4-FFF2-40B4-BE49-F238E27FC236}">
                    <a16:creationId xmlns:a16="http://schemas.microsoft.com/office/drawing/2014/main" id="{A9771061-C393-40EE-BEEE-35AE49D2D0DB}"/>
                  </a:ext>
                </a:extLst>
              </p:cNvPr>
              <p:cNvGrpSpPr/>
              <p:nvPr/>
            </p:nvGrpSpPr>
            <p:grpSpPr>
              <a:xfrm>
                <a:off x="1150481" y="4674141"/>
                <a:ext cx="460286" cy="276999"/>
                <a:chOff x="4924420" y="4212250"/>
                <a:chExt cx="460286" cy="276999"/>
              </a:xfrm>
            </p:grpSpPr>
            <p:sp>
              <p:nvSpPr>
                <p:cNvPr id="26" name="Rectangle 25">
                  <a:extLst>
                    <a:ext uri="{FF2B5EF4-FFF2-40B4-BE49-F238E27FC236}">
                      <a16:creationId xmlns:a16="http://schemas.microsoft.com/office/drawing/2014/main" id="{E7DD4F66-94A1-452C-B98C-F2517B43C3BD}"/>
                    </a:ext>
                  </a:extLst>
                </p:cNvPr>
                <p:cNvSpPr/>
                <p:nvPr/>
              </p:nvSpPr>
              <p:spPr>
                <a:xfrm>
                  <a:off x="4924420" y="4213213"/>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A1A2D40-76C3-44CB-B44B-24C773C48FCE}"/>
                    </a:ext>
                  </a:extLst>
                </p:cNvPr>
                <p:cNvSpPr txBox="1"/>
                <p:nvPr/>
              </p:nvSpPr>
              <p:spPr>
                <a:xfrm>
                  <a:off x="4933145" y="4212250"/>
                  <a:ext cx="451561" cy="276999"/>
                </a:xfrm>
                <a:prstGeom prst="rect">
                  <a:avLst/>
                </a:prstGeom>
                <a:noFill/>
              </p:spPr>
              <p:txBody>
                <a:bodyPr wrap="square" rtlCol="0">
                  <a:spAutoFit/>
                </a:bodyPr>
                <a:lstStyle/>
                <a:p>
                  <a:r>
                    <a:rPr lang="en-US" sz="1200" b="1" dirty="0">
                      <a:solidFill>
                        <a:schemeClr val="bg1"/>
                      </a:solidFill>
                    </a:rPr>
                    <a:t>1</a:t>
                  </a:r>
                </a:p>
              </p:txBody>
            </p:sp>
          </p:grpSp>
        </p:grpSp>
        <p:cxnSp>
          <p:nvCxnSpPr>
            <p:cNvPr id="29" name="Straight Connector 28">
              <a:extLst>
                <a:ext uri="{FF2B5EF4-FFF2-40B4-BE49-F238E27FC236}">
                  <a16:creationId xmlns:a16="http://schemas.microsoft.com/office/drawing/2014/main" id="{8500CFF3-C1BA-43F1-90B5-CD355455DE0E}"/>
                </a:ext>
              </a:extLst>
            </p:cNvPr>
            <p:cNvCxnSpPr>
              <a:cxnSpLocks/>
            </p:cNvCxnSpPr>
            <p:nvPr/>
          </p:nvCxnSpPr>
          <p:spPr>
            <a:xfrm>
              <a:off x="3722809" y="3266038"/>
              <a:ext cx="618283" cy="0"/>
            </a:xfrm>
            <a:prstGeom prst="line">
              <a:avLst/>
            </a:prstGeom>
            <a:ln w="3810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Picture 2" descr="Image result for imac template">
              <a:extLst>
                <a:ext uri="{FF2B5EF4-FFF2-40B4-BE49-F238E27FC236}">
                  <a16:creationId xmlns:a16="http://schemas.microsoft.com/office/drawing/2014/main" id="{9B39E0E3-A15D-4D2F-9932-7CD86E71AC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508" y="2326557"/>
              <a:ext cx="2895600" cy="231009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D4334156-A4BD-4DC0-9349-506AFCE182CE}"/>
                </a:ext>
              </a:extLst>
            </p:cNvPr>
            <p:cNvCxnSpPr>
              <a:cxnSpLocks/>
            </p:cNvCxnSpPr>
            <p:nvPr/>
          </p:nvCxnSpPr>
          <p:spPr>
            <a:xfrm>
              <a:off x="7292108" y="3206896"/>
              <a:ext cx="618283" cy="0"/>
            </a:xfrm>
            <a:prstGeom prst="line">
              <a:avLst/>
            </a:prstGeom>
            <a:ln w="3810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32">
              <a:extLst>
                <a:ext uri="{FF2B5EF4-FFF2-40B4-BE49-F238E27FC236}">
                  <a16:creationId xmlns:a16="http://schemas.microsoft.com/office/drawing/2014/main" id="{A86DB196-2ECF-41D5-A003-A25B7AAC3D86}"/>
                </a:ext>
              </a:extLst>
            </p:cNvPr>
            <p:cNvSpPr txBox="1">
              <a:spLocks/>
            </p:cNvSpPr>
            <p:nvPr/>
          </p:nvSpPr>
          <p:spPr>
            <a:xfrm>
              <a:off x="4396508" y="4669285"/>
              <a:ext cx="2895601" cy="272143"/>
            </a:xfrm>
            <a:prstGeom prst="rect">
              <a:avLst/>
            </a:prstGeom>
          </p:spPr>
          <p:txBody>
            <a:bodyPr vert="horz" lIns="0" tIns="45720" rIns="0" bIns="45720" rtlCol="0">
              <a:normAutofit fontScale="925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gn="ctr">
                <a:spcBef>
                  <a:spcPts val="0"/>
                </a:spcBef>
              </a:pPr>
              <a:r>
                <a:rPr lang="en-US" sz="1400" dirty="0">
                  <a:solidFill>
                    <a:schemeClr val="tx1"/>
                  </a:solidFill>
                  <a:latin typeface="Calibri Bold" panose="020F0702030404030204" pitchFamily="34" charset="0"/>
                  <a:cs typeface="Calibri Bold" panose="020F0702030404030204" pitchFamily="34" charset="0"/>
                </a:rPr>
                <a:t>Compare system count and manual count</a:t>
              </a:r>
            </a:p>
          </p:txBody>
        </p:sp>
        <p:grpSp>
          <p:nvGrpSpPr>
            <p:cNvPr id="35" name="Group 34">
              <a:extLst>
                <a:ext uri="{FF2B5EF4-FFF2-40B4-BE49-F238E27FC236}">
                  <a16:creationId xmlns:a16="http://schemas.microsoft.com/office/drawing/2014/main" id="{50A9FDED-1E7B-48B1-A98C-85E0F6D54031}"/>
                </a:ext>
              </a:extLst>
            </p:cNvPr>
            <p:cNvGrpSpPr/>
            <p:nvPr/>
          </p:nvGrpSpPr>
          <p:grpSpPr>
            <a:xfrm>
              <a:off x="4110949" y="4669285"/>
              <a:ext cx="460286" cy="276999"/>
              <a:chOff x="4924420" y="4212250"/>
              <a:chExt cx="460286" cy="276999"/>
            </a:xfrm>
          </p:grpSpPr>
          <p:sp>
            <p:nvSpPr>
              <p:cNvPr id="36" name="Rectangle 35">
                <a:extLst>
                  <a:ext uri="{FF2B5EF4-FFF2-40B4-BE49-F238E27FC236}">
                    <a16:creationId xmlns:a16="http://schemas.microsoft.com/office/drawing/2014/main" id="{BF9B0B4A-D46E-40B4-BD1F-B76B2A12E936}"/>
                  </a:ext>
                </a:extLst>
              </p:cNvPr>
              <p:cNvSpPr/>
              <p:nvPr/>
            </p:nvSpPr>
            <p:spPr>
              <a:xfrm>
                <a:off x="4924420" y="4213213"/>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8796717-4EB7-4ED1-8803-A4C3FFA8B3B3}"/>
                  </a:ext>
                </a:extLst>
              </p:cNvPr>
              <p:cNvSpPr txBox="1"/>
              <p:nvPr/>
            </p:nvSpPr>
            <p:spPr>
              <a:xfrm>
                <a:off x="4933145" y="4212250"/>
                <a:ext cx="451561" cy="276999"/>
              </a:xfrm>
              <a:prstGeom prst="rect">
                <a:avLst/>
              </a:prstGeom>
              <a:noFill/>
            </p:spPr>
            <p:txBody>
              <a:bodyPr wrap="square" rtlCol="0">
                <a:spAutoFit/>
              </a:bodyPr>
              <a:lstStyle/>
              <a:p>
                <a:r>
                  <a:rPr lang="en-US" sz="1200" b="1" dirty="0">
                    <a:solidFill>
                      <a:schemeClr val="bg1"/>
                    </a:solidFill>
                  </a:rPr>
                  <a:t>2</a:t>
                </a:r>
              </a:p>
            </p:txBody>
          </p:sp>
        </p:grpSp>
        <p:pic>
          <p:nvPicPr>
            <p:cNvPr id="14" name="Picture 13">
              <a:extLst>
                <a:ext uri="{FF2B5EF4-FFF2-40B4-BE49-F238E27FC236}">
                  <a16:creationId xmlns:a16="http://schemas.microsoft.com/office/drawing/2014/main" id="{4810191C-297C-435D-AEEE-572EEBD880A1}"/>
                </a:ext>
              </a:extLst>
            </p:cNvPr>
            <p:cNvPicPr>
              <a:picLocks noChangeAspect="1"/>
            </p:cNvPicPr>
            <p:nvPr/>
          </p:nvPicPr>
          <p:blipFill>
            <a:blip r:embed="rId9"/>
            <a:stretch>
              <a:fillRect/>
            </a:stretch>
          </p:blipFill>
          <p:spPr>
            <a:xfrm>
              <a:off x="8114764" y="2851755"/>
              <a:ext cx="1258002" cy="1770175"/>
            </a:xfrm>
            <a:prstGeom prst="rect">
              <a:avLst/>
            </a:prstGeom>
            <a:ln w="3175">
              <a:solidFill>
                <a:schemeClr val="bg1">
                  <a:lumMod val="85000"/>
                </a:schemeClr>
              </a:solidFill>
            </a:ln>
          </p:spPr>
        </p:pic>
        <p:sp>
          <p:nvSpPr>
            <p:cNvPr id="38" name="Text Placeholder 32">
              <a:extLst>
                <a:ext uri="{FF2B5EF4-FFF2-40B4-BE49-F238E27FC236}">
                  <a16:creationId xmlns:a16="http://schemas.microsoft.com/office/drawing/2014/main" id="{24EDF7AE-F899-4212-83A9-E0089418CB7E}"/>
                </a:ext>
              </a:extLst>
            </p:cNvPr>
            <p:cNvSpPr txBox="1">
              <a:spLocks/>
            </p:cNvSpPr>
            <p:nvPr/>
          </p:nvSpPr>
          <p:spPr>
            <a:xfrm>
              <a:off x="8340835" y="4678997"/>
              <a:ext cx="2145362" cy="272143"/>
            </a:xfrm>
            <a:prstGeom prst="rect">
              <a:avLst/>
            </a:prstGeom>
          </p:spPr>
          <p:txBody>
            <a:bodyPr vert="horz" lIns="0" tIns="45720" rIns="0" bIns="45720" rtlCol="0">
              <a:normAutofit lnSpcReduction="100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Generate verification report</a:t>
              </a:r>
            </a:p>
          </p:txBody>
        </p:sp>
        <p:grpSp>
          <p:nvGrpSpPr>
            <p:cNvPr id="39" name="Group 38">
              <a:extLst>
                <a:ext uri="{FF2B5EF4-FFF2-40B4-BE49-F238E27FC236}">
                  <a16:creationId xmlns:a16="http://schemas.microsoft.com/office/drawing/2014/main" id="{AF89A9DD-A2DE-4316-B1D3-5ABF8C0B9D13}"/>
                </a:ext>
              </a:extLst>
            </p:cNvPr>
            <p:cNvGrpSpPr/>
            <p:nvPr/>
          </p:nvGrpSpPr>
          <p:grpSpPr>
            <a:xfrm>
              <a:off x="7983876" y="4678997"/>
              <a:ext cx="460286" cy="276999"/>
              <a:chOff x="4924420" y="4212250"/>
              <a:chExt cx="460286" cy="276999"/>
            </a:xfrm>
          </p:grpSpPr>
          <p:sp>
            <p:nvSpPr>
              <p:cNvPr id="40" name="Rectangle 39">
                <a:extLst>
                  <a:ext uri="{FF2B5EF4-FFF2-40B4-BE49-F238E27FC236}">
                    <a16:creationId xmlns:a16="http://schemas.microsoft.com/office/drawing/2014/main" id="{5C0ADCA0-ED4D-4C11-A4F5-8A7A9D9EBEA3}"/>
                  </a:ext>
                </a:extLst>
              </p:cNvPr>
              <p:cNvSpPr/>
              <p:nvPr/>
            </p:nvSpPr>
            <p:spPr>
              <a:xfrm>
                <a:off x="4924420" y="4213213"/>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7D24C79-1846-4B45-8C37-FEA5673632EA}"/>
                  </a:ext>
                </a:extLst>
              </p:cNvPr>
              <p:cNvSpPr txBox="1"/>
              <p:nvPr/>
            </p:nvSpPr>
            <p:spPr>
              <a:xfrm>
                <a:off x="4933145" y="4212250"/>
                <a:ext cx="451561" cy="276999"/>
              </a:xfrm>
              <a:prstGeom prst="rect">
                <a:avLst/>
              </a:prstGeom>
              <a:noFill/>
            </p:spPr>
            <p:txBody>
              <a:bodyPr wrap="square" rtlCol="0">
                <a:spAutoFit/>
              </a:bodyPr>
              <a:lstStyle/>
              <a:p>
                <a:r>
                  <a:rPr lang="en-US" sz="1200" b="1" dirty="0">
                    <a:solidFill>
                      <a:schemeClr val="bg1"/>
                    </a:solidFill>
                  </a:rPr>
                  <a:t>3</a:t>
                </a:r>
              </a:p>
            </p:txBody>
          </p:sp>
        </p:grpSp>
      </p:grpSp>
      <p:pic>
        <p:nvPicPr>
          <p:cNvPr id="17" name="Picture 16">
            <a:extLst>
              <a:ext uri="{FF2B5EF4-FFF2-40B4-BE49-F238E27FC236}">
                <a16:creationId xmlns:a16="http://schemas.microsoft.com/office/drawing/2014/main" id="{C7202C57-73F9-4574-AAE9-FF86E45614DD}"/>
              </a:ext>
            </a:extLst>
          </p:cNvPr>
          <p:cNvPicPr>
            <a:picLocks noChangeAspect="1"/>
          </p:cNvPicPr>
          <p:nvPr/>
        </p:nvPicPr>
        <p:blipFill>
          <a:blip r:embed="rId10"/>
          <a:stretch>
            <a:fillRect/>
          </a:stretch>
        </p:blipFill>
        <p:spPr>
          <a:xfrm>
            <a:off x="4670369" y="2452916"/>
            <a:ext cx="2182918" cy="1463962"/>
          </a:xfrm>
          <a:prstGeom prst="rect">
            <a:avLst/>
          </a:prstGeom>
        </p:spPr>
      </p:pic>
      <p:pic>
        <p:nvPicPr>
          <p:cNvPr id="45" name="Picture 44">
            <a:extLst>
              <a:ext uri="{FF2B5EF4-FFF2-40B4-BE49-F238E27FC236}">
                <a16:creationId xmlns:a16="http://schemas.microsoft.com/office/drawing/2014/main" id="{803B3F26-A5CE-4FEF-8C12-314D338BF57D}"/>
              </a:ext>
            </a:extLst>
          </p:cNvPr>
          <p:cNvPicPr>
            <a:picLocks noChangeAspect="1"/>
          </p:cNvPicPr>
          <p:nvPr/>
        </p:nvPicPr>
        <p:blipFill>
          <a:blip r:embed="rId6"/>
          <a:stretch>
            <a:fillRect/>
          </a:stretch>
        </p:blipFill>
        <p:spPr>
          <a:xfrm>
            <a:off x="4171940" y="2434443"/>
            <a:ext cx="498430" cy="1505528"/>
          </a:xfrm>
          <a:prstGeom prst="rect">
            <a:avLst/>
          </a:prstGeom>
        </p:spPr>
      </p:pic>
      <p:sp>
        <p:nvSpPr>
          <p:cNvPr id="47" name="Text Placeholder 10">
            <a:extLst>
              <a:ext uri="{FF2B5EF4-FFF2-40B4-BE49-F238E27FC236}">
                <a16:creationId xmlns:a16="http://schemas.microsoft.com/office/drawing/2014/main" id="{D66F5C44-B796-4E64-924B-37EDF1E5F168}"/>
              </a:ext>
            </a:extLst>
          </p:cNvPr>
          <p:cNvSpPr txBox="1">
            <a:spLocks/>
          </p:cNvSpPr>
          <p:nvPr/>
        </p:nvSpPr>
        <p:spPr>
          <a:xfrm>
            <a:off x="4076063" y="5122125"/>
            <a:ext cx="2895600" cy="1579887"/>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200" dirty="0">
                <a:latin typeface="+mj-lt"/>
                <a:cs typeface="Arial" panose="020B0604020202020204" pitchFamily="34" charset="0"/>
              </a:rPr>
              <a:t>Compare the system count generated by the FootfallCam device against manual observations to determine the accuracy of the FootfallCam.</a:t>
            </a:r>
          </a:p>
          <a:p>
            <a:pPr>
              <a:spcBef>
                <a:spcPts val="0"/>
              </a:spcBef>
            </a:pPr>
            <a:endParaRPr lang="en-US" sz="1200" dirty="0">
              <a:latin typeface="+mj-lt"/>
              <a:cs typeface="Arial" panose="020B0604020202020204" pitchFamily="34" charset="0"/>
            </a:endParaRPr>
          </a:p>
          <a:p>
            <a:pPr marL="285750" indent="-285750">
              <a:spcBef>
                <a:spcPts val="0"/>
              </a:spcBef>
              <a:buFont typeface="Wingdings" panose="05000000000000000000" pitchFamily="2" charset="2"/>
              <a:buChar char="§"/>
            </a:pPr>
            <a:endParaRPr lang="en-US" sz="1200" dirty="0">
              <a:latin typeface="+mj-lt"/>
              <a:cs typeface="Arial" panose="020B0604020202020204" pitchFamily="34" charset="0"/>
            </a:endParaRPr>
          </a:p>
        </p:txBody>
      </p:sp>
      <p:sp>
        <p:nvSpPr>
          <p:cNvPr id="48" name="Text Placeholder 10">
            <a:extLst>
              <a:ext uri="{FF2B5EF4-FFF2-40B4-BE49-F238E27FC236}">
                <a16:creationId xmlns:a16="http://schemas.microsoft.com/office/drawing/2014/main" id="{D80F7749-8593-4227-9302-DE184FB5ADCF}"/>
              </a:ext>
            </a:extLst>
          </p:cNvPr>
          <p:cNvSpPr txBox="1">
            <a:spLocks/>
          </p:cNvSpPr>
          <p:nvPr/>
        </p:nvSpPr>
        <p:spPr>
          <a:xfrm>
            <a:off x="7663787" y="5122125"/>
            <a:ext cx="2502321" cy="1579887"/>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200" dirty="0">
                <a:latin typeface="+mj-lt"/>
                <a:cs typeface="Arial" panose="020B0604020202020204" pitchFamily="34" charset="0"/>
              </a:rPr>
              <a:t>Once there is sufficient sample size and the accuracy is satisfactory, a verification report with the video proof used in manual observation can be generated.</a:t>
            </a:r>
          </a:p>
          <a:p>
            <a:pPr>
              <a:spcBef>
                <a:spcPts val="0"/>
              </a:spcBef>
            </a:pPr>
            <a:endParaRPr lang="en-US" sz="1200" dirty="0">
              <a:latin typeface="+mj-lt"/>
              <a:cs typeface="Arial" panose="020B0604020202020204" pitchFamily="34" charset="0"/>
            </a:endParaRPr>
          </a:p>
          <a:p>
            <a:pPr marL="285750" indent="-285750">
              <a:spcBef>
                <a:spcPts val="0"/>
              </a:spcBef>
              <a:buFont typeface="Wingdings" panose="05000000000000000000" pitchFamily="2" charset="2"/>
              <a:buChar char="§"/>
            </a:pPr>
            <a:endParaRPr lang="en-US" sz="1200" dirty="0">
              <a:latin typeface="+mj-lt"/>
              <a:cs typeface="Arial" panose="020B0604020202020204" pitchFamily="34" charset="0"/>
            </a:endParaRPr>
          </a:p>
        </p:txBody>
      </p:sp>
      <p:sp>
        <p:nvSpPr>
          <p:cNvPr id="43" name="Title 33">
            <a:extLst>
              <a:ext uri="{FF2B5EF4-FFF2-40B4-BE49-F238E27FC236}">
                <a16:creationId xmlns:a16="http://schemas.microsoft.com/office/drawing/2014/main" id="{E192C7DA-E0F6-4917-A63D-07F4BC918BD7}"/>
              </a:ext>
            </a:extLst>
          </p:cNvPr>
          <p:cNvSpPr txBox="1">
            <a:spLocks/>
          </p:cNvSpPr>
          <p:nvPr/>
        </p:nvSpPr>
        <p:spPr>
          <a:xfrm>
            <a:off x="634274" y="932963"/>
            <a:ext cx="9720626"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4000" dirty="0">
                <a:solidFill>
                  <a:srgbClr val="2888C9"/>
                </a:solidFill>
                <a:latin typeface="Source Sans Pro Light" panose="020B0403030403020204" pitchFamily="34" charset="0"/>
              </a:rPr>
              <a:t>Accuracy Audit</a:t>
            </a:r>
            <a:endParaRPr lang="en-US" sz="1800" dirty="0">
              <a:solidFill>
                <a:srgbClr val="2888C9"/>
              </a:solidFill>
              <a:latin typeface="Source Sans Pro Light" panose="020B0403030403020204" pitchFamily="34" charset="0"/>
            </a:endParaRPr>
          </a:p>
        </p:txBody>
      </p:sp>
    </p:spTree>
    <p:extLst>
      <p:ext uri="{BB962C8B-B14F-4D97-AF65-F5344CB8AC3E}">
        <p14:creationId xmlns:p14="http://schemas.microsoft.com/office/powerpoint/2010/main" val="46578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206BF-C672-40C0-A629-A584A1853FF7}"/>
              </a:ext>
            </a:extLst>
          </p:cNvPr>
          <p:cNvPicPr>
            <a:picLocks noChangeAspect="1"/>
          </p:cNvPicPr>
          <p:nvPr/>
        </p:nvPicPr>
        <p:blipFill rotWithShape="1">
          <a:blip r:embed="rId3">
            <a:extLst>
              <a:ext uri="{28A0092B-C50C-407E-A947-70E740481C1C}">
                <a14:useLocalDpi xmlns:a14="http://schemas.microsoft.com/office/drawing/2010/main" val="0"/>
              </a:ext>
            </a:extLst>
          </a:blip>
          <a:srcRect t="2201" b="7334"/>
          <a:stretch/>
        </p:blipFill>
        <p:spPr>
          <a:xfrm>
            <a:off x="4517046" y="277717"/>
            <a:ext cx="5869355" cy="3348085"/>
          </a:xfrm>
          <a:prstGeom prst="rect">
            <a:avLst/>
          </a:prstGeom>
        </p:spPr>
      </p:pic>
      <p:sp>
        <p:nvSpPr>
          <p:cNvPr id="21" name="Rectangle 20">
            <a:extLst>
              <a:ext uri="{FF2B5EF4-FFF2-40B4-BE49-F238E27FC236}">
                <a16:creationId xmlns:a16="http://schemas.microsoft.com/office/drawing/2014/main" id="{C4E80D96-FDCF-40E7-A709-C16DC588BF51}"/>
              </a:ext>
            </a:extLst>
          </p:cNvPr>
          <p:cNvSpPr/>
          <p:nvPr/>
        </p:nvSpPr>
        <p:spPr>
          <a:xfrm>
            <a:off x="4517292" y="3782646"/>
            <a:ext cx="2782277" cy="28682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generated with very high confidence">
            <a:extLst>
              <a:ext uri="{FF2B5EF4-FFF2-40B4-BE49-F238E27FC236}">
                <a16:creationId xmlns:a16="http://schemas.microsoft.com/office/drawing/2014/main" id="{9CF6BE40-1E17-47FE-9D65-ED7AEB7DA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384" y="3783114"/>
            <a:ext cx="2956809" cy="2892745"/>
          </a:xfrm>
          <a:prstGeom prst="rect">
            <a:avLst/>
          </a:prstGeom>
        </p:spPr>
      </p:pic>
      <p:pic>
        <p:nvPicPr>
          <p:cNvPr id="4" name="Picture 3">
            <a:extLst>
              <a:ext uri="{FF2B5EF4-FFF2-40B4-BE49-F238E27FC236}">
                <a16:creationId xmlns:a16="http://schemas.microsoft.com/office/drawing/2014/main" id="{846F7385-8E92-4CF8-8C32-BB65D7CA9C48}"/>
              </a:ext>
            </a:extLst>
          </p:cNvPr>
          <p:cNvPicPr>
            <a:picLocks noChangeAspect="1"/>
          </p:cNvPicPr>
          <p:nvPr/>
        </p:nvPicPr>
        <p:blipFill rotWithShape="1">
          <a:blip r:embed="rId5">
            <a:extLst>
              <a:ext uri="{28A0092B-C50C-407E-A947-70E740481C1C}">
                <a14:useLocalDpi xmlns:a14="http://schemas.microsoft.com/office/drawing/2010/main" val="0"/>
              </a:ext>
            </a:extLst>
          </a:blip>
          <a:srcRect l="11974" r="15112"/>
          <a:stretch/>
        </p:blipFill>
        <p:spPr>
          <a:xfrm>
            <a:off x="4517046" y="3763695"/>
            <a:ext cx="2782277" cy="2867025"/>
          </a:xfrm>
          <a:prstGeom prst="rect">
            <a:avLst/>
          </a:prstGeom>
        </p:spPr>
      </p:pic>
      <p:sp>
        <p:nvSpPr>
          <p:cNvPr id="28" name="Rectangle 27">
            <a:extLst>
              <a:ext uri="{FF2B5EF4-FFF2-40B4-BE49-F238E27FC236}">
                <a16:creationId xmlns:a16="http://schemas.microsoft.com/office/drawing/2014/main" id="{0D2627F5-7CE0-4341-BA62-44E9C3E7DD3D}"/>
              </a:ext>
            </a:extLst>
          </p:cNvPr>
          <p:cNvSpPr/>
          <p:nvPr/>
        </p:nvSpPr>
        <p:spPr>
          <a:xfrm>
            <a:off x="9856958" y="3740835"/>
            <a:ext cx="547077" cy="2579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6">
            <a:extLst>
              <a:ext uri="{FF2B5EF4-FFF2-40B4-BE49-F238E27FC236}">
                <a16:creationId xmlns:a16="http://schemas.microsoft.com/office/drawing/2014/main" id="{046FC17E-D10E-4542-99B1-F3BBE17DD818}"/>
              </a:ext>
            </a:extLst>
          </p:cNvPr>
          <p:cNvSpPr txBox="1">
            <a:spLocks/>
          </p:cNvSpPr>
          <p:nvPr/>
        </p:nvSpPr>
        <p:spPr>
          <a:xfrm>
            <a:off x="9677071" y="3838138"/>
            <a:ext cx="891087" cy="160602"/>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 dirty="0">
                <a:solidFill>
                  <a:schemeClr val="tx1"/>
                </a:solidFill>
                <a:latin typeface="+mj-lt"/>
              </a:rPr>
              <a:t>Image 3</a:t>
            </a:r>
          </a:p>
        </p:txBody>
      </p:sp>
      <p:sp>
        <p:nvSpPr>
          <p:cNvPr id="30" name="Text Placeholder 13">
            <a:extLst>
              <a:ext uri="{FF2B5EF4-FFF2-40B4-BE49-F238E27FC236}">
                <a16:creationId xmlns:a16="http://schemas.microsoft.com/office/drawing/2014/main" id="{5774AC5C-D0B6-4B13-AECF-7B6D78D4A0DD}"/>
              </a:ext>
            </a:extLst>
          </p:cNvPr>
          <p:cNvSpPr txBox="1">
            <a:spLocks/>
          </p:cNvSpPr>
          <p:nvPr/>
        </p:nvSpPr>
        <p:spPr>
          <a:xfrm>
            <a:off x="454292" y="1411439"/>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Project Management</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sp>
        <p:nvSpPr>
          <p:cNvPr id="31" name="Text Placeholder 10">
            <a:extLst>
              <a:ext uri="{FF2B5EF4-FFF2-40B4-BE49-F238E27FC236}">
                <a16:creationId xmlns:a16="http://schemas.microsoft.com/office/drawing/2014/main" id="{68ADFA8E-B81C-43FB-B0D9-ACCE599C5ED3}"/>
              </a:ext>
            </a:extLst>
          </p:cNvPr>
          <p:cNvSpPr>
            <a:spLocks noGrp="1"/>
          </p:cNvSpPr>
          <p:nvPr>
            <p:ph type="body" idx="1"/>
          </p:nvPr>
        </p:nvSpPr>
        <p:spPr>
          <a:xfrm>
            <a:off x="464112" y="1746077"/>
            <a:ext cx="3747453" cy="880893"/>
          </a:xfrm>
        </p:spPr>
        <p:txBody>
          <a:bodyPr>
            <a:normAutofit/>
          </a:bodyPr>
          <a:lstStyle/>
          <a:p>
            <a:pPr>
              <a:lnSpc>
                <a:spcPct val="100000"/>
              </a:lnSpc>
            </a:pPr>
            <a:r>
              <a:rPr lang="en-GB" sz="1200" dirty="0">
                <a:latin typeface="+mj-lt"/>
              </a:rPr>
              <a:t>With a network of resellers situated throughout the globe, finding a person to talk to about FootfallCam is never an issue. We ensure that you can be confident that the FootfallCam is working in excellent working order.</a:t>
            </a:r>
          </a:p>
        </p:txBody>
      </p:sp>
      <p:sp>
        <p:nvSpPr>
          <p:cNvPr id="32" name="Text Placeholder 32">
            <a:extLst>
              <a:ext uri="{FF2B5EF4-FFF2-40B4-BE49-F238E27FC236}">
                <a16:creationId xmlns:a16="http://schemas.microsoft.com/office/drawing/2014/main" id="{20DCF1FC-5DA5-4AC0-951E-82799BCDCCA9}"/>
              </a:ext>
            </a:extLst>
          </p:cNvPr>
          <p:cNvSpPr txBox="1">
            <a:spLocks/>
          </p:cNvSpPr>
          <p:nvPr/>
        </p:nvSpPr>
        <p:spPr>
          <a:xfrm>
            <a:off x="460828" y="2626970"/>
            <a:ext cx="3405620" cy="43829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Floor Plan Design</a:t>
            </a:r>
          </a:p>
          <a:p>
            <a:pPr>
              <a:spcBef>
                <a:spcPts val="0"/>
              </a:spcBef>
            </a:pPr>
            <a:endParaRPr lang="en-US" sz="10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000" dirty="0">
              <a:solidFill>
                <a:schemeClr val="tx1"/>
              </a:solidFill>
              <a:latin typeface="Calibri Bold" panose="020F0702030404030204" pitchFamily="34" charset="0"/>
              <a:cs typeface="Calibri Bold" panose="020F0702030404030204" pitchFamily="34" charset="0"/>
            </a:endParaRPr>
          </a:p>
        </p:txBody>
      </p:sp>
      <p:sp>
        <p:nvSpPr>
          <p:cNvPr id="33" name="Text Placeholder 30">
            <a:extLst>
              <a:ext uri="{FF2B5EF4-FFF2-40B4-BE49-F238E27FC236}">
                <a16:creationId xmlns:a16="http://schemas.microsoft.com/office/drawing/2014/main" id="{2BEC7533-E9F6-42C0-B8D4-43B1692B622A}"/>
              </a:ext>
            </a:extLst>
          </p:cNvPr>
          <p:cNvSpPr txBox="1">
            <a:spLocks/>
          </p:cNvSpPr>
          <p:nvPr/>
        </p:nvSpPr>
        <p:spPr>
          <a:xfrm>
            <a:off x="460829" y="2875444"/>
            <a:ext cx="3128962" cy="67317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solidFill>
                  <a:srgbClr val="666666"/>
                </a:solidFill>
                <a:latin typeface="+mj-lt"/>
              </a:rPr>
              <a:t>The core of FootfallCam planning support by </a:t>
            </a:r>
            <a:r>
              <a:rPr lang="en-US" sz="1200" dirty="0" err="1">
                <a:solidFill>
                  <a:srgbClr val="666666"/>
                </a:solidFill>
                <a:latin typeface="+mj-lt"/>
              </a:rPr>
              <a:t>analysing</a:t>
            </a:r>
            <a:r>
              <a:rPr lang="en-US" sz="1200" dirty="0">
                <a:solidFill>
                  <a:srgbClr val="666666"/>
                </a:solidFill>
                <a:latin typeface="+mj-lt"/>
              </a:rPr>
              <a:t> how many, and where to install the people counter, along with planning guidelines to expedite installation process.</a:t>
            </a:r>
          </a:p>
          <a:p>
            <a:pPr>
              <a:lnSpc>
                <a:spcPct val="100000"/>
              </a:lnSpc>
              <a:spcBef>
                <a:spcPts val="0"/>
              </a:spcBef>
            </a:pPr>
            <a:endParaRPr lang="en-US" sz="1000" dirty="0">
              <a:latin typeface="Calibri "/>
            </a:endParaRPr>
          </a:p>
        </p:txBody>
      </p:sp>
      <p:sp>
        <p:nvSpPr>
          <p:cNvPr id="34" name="Text Placeholder 32">
            <a:extLst>
              <a:ext uri="{FF2B5EF4-FFF2-40B4-BE49-F238E27FC236}">
                <a16:creationId xmlns:a16="http://schemas.microsoft.com/office/drawing/2014/main" id="{C347CD03-28C0-4B64-B18E-14D9646E3B7A}"/>
              </a:ext>
            </a:extLst>
          </p:cNvPr>
          <p:cNvSpPr txBox="1">
            <a:spLocks/>
          </p:cNvSpPr>
          <p:nvPr/>
        </p:nvSpPr>
        <p:spPr>
          <a:xfrm>
            <a:off x="454292" y="4915719"/>
            <a:ext cx="3405620" cy="372614"/>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Dedicated Account Manager</a:t>
            </a:r>
          </a:p>
          <a:p>
            <a:pPr>
              <a:spcBef>
                <a:spcPts val="0"/>
              </a:spcBef>
            </a:pPr>
            <a:endParaRPr lang="en-US" sz="10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1000" dirty="0">
              <a:solidFill>
                <a:schemeClr val="tx1"/>
              </a:solidFill>
              <a:latin typeface="Calibri Bold" panose="020F0702030404030204" pitchFamily="34" charset="0"/>
              <a:cs typeface="Calibri Bold" panose="020F0702030404030204" pitchFamily="34" charset="0"/>
            </a:endParaRPr>
          </a:p>
        </p:txBody>
      </p:sp>
      <p:sp>
        <p:nvSpPr>
          <p:cNvPr id="35" name="Text Placeholder 30">
            <a:extLst>
              <a:ext uri="{FF2B5EF4-FFF2-40B4-BE49-F238E27FC236}">
                <a16:creationId xmlns:a16="http://schemas.microsoft.com/office/drawing/2014/main" id="{0FA836EB-3570-4546-92E4-E6DB9B92A8E3}"/>
              </a:ext>
            </a:extLst>
          </p:cNvPr>
          <p:cNvSpPr txBox="1">
            <a:spLocks/>
          </p:cNvSpPr>
          <p:nvPr/>
        </p:nvSpPr>
        <p:spPr>
          <a:xfrm>
            <a:off x="460829" y="5169168"/>
            <a:ext cx="3128962" cy="892363"/>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solidFill>
                  <a:srgbClr val="666666"/>
                </a:solidFill>
                <a:latin typeface="+mj-lt"/>
              </a:rPr>
              <a:t>Each customer will get their own dedicated account manager with FootfallCam to address all sales or support concerns to get the support when they need it</a:t>
            </a:r>
          </a:p>
          <a:p>
            <a:pPr>
              <a:lnSpc>
                <a:spcPct val="100000"/>
              </a:lnSpc>
              <a:spcBef>
                <a:spcPts val="0"/>
              </a:spcBef>
            </a:pPr>
            <a:endParaRPr lang="en-US" sz="1000" dirty="0">
              <a:latin typeface="Calibri "/>
            </a:endParaRPr>
          </a:p>
          <a:p>
            <a:pPr>
              <a:lnSpc>
                <a:spcPct val="100000"/>
              </a:lnSpc>
              <a:spcBef>
                <a:spcPts val="0"/>
              </a:spcBef>
            </a:pPr>
            <a:endParaRPr lang="en-US" sz="1000" dirty="0">
              <a:latin typeface="Calibri "/>
            </a:endParaRPr>
          </a:p>
          <a:p>
            <a:pPr>
              <a:lnSpc>
                <a:spcPct val="100000"/>
              </a:lnSpc>
              <a:spcBef>
                <a:spcPts val="0"/>
              </a:spcBef>
            </a:pPr>
            <a:endParaRPr lang="en-US" sz="1000" dirty="0">
              <a:latin typeface="Calibri "/>
            </a:endParaRPr>
          </a:p>
        </p:txBody>
      </p:sp>
      <p:sp>
        <p:nvSpPr>
          <p:cNvPr id="40" name="Text Placeholder 32">
            <a:extLst>
              <a:ext uri="{FF2B5EF4-FFF2-40B4-BE49-F238E27FC236}">
                <a16:creationId xmlns:a16="http://schemas.microsoft.com/office/drawing/2014/main" id="{E77DC073-B68D-449D-A2B7-0D1D84C2D232}"/>
              </a:ext>
            </a:extLst>
          </p:cNvPr>
          <p:cNvSpPr txBox="1">
            <a:spLocks/>
          </p:cNvSpPr>
          <p:nvPr/>
        </p:nvSpPr>
        <p:spPr>
          <a:xfrm>
            <a:off x="460828" y="3807029"/>
            <a:ext cx="3405620" cy="372614"/>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Work with your IT team and contractors</a:t>
            </a:r>
          </a:p>
          <a:p>
            <a:pPr>
              <a:spcBef>
                <a:spcPts val="0"/>
              </a:spcBef>
            </a:pPr>
            <a:endParaRPr lang="en-US" sz="1000" dirty="0">
              <a:solidFill>
                <a:schemeClr val="tx1"/>
              </a:solidFill>
              <a:latin typeface="Calibri Bold" panose="020F0702030404030204" pitchFamily="34" charset="0"/>
              <a:cs typeface="Calibri Bold" panose="020F0702030404030204" pitchFamily="34" charset="0"/>
            </a:endParaRPr>
          </a:p>
        </p:txBody>
      </p:sp>
      <p:sp>
        <p:nvSpPr>
          <p:cNvPr id="41" name="Text Placeholder 30">
            <a:extLst>
              <a:ext uri="{FF2B5EF4-FFF2-40B4-BE49-F238E27FC236}">
                <a16:creationId xmlns:a16="http://schemas.microsoft.com/office/drawing/2014/main" id="{5C4F2798-B14C-41B2-B648-F2E7C05CDA57}"/>
              </a:ext>
            </a:extLst>
          </p:cNvPr>
          <p:cNvSpPr txBox="1">
            <a:spLocks/>
          </p:cNvSpPr>
          <p:nvPr/>
        </p:nvSpPr>
        <p:spPr>
          <a:xfrm>
            <a:off x="460829" y="4060572"/>
            <a:ext cx="3128962" cy="67317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solidFill>
                  <a:srgbClr val="666666"/>
                </a:solidFill>
                <a:latin typeface="+mj-lt"/>
                <a:cs typeface="Calibri Light" panose="020F0302020204030204" pitchFamily="34" charset="0"/>
              </a:rPr>
              <a:t>We can work with both your installation engineer and IT team to coordinate the installation and setup of all counters while also providing training through webinars</a:t>
            </a:r>
          </a:p>
        </p:txBody>
      </p:sp>
      <p:sp>
        <p:nvSpPr>
          <p:cNvPr id="23" name="Text Placeholder 16">
            <a:extLst>
              <a:ext uri="{FF2B5EF4-FFF2-40B4-BE49-F238E27FC236}">
                <a16:creationId xmlns:a16="http://schemas.microsoft.com/office/drawing/2014/main" id="{1EA195F0-B196-4A73-B9BE-A6073751E2C7}"/>
              </a:ext>
            </a:extLst>
          </p:cNvPr>
          <p:cNvSpPr txBox="1">
            <a:spLocks/>
          </p:cNvSpPr>
          <p:nvPr/>
        </p:nvSpPr>
        <p:spPr>
          <a:xfrm>
            <a:off x="4590028" y="6411936"/>
            <a:ext cx="2782277" cy="257908"/>
          </a:xfrm>
          <a:prstGeom prst="rect">
            <a:avLst/>
          </a:prstGeom>
        </p:spPr>
        <p:txBody>
          <a:bodyPr vert="horz" lIns="0" tIns="0" rIns="0" bIns="50419" rtlCol="0" anchor="ctr">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1000" dirty="0">
                <a:solidFill>
                  <a:schemeClr val="tx1"/>
                </a:solidFill>
                <a:latin typeface="+mj-lt"/>
              </a:rPr>
              <a:t>Training installers at Watson Thailand</a:t>
            </a:r>
          </a:p>
        </p:txBody>
      </p:sp>
      <p:pic>
        <p:nvPicPr>
          <p:cNvPr id="37" name="Picture 36">
            <a:extLst>
              <a:ext uri="{FF2B5EF4-FFF2-40B4-BE49-F238E27FC236}">
                <a16:creationId xmlns:a16="http://schemas.microsoft.com/office/drawing/2014/main" id="{366C0019-0402-4606-9B89-A355A2A49A00}"/>
              </a:ext>
            </a:extLst>
          </p:cNvPr>
          <p:cNvPicPr>
            <a:picLocks noChangeAspect="1"/>
          </p:cNvPicPr>
          <p:nvPr/>
        </p:nvPicPr>
        <p:blipFill rotWithShape="1">
          <a:blip r:embed="rId6"/>
          <a:srcRect l="-1" r="43303"/>
          <a:stretch/>
        </p:blipFill>
        <p:spPr>
          <a:xfrm>
            <a:off x="7464114" y="3775120"/>
            <a:ext cx="2922287" cy="2855600"/>
          </a:xfrm>
          <a:prstGeom prst="rect">
            <a:avLst/>
          </a:prstGeom>
        </p:spPr>
      </p:pic>
      <p:pic>
        <p:nvPicPr>
          <p:cNvPr id="18" name="Picture 17" descr="A group of people standing in front of a crowd&#10;&#10;Description generated with very high confidence">
            <a:extLst>
              <a:ext uri="{FF2B5EF4-FFF2-40B4-BE49-F238E27FC236}">
                <a16:creationId xmlns:a16="http://schemas.microsoft.com/office/drawing/2014/main" id="{80559A39-0E77-49DD-A9E4-E775AD710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Tree>
    <p:extLst>
      <p:ext uri="{BB962C8B-B14F-4D97-AF65-F5344CB8AC3E}">
        <p14:creationId xmlns:p14="http://schemas.microsoft.com/office/powerpoint/2010/main" val="2598543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408B22-3298-424F-8FB7-FD86A6C60EC7}"/>
              </a:ext>
            </a:extLst>
          </p:cNvPr>
          <p:cNvSpPr txBox="1">
            <a:spLocks/>
          </p:cNvSpPr>
          <p:nvPr/>
        </p:nvSpPr>
        <p:spPr>
          <a:xfrm>
            <a:off x="5408070" y="4518617"/>
            <a:ext cx="2829670" cy="1182096"/>
          </a:xfrm>
          <a:prstGeom prst="rect">
            <a:avLst/>
          </a:prstGeom>
        </p:spPr>
        <p:txBody>
          <a:bodyPr vert="horz" lIns="0" tIns="0" rIns="0" bIns="50419"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6666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200" dirty="0"/>
              <a:t>FootfallCam 3D Plus</a:t>
            </a:r>
            <a:r>
              <a:rPr lang="en-US" sz="1200" baseline="30000" dirty="0"/>
              <a:t>TM</a:t>
            </a:r>
            <a:r>
              <a:rPr lang="en-US" sz="1200" dirty="0"/>
              <a:t> is  engineered for reliability and efficiency in every granularity of data with the aim of enhancing user’s experience by delivering high quality product.</a:t>
            </a:r>
            <a:endParaRPr lang="en-GB" sz="1200" dirty="0">
              <a:cs typeface="Arial" panose="020B0604020202020204" pitchFamily="34" charset="0"/>
            </a:endParaRPr>
          </a:p>
        </p:txBody>
      </p:sp>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936378" y="1719248"/>
            <a:ext cx="9752260"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70000"/>
              </a:lnSpc>
              <a:spcBef>
                <a:spcPts val="0"/>
              </a:spcBef>
              <a:buNone/>
            </a:pPr>
            <a:r>
              <a:rPr lang="en-US" sz="12000" dirty="0">
                <a:solidFill>
                  <a:srgbClr val="2888C9"/>
                </a:solidFill>
                <a:latin typeface="Source Sans Pro Light" panose="020B0403030403020204" pitchFamily="34" charset="0"/>
              </a:rPr>
              <a:t>Hardware</a:t>
            </a:r>
          </a:p>
        </p:txBody>
      </p:sp>
      <p:pic>
        <p:nvPicPr>
          <p:cNvPr id="16" name="Picture 15">
            <a:extLst>
              <a:ext uri="{FF2B5EF4-FFF2-40B4-BE49-F238E27FC236}">
                <a16:creationId xmlns:a16="http://schemas.microsoft.com/office/drawing/2014/main" id="{CBFEC715-9926-4870-9A26-FBBF2A88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Tree>
    <p:extLst>
      <p:ext uri="{BB962C8B-B14F-4D97-AF65-F5344CB8AC3E}">
        <p14:creationId xmlns:p14="http://schemas.microsoft.com/office/powerpoint/2010/main" val="97419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group of people standing in front of a crowd&#10;&#10;Description generated with very high confidence">
            <a:extLst>
              <a:ext uri="{FF2B5EF4-FFF2-40B4-BE49-F238E27FC236}">
                <a16:creationId xmlns:a16="http://schemas.microsoft.com/office/drawing/2014/main" id="{2A799543-6937-4A97-901B-0855EE453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grpSp>
        <p:nvGrpSpPr>
          <p:cNvPr id="2" name="Group 1">
            <a:extLst>
              <a:ext uri="{FF2B5EF4-FFF2-40B4-BE49-F238E27FC236}">
                <a16:creationId xmlns:a16="http://schemas.microsoft.com/office/drawing/2014/main" id="{CADC4F38-087E-4B65-B153-D33AFF49776B}"/>
              </a:ext>
            </a:extLst>
          </p:cNvPr>
          <p:cNvGrpSpPr/>
          <p:nvPr/>
        </p:nvGrpSpPr>
        <p:grpSpPr>
          <a:xfrm>
            <a:off x="2511468" y="5543332"/>
            <a:ext cx="2633886" cy="1228041"/>
            <a:chOff x="1166380" y="2965887"/>
            <a:chExt cx="3668951" cy="1228041"/>
          </a:xfrm>
        </p:grpSpPr>
        <p:sp>
          <p:nvSpPr>
            <p:cNvPr id="48" name="Text Placeholder 14">
              <a:extLst>
                <a:ext uri="{FF2B5EF4-FFF2-40B4-BE49-F238E27FC236}">
                  <a16:creationId xmlns:a16="http://schemas.microsoft.com/office/drawing/2014/main" id="{3CDE0C2E-199D-41CB-B302-F3715C035BB1}"/>
                </a:ext>
              </a:extLst>
            </p:cNvPr>
            <p:cNvSpPr txBox="1">
              <a:spLocks/>
            </p:cNvSpPr>
            <p:nvPr/>
          </p:nvSpPr>
          <p:spPr>
            <a:xfrm>
              <a:off x="1166380" y="3255600"/>
              <a:ext cx="3548495" cy="938328"/>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FootfallCam 3D is a mini computer, powered by </a:t>
              </a:r>
              <a:r>
                <a:rPr lang="en-US" dirty="0">
                  <a:solidFill>
                    <a:srgbClr val="2888C9"/>
                  </a:solidFill>
                  <a:latin typeface="+mj-lt"/>
                </a:rPr>
                <a:t>quad core processor </a:t>
              </a:r>
              <a:r>
                <a:rPr lang="en-US" dirty="0">
                  <a:latin typeface="+mj-lt"/>
                </a:rPr>
                <a:t>to run computational intensive algorithm for the most accurate counting sensor ever.</a:t>
              </a:r>
            </a:p>
          </p:txBody>
        </p:sp>
        <p:sp>
          <p:nvSpPr>
            <p:cNvPr id="23" name="Text Placeholder 32">
              <a:extLst>
                <a:ext uri="{FF2B5EF4-FFF2-40B4-BE49-F238E27FC236}">
                  <a16:creationId xmlns:a16="http://schemas.microsoft.com/office/drawing/2014/main" id="{AB041479-4797-4E6A-AA2A-76613BDC3597}"/>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Most accurate</a:t>
              </a:r>
              <a:endParaRPr lang="en-US" sz="900" dirty="0">
                <a:solidFill>
                  <a:schemeClr val="tx1"/>
                </a:solidFill>
                <a:latin typeface="Calibri Bold" panose="020F0702030404030204" pitchFamily="34" charset="0"/>
                <a:cs typeface="Calibri Bold" panose="020F0702030404030204" pitchFamily="34" charset="0"/>
              </a:endParaRPr>
            </a:p>
          </p:txBody>
        </p:sp>
      </p:grpSp>
      <p:sp>
        <p:nvSpPr>
          <p:cNvPr id="67" name="Text Placeholder 13">
            <a:extLst>
              <a:ext uri="{FF2B5EF4-FFF2-40B4-BE49-F238E27FC236}">
                <a16:creationId xmlns:a16="http://schemas.microsoft.com/office/drawing/2014/main" id="{8A2D116D-4FD0-48CF-AD57-1F9C38E69430}"/>
              </a:ext>
            </a:extLst>
          </p:cNvPr>
          <p:cNvSpPr txBox="1">
            <a:spLocks/>
          </p:cNvSpPr>
          <p:nvPr/>
        </p:nvSpPr>
        <p:spPr>
          <a:xfrm>
            <a:off x="1150483" y="1856282"/>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Hardware overview</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grpSp>
        <p:nvGrpSpPr>
          <p:cNvPr id="21" name="Group 20">
            <a:extLst>
              <a:ext uri="{FF2B5EF4-FFF2-40B4-BE49-F238E27FC236}">
                <a16:creationId xmlns:a16="http://schemas.microsoft.com/office/drawing/2014/main" id="{677F14E4-ECCD-41D4-8BD9-76388A771CE7}"/>
              </a:ext>
            </a:extLst>
          </p:cNvPr>
          <p:cNvGrpSpPr/>
          <p:nvPr/>
        </p:nvGrpSpPr>
        <p:grpSpPr>
          <a:xfrm>
            <a:off x="1150483" y="2730682"/>
            <a:ext cx="2547412" cy="1228041"/>
            <a:chOff x="1166380" y="2965887"/>
            <a:chExt cx="3668951" cy="1228041"/>
          </a:xfrm>
        </p:grpSpPr>
        <p:sp>
          <p:nvSpPr>
            <p:cNvPr id="22" name="Text Placeholder 14">
              <a:extLst>
                <a:ext uri="{FF2B5EF4-FFF2-40B4-BE49-F238E27FC236}">
                  <a16:creationId xmlns:a16="http://schemas.microsoft.com/office/drawing/2014/main" id="{E40FB5AE-0773-4813-99F7-93CC75A792E8}"/>
                </a:ext>
              </a:extLst>
            </p:cNvPr>
            <p:cNvSpPr txBox="1">
              <a:spLocks/>
            </p:cNvSpPr>
            <p:nvPr/>
          </p:nvSpPr>
          <p:spPr>
            <a:xfrm>
              <a:off x="1166380" y="3255600"/>
              <a:ext cx="3548495" cy="938328"/>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By </a:t>
              </a:r>
              <a:r>
                <a:rPr lang="en-US" dirty="0" err="1">
                  <a:latin typeface="+mj-lt"/>
                </a:rPr>
                <a:t>utilising</a:t>
              </a:r>
              <a:r>
                <a:rPr lang="en-US" dirty="0">
                  <a:latin typeface="+mj-lt"/>
                </a:rPr>
                <a:t> </a:t>
              </a:r>
              <a:r>
                <a:rPr lang="en-US" dirty="0">
                  <a:solidFill>
                    <a:srgbClr val="2888C9"/>
                  </a:solidFill>
                  <a:latin typeface="+mj-lt"/>
                </a:rPr>
                <a:t>aluminum alloy 6063</a:t>
              </a:r>
              <a:r>
                <a:rPr lang="en-US" dirty="0">
                  <a:latin typeface="+mj-lt"/>
                </a:rPr>
                <a:t>, FootfallCam can </a:t>
              </a:r>
              <a:r>
                <a:rPr lang="en-US" dirty="0">
                  <a:solidFill>
                    <a:srgbClr val="2888C9"/>
                  </a:solidFill>
                  <a:latin typeface="+mj-lt"/>
                </a:rPr>
                <a:t>dissipate heat </a:t>
              </a:r>
              <a:r>
                <a:rPr lang="en-US" dirty="0">
                  <a:latin typeface="+mj-lt"/>
                </a:rPr>
                <a:t>similar to laptop casings to prolong the life of electronic components with a life span of 25 years.</a:t>
              </a:r>
            </a:p>
          </p:txBody>
        </p:sp>
        <p:sp>
          <p:nvSpPr>
            <p:cNvPr id="24" name="Text Placeholder 32">
              <a:extLst>
                <a:ext uri="{FF2B5EF4-FFF2-40B4-BE49-F238E27FC236}">
                  <a16:creationId xmlns:a16="http://schemas.microsoft.com/office/drawing/2014/main" id="{EF0D663B-EF4A-448B-A140-934095B90D5A}"/>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Most stable</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25" name="Group 24">
            <a:extLst>
              <a:ext uri="{FF2B5EF4-FFF2-40B4-BE49-F238E27FC236}">
                <a16:creationId xmlns:a16="http://schemas.microsoft.com/office/drawing/2014/main" id="{FEC02169-5F94-4F9A-A9B5-4B8CFCE9A03E}"/>
              </a:ext>
            </a:extLst>
          </p:cNvPr>
          <p:cNvGrpSpPr/>
          <p:nvPr/>
        </p:nvGrpSpPr>
        <p:grpSpPr>
          <a:xfrm>
            <a:off x="7316491" y="2369726"/>
            <a:ext cx="2414228" cy="1228041"/>
            <a:chOff x="1166380" y="2965887"/>
            <a:chExt cx="3668951" cy="1228041"/>
          </a:xfrm>
        </p:grpSpPr>
        <p:sp>
          <p:nvSpPr>
            <p:cNvPr id="26" name="Text Placeholder 14">
              <a:extLst>
                <a:ext uri="{FF2B5EF4-FFF2-40B4-BE49-F238E27FC236}">
                  <a16:creationId xmlns:a16="http://schemas.microsoft.com/office/drawing/2014/main" id="{E70DAFA2-1736-4C02-A100-AD3E70692E5A}"/>
                </a:ext>
              </a:extLst>
            </p:cNvPr>
            <p:cNvSpPr txBox="1">
              <a:spLocks/>
            </p:cNvSpPr>
            <p:nvPr/>
          </p:nvSpPr>
          <p:spPr>
            <a:xfrm>
              <a:off x="1166380" y="3255600"/>
              <a:ext cx="3548495" cy="938328"/>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FootfallCam expertise in the field of autonomy and contributes to operational efficiency with </a:t>
              </a:r>
              <a:r>
                <a:rPr lang="en-US" dirty="0">
                  <a:solidFill>
                    <a:srgbClr val="2888C9"/>
                  </a:solidFill>
                  <a:latin typeface="+mj-lt"/>
                </a:rPr>
                <a:t>automated recovery</a:t>
              </a:r>
              <a:r>
                <a:rPr lang="en-US" dirty="0">
                  <a:latin typeface="+mj-lt"/>
                </a:rPr>
                <a:t> when a device is down</a:t>
              </a:r>
            </a:p>
          </p:txBody>
        </p:sp>
        <p:sp>
          <p:nvSpPr>
            <p:cNvPr id="27" name="Text Placeholder 32">
              <a:extLst>
                <a:ext uri="{FF2B5EF4-FFF2-40B4-BE49-F238E27FC236}">
                  <a16:creationId xmlns:a16="http://schemas.microsoft.com/office/drawing/2014/main" id="{DE3C05D8-73BA-4A9A-A994-A39238BC9DF3}"/>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Most reliable</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28" name="Group 27">
            <a:extLst>
              <a:ext uri="{FF2B5EF4-FFF2-40B4-BE49-F238E27FC236}">
                <a16:creationId xmlns:a16="http://schemas.microsoft.com/office/drawing/2014/main" id="{5747741C-F9B1-4EBF-8F13-7FA144633A48}"/>
              </a:ext>
            </a:extLst>
          </p:cNvPr>
          <p:cNvGrpSpPr/>
          <p:nvPr/>
        </p:nvGrpSpPr>
        <p:grpSpPr>
          <a:xfrm>
            <a:off x="6109376" y="5543332"/>
            <a:ext cx="2414229" cy="1228041"/>
            <a:chOff x="1166380" y="2965887"/>
            <a:chExt cx="3668951" cy="1228041"/>
          </a:xfrm>
        </p:grpSpPr>
        <p:sp>
          <p:nvSpPr>
            <p:cNvPr id="29" name="Text Placeholder 14">
              <a:extLst>
                <a:ext uri="{FF2B5EF4-FFF2-40B4-BE49-F238E27FC236}">
                  <a16:creationId xmlns:a16="http://schemas.microsoft.com/office/drawing/2014/main" id="{AA772956-5E95-419D-96FA-F47B3F4DCDC6}"/>
                </a:ext>
              </a:extLst>
            </p:cNvPr>
            <p:cNvSpPr txBox="1">
              <a:spLocks/>
            </p:cNvSpPr>
            <p:nvPr/>
          </p:nvSpPr>
          <p:spPr>
            <a:xfrm>
              <a:off x="1166380" y="3255600"/>
              <a:ext cx="3548495" cy="938328"/>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FootfallCam the most </a:t>
              </a:r>
              <a:r>
                <a:rPr lang="en-US" dirty="0">
                  <a:solidFill>
                    <a:srgbClr val="2888C9"/>
                  </a:solidFill>
                  <a:latin typeface="+mj-lt"/>
                </a:rPr>
                <a:t>powerful chipset</a:t>
              </a:r>
              <a:r>
                <a:rPr lang="en-US" dirty="0">
                  <a:latin typeface="+mj-lt"/>
                </a:rPr>
                <a:t> clocking at 1GHz to run complex algorithm and the </a:t>
              </a:r>
              <a:r>
                <a:rPr lang="en-US" dirty="0">
                  <a:solidFill>
                    <a:srgbClr val="2888C9"/>
                  </a:solidFill>
                  <a:latin typeface="+mj-lt"/>
                </a:rPr>
                <a:t>widest angled lens</a:t>
              </a:r>
              <a:r>
                <a:rPr lang="en-US" dirty="0">
                  <a:latin typeface="+mj-lt"/>
                </a:rPr>
                <a:t> for superiority in coverage and accuracy. </a:t>
              </a:r>
            </a:p>
          </p:txBody>
        </p:sp>
        <p:sp>
          <p:nvSpPr>
            <p:cNvPr id="30" name="Text Placeholder 32">
              <a:extLst>
                <a:ext uri="{FF2B5EF4-FFF2-40B4-BE49-F238E27FC236}">
                  <a16:creationId xmlns:a16="http://schemas.microsoft.com/office/drawing/2014/main" id="{AF54B6B7-4406-4C33-AB8D-FB4DFEC093B8}"/>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Most powerful</a:t>
              </a:r>
              <a:endParaRPr lang="en-US" sz="900" dirty="0">
                <a:solidFill>
                  <a:schemeClr val="tx1"/>
                </a:solidFill>
                <a:latin typeface="Calibri Bold" panose="020F0702030404030204" pitchFamily="34" charset="0"/>
                <a:cs typeface="Calibri Bold" panose="020F0702030404030204" pitchFamily="34" charset="0"/>
              </a:endParaRPr>
            </a:p>
          </p:txBody>
        </p:sp>
      </p:grpSp>
      <p:pic>
        <p:nvPicPr>
          <p:cNvPr id="31" name="Picture 30">
            <a:extLst>
              <a:ext uri="{FF2B5EF4-FFF2-40B4-BE49-F238E27FC236}">
                <a16:creationId xmlns:a16="http://schemas.microsoft.com/office/drawing/2014/main" id="{9F8F8E55-AB5E-4EF2-91D9-48D8985F50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9" t="22669" r="4376" b="14184"/>
          <a:stretch/>
        </p:blipFill>
        <p:spPr>
          <a:xfrm rot="10800000" flipV="1">
            <a:off x="2165032" y="3456410"/>
            <a:ext cx="6358573" cy="1686969"/>
          </a:xfrm>
          <a:prstGeom prst="rect">
            <a:avLst/>
          </a:prstGeom>
        </p:spPr>
      </p:pic>
      <p:cxnSp>
        <p:nvCxnSpPr>
          <p:cNvPr id="32" name="Straight Connector 31">
            <a:extLst>
              <a:ext uri="{FF2B5EF4-FFF2-40B4-BE49-F238E27FC236}">
                <a16:creationId xmlns:a16="http://schemas.microsoft.com/office/drawing/2014/main" id="{E24ED065-F8A1-42FF-ADB5-55BDBF8C34C5}"/>
              </a:ext>
            </a:extLst>
          </p:cNvPr>
          <p:cNvCxnSpPr>
            <a:cxnSpLocks/>
          </p:cNvCxnSpPr>
          <p:nvPr/>
        </p:nvCxnSpPr>
        <p:spPr>
          <a:xfrm>
            <a:off x="6268853" y="2511082"/>
            <a:ext cx="932047" cy="0"/>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B49AD4-231F-4615-81F6-DF112205D1D9}"/>
              </a:ext>
            </a:extLst>
          </p:cNvPr>
          <p:cNvCxnSpPr>
            <a:cxnSpLocks/>
          </p:cNvCxnSpPr>
          <p:nvPr/>
        </p:nvCxnSpPr>
        <p:spPr>
          <a:xfrm flipV="1">
            <a:off x="6268853" y="2511082"/>
            <a:ext cx="0" cy="1622768"/>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F2FD96-C76C-41DB-ADDF-23A2C9F682A6}"/>
              </a:ext>
            </a:extLst>
          </p:cNvPr>
          <p:cNvCxnSpPr>
            <a:cxnSpLocks/>
          </p:cNvCxnSpPr>
          <p:nvPr/>
        </p:nvCxnSpPr>
        <p:spPr>
          <a:xfrm flipV="1">
            <a:off x="7861953" y="4505325"/>
            <a:ext cx="0" cy="1152525"/>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53DF9C4-EEE8-49DE-9A7F-DF9A3DFA9CE8}"/>
              </a:ext>
            </a:extLst>
          </p:cNvPr>
          <p:cNvCxnSpPr>
            <a:cxnSpLocks/>
          </p:cNvCxnSpPr>
          <p:nvPr/>
        </p:nvCxnSpPr>
        <p:spPr>
          <a:xfrm flipH="1">
            <a:off x="7253645" y="5657850"/>
            <a:ext cx="608308" cy="0"/>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133FDF-397C-47A8-8E57-FBB39C8B2781}"/>
              </a:ext>
            </a:extLst>
          </p:cNvPr>
          <p:cNvCxnSpPr>
            <a:cxnSpLocks/>
          </p:cNvCxnSpPr>
          <p:nvPr/>
        </p:nvCxnSpPr>
        <p:spPr>
          <a:xfrm>
            <a:off x="3670520" y="5657850"/>
            <a:ext cx="357950" cy="0"/>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D3F3875-5C77-47E1-9559-128B8CA0BF8D}"/>
              </a:ext>
            </a:extLst>
          </p:cNvPr>
          <p:cNvCxnSpPr>
            <a:cxnSpLocks/>
          </p:cNvCxnSpPr>
          <p:nvPr/>
        </p:nvCxnSpPr>
        <p:spPr>
          <a:xfrm flipV="1">
            <a:off x="4028470" y="4724400"/>
            <a:ext cx="0" cy="947619"/>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79FBF2C-EF3B-496B-8FCF-176F3F75990B}"/>
              </a:ext>
            </a:extLst>
          </p:cNvPr>
          <p:cNvCxnSpPr>
            <a:cxnSpLocks/>
          </p:cNvCxnSpPr>
          <p:nvPr/>
        </p:nvCxnSpPr>
        <p:spPr>
          <a:xfrm flipV="1">
            <a:off x="4352320" y="2833845"/>
            <a:ext cx="0" cy="1245129"/>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3F6470-4FA4-4224-8A34-22ADF0BA199C}"/>
              </a:ext>
            </a:extLst>
          </p:cNvPr>
          <p:cNvCxnSpPr>
            <a:cxnSpLocks/>
          </p:cNvCxnSpPr>
          <p:nvPr/>
        </p:nvCxnSpPr>
        <p:spPr>
          <a:xfrm flipH="1" flipV="1">
            <a:off x="2165032" y="2831426"/>
            <a:ext cx="2187289" cy="1"/>
          </a:xfrm>
          <a:prstGeom prst="line">
            <a:avLst/>
          </a:prstGeom>
          <a:ln w="6350">
            <a:solidFill>
              <a:srgbClr val="6666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42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tanding in front of a crowd&#10;&#10;Description generated with very high confidence">
            <a:extLst>
              <a:ext uri="{FF2B5EF4-FFF2-40B4-BE49-F238E27FC236}">
                <a16:creationId xmlns:a16="http://schemas.microsoft.com/office/drawing/2014/main" id="{F16D6E4F-67D7-4D39-8F2B-F3DEBFF8F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43" name="Rectangle 42">
            <a:extLst>
              <a:ext uri="{FF2B5EF4-FFF2-40B4-BE49-F238E27FC236}">
                <a16:creationId xmlns:a16="http://schemas.microsoft.com/office/drawing/2014/main" id="{26FE0D60-0292-430C-B647-4D196EF3F82D}"/>
              </a:ext>
            </a:extLst>
          </p:cNvPr>
          <p:cNvSpPr/>
          <p:nvPr/>
        </p:nvSpPr>
        <p:spPr>
          <a:xfrm>
            <a:off x="696778" y="1404258"/>
            <a:ext cx="4910646" cy="23771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2">
            <a:extLst>
              <a:ext uri="{FF2B5EF4-FFF2-40B4-BE49-F238E27FC236}">
                <a16:creationId xmlns:a16="http://schemas.microsoft.com/office/drawing/2014/main" id="{AB041479-4797-4E6A-AA2A-76613BDC3597}"/>
              </a:ext>
            </a:extLst>
          </p:cNvPr>
          <p:cNvSpPr txBox="1">
            <a:spLocks/>
          </p:cNvSpPr>
          <p:nvPr/>
        </p:nvSpPr>
        <p:spPr>
          <a:xfrm>
            <a:off x="1605866" y="5231561"/>
            <a:ext cx="2633886" cy="398918"/>
          </a:xfrm>
          <a:prstGeom prst="rect">
            <a:avLst/>
          </a:prstGeom>
        </p:spPr>
        <p:txBody>
          <a:bodyPr vert="horz" lIns="0" tIns="45720" rIns="0" bIns="45720" rtlCol="0">
            <a:normAutofit fontScale="92500" lnSpcReduction="200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Highly Accurate using powerful processor</a:t>
            </a:r>
            <a:endParaRPr lang="en-US" sz="900" dirty="0">
              <a:solidFill>
                <a:schemeClr val="tx1"/>
              </a:solidFill>
              <a:latin typeface="Calibri Bold" panose="020F0702030404030204" pitchFamily="34" charset="0"/>
              <a:cs typeface="Calibri Bold" panose="020F0702030404030204" pitchFamily="34" charset="0"/>
            </a:endParaRPr>
          </a:p>
        </p:txBody>
      </p:sp>
      <p:sp>
        <p:nvSpPr>
          <p:cNvPr id="67" name="Text Placeholder 13">
            <a:extLst>
              <a:ext uri="{FF2B5EF4-FFF2-40B4-BE49-F238E27FC236}">
                <a16:creationId xmlns:a16="http://schemas.microsoft.com/office/drawing/2014/main" id="{8A2D116D-4FD0-48CF-AD57-1F9C38E69430}"/>
              </a:ext>
            </a:extLst>
          </p:cNvPr>
          <p:cNvSpPr txBox="1">
            <a:spLocks/>
          </p:cNvSpPr>
          <p:nvPr/>
        </p:nvSpPr>
        <p:spPr>
          <a:xfrm>
            <a:off x="814307" y="740176"/>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FootfallCam 3D MAX</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sp>
        <p:nvSpPr>
          <p:cNvPr id="24" name="Text Placeholder 32">
            <a:extLst>
              <a:ext uri="{FF2B5EF4-FFF2-40B4-BE49-F238E27FC236}">
                <a16:creationId xmlns:a16="http://schemas.microsoft.com/office/drawing/2014/main" id="{EF0D663B-EF4A-448B-A140-934095B90D5A}"/>
              </a:ext>
            </a:extLst>
          </p:cNvPr>
          <p:cNvSpPr txBox="1">
            <a:spLocks/>
          </p:cNvSpPr>
          <p:nvPr/>
        </p:nvSpPr>
        <p:spPr>
          <a:xfrm>
            <a:off x="1599968" y="4284067"/>
            <a:ext cx="2547412" cy="398918"/>
          </a:xfrm>
          <a:prstGeom prst="rect">
            <a:avLst/>
          </a:prstGeom>
        </p:spPr>
        <p:txBody>
          <a:bodyPr vert="horz" lIns="0" tIns="45720" rIns="0" bIns="45720" rtlCol="0">
            <a:normAutofit fontScale="92500" lnSpcReduction="200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Prolonged Lifespan with </a:t>
            </a:r>
            <a:r>
              <a:rPr lang="en-US" sz="1400" dirty="0" err="1">
                <a:solidFill>
                  <a:schemeClr val="tx1"/>
                </a:solidFill>
                <a:latin typeface="Calibri Bold" panose="020F0702030404030204" pitchFamily="34" charset="0"/>
                <a:cs typeface="Calibri Bold" panose="020F0702030404030204" pitchFamily="34" charset="0"/>
              </a:rPr>
              <a:t>Aluminium</a:t>
            </a:r>
            <a:r>
              <a:rPr lang="en-US" sz="1400" dirty="0">
                <a:solidFill>
                  <a:schemeClr val="tx1"/>
                </a:solidFill>
                <a:latin typeface="Calibri Bold" panose="020F0702030404030204" pitchFamily="34" charset="0"/>
                <a:cs typeface="Calibri Bold" panose="020F0702030404030204" pitchFamily="34" charset="0"/>
              </a:rPr>
              <a:t> Casing</a:t>
            </a:r>
            <a:endParaRPr lang="en-US" sz="900" dirty="0">
              <a:solidFill>
                <a:schemeClr val="tx1"/>
              </a:solidFill>
              <a:latin typeface="Calibri Bold" panose="020F0702030404030204" pitchFamily="34" charset="0"/>
              <a:cs typeface="Calibri Bold" panose="020F0702030404030204" pitchFamily="34" charset="0"/>
            </a:endParaRPr>
          </a:p>
        </p:txBody>
      </p:sp>
      <p:sp>
        <p:nvSpPr>
          <p:cNvPr id="30" name="Text Placeholder 32">
            <a:extLst>
              <a:ext uri="{FF2B5EF4-FFF2-40B4-BE49-F238E27FC236}">
                <a16:creationId xmlns:a16="http://schemas.microsoft.com/office/drawing/2014/main" id="{AF54B6B7-4406-4C33-AB8D-FB4DFEC093B8}"/>
              </a:ext>
            </a:extLst>
          </p:cNvPr>
          <p:cNvSpPr txBox="1">
            <a:spLocks/>
          </p:cNvSpPr>
          <p:nvPr/>
        </p:nvSpPr>
        <p:spPr>
          <a:xfrm>
            <a:off x="1605866" y="6053062"/>
            <a:ext cx="2414229" cy="398918"/>
          </a:xfrm>
          <a:prstGeom prst="rect">
            <a:avLst/>
          </a:prstGeom>
        </p:spPr>
        <p:txBody>
          <a:bodyPr vert="horz" lIns="0" tIns="45720" rIns="0" bIns="45720" rtlCol="0">
            <a:normAutofit fontScale="925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Widest Coverage using less devices</a:t>
            </a:r>
            <a:endParaRPr lang="en-US" sz="900" dirty="0">
              <a:solidFill>
                <a:schemeClr val="tx1"/>
              </a:solidFill>
              <a:latin typeface="Calibri Bold" panose="020F0702030404030204" pitchFamily="34" charset="0"/>
              <a:cs typeface="Calibri Bold" panose="020F0702030404030204" pitchFamily="34" charset="0"/>
            </a:endParaRPr>
          </a:p>
        </p:txBody>
      </p:sp>
      <p:graphicFrame>
        <p:nvGraphicFramePr>
          <p:cNvPr id="33" name="Table 32">
            <a:extLst>
              <a:ext uri="{FF2B5EF4-FFF2-40B4-BE49-F238E27FC236}">
                <a16:creationId xmlns:a16="http://schemas.microsoft.com/office/drawing/2014/main" id="{F1177BE3-FF86-4DDC-9905-0A76C35003B4}"/>
              </a:ext>
            </a:extLst>
          </p:cNvPr>
          <p:cNvGraphicFramePr>
            <a:graphicFrameLocks noGrp="1"/>
          </p:cNvGraphicFramePr>
          <p:nvPr>
            <p:extLst>
              <p:ext uri="{D42A27DB-BD31-4B8C-83A1-F6EECF244321}">
                <p14:modId xmlns:p14="http://schemas.microsoft.com/office/powerpoint/2010/main" val="1682198650"/>
              </p:ext>
            </p:extLst>
          </p:nvPr>
        </p:nvGraphicFramePr>
        <p:xfrm>
          <a:off x="5883555" y="1404258"/>
          <a:ext cx="4159568" cy="5123940"/>
        </p:xfrm>
        <a:graphic>
          <a:graphicData uri="http://schemas.openxmlformats.org/drawingml/2006/table">
            <a:tbl>
              <a:tblPr firstRow="1" bandRow="1">
                <a:tableStyleId>{5C22544A-7EE6-4342-B048-85BDC9FD1C3A}</a:tableStyleId>
              </a:tblPr>
              <a:tblGrid>
                <a:gridCol w="1106942">
                  <a:extLst>
                    <a:ext uri="{9D8B030D-6E8A-4147-A177-3AD203B41FA5}">
                      <a16:colId xmlns:a16="http://schemas.microsoft.com/office/drawing/2014/main" val="20000"/>
                    </a:ext>
                  </a:extLst>
                </a:gridCol>
                <a:gridCol w="3052626">
                  <a:extLst>
                    <a:ext uri="{9D8B030D-6E8A-4147-A177-3AD203B41FA5}">
                      <a16:colId xmlns:a16="http://schemas.microsoft.com/office/drawing/2014/main" val="20001"/>
                    </a:ext>
                  </a:extLst>
                </a:gridCol>
              </a:tblGrid>
              <a:tr h="320053">
                <a:tc gridSpan="2">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Hardware Specifications</a:t>
                      </a:r>
                    </a:p>
                  </a:txBody>
                  <a:tcPr marL="100838" marR="100838" marT="67242" marB="67242"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JM" sz="1200" b="0" dirty="0">
                        <a:solidFill>
                          <a:schemeClr val="tx1">
                            <a:lumMod val="85000"/>
                            <a:lumOff val="15000"/>
                          </a:schemeClr>
                        </a:solidFill>
                        <a:latin typeface="Franklin Gothic Book" pitchFamily="34" charset="0"/>
                        <a:cs typeface="Open San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5050"/>
                    </a:solidFill>
                  </a:tcPr>
                </a:tc>
                <a:extLst>
                  <a:ext uri="{0D108BD9-81ED-4DB2-BD59-A6C34878D82A}">
                    <a16:rowId xmlns:a16="http://schemas.microsoft.com/office/drawing/2014/main" val="10000"/>
                  </a:ext>
                </a:extLst>
              </a:tr>
              <a:tr h="492214">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Device Dimensions</a:t>
                      </a:r>
                    </a:p>
                  </a:txBody>
                  <a:tcPr marL="100838" marR="100838" marT="67242" marB="67242" anchor="ctr">
                    <a:lnL w="12700" cmpd="sng">
                      <a:noFill/>
                    </a:lnL>
                    <a:lnR w="12700" cmpd="sng">
                      <a:noFill/>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fr-FR"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(WxDxH): 246mm x 46mm x 28mm</a:t>
                      </a:r>
                    </a:p>
                    <a:p>
                      <a:pPr algn="l"/>
                      <a:r>
                        <a:rPr lang="fr-FR" sz="1100" b="0" dirty="0" err="1">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Weight</a:t>
                      </a:r>
                      <a:r>
                        <a:rPr lang="fr-FR"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 0.6kg</a:t>
                      </a:r>
                      <a:endParaRPr lang="en-JM"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endParaRPr>
                    </a:p>
                  </a:txBody>
                  <a:tcPr marL="100838" marR="100838" marT="67242" marB="67242" anchor="ctr">
                    <a:lnL w="12700" cmpd="sng">
                      <a:noFill/>
                    </a:lnL>
                    <a:lnR w="12700" cmpd="sng">
                      <a:noFill/>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92214">
                <a:tc>
                  <a:txBody>
                    <a:bodyPr/>
                    <a:lstStyle/>
                    <a:p>
                      <a:pPr algn="l"/>
                      <a:r>
                        <a:rPr lang="en-JM" sz="110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Lens</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160° (2.5m - 4.5m ceiling height)</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8997">
                <a:tc>
                  <a:txBody>
                    <a:bodyPr/>
                    <a:lstStyle/>
                    <a:p>
                      <a:pPr algn="l"/>
                      <a:r>
                        <a:rPr lang="en-JM" sz="110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IP Rating</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1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IP 31</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1414659"/>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Casing</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JM"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Aluminium Oxide </a:t>
                      </a:r>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Alloy</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5744">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Minimum Lux</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JM"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300 Lux</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76870398"/>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Power</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Power over Ethernet: 47V DC, 0.12A (6W)</a:t>
                      </a:r>
                      <a:endParaRPr lang="en-JM"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endParaRP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8761027"/>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Output</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5PM Omni vision; 5647 Camera Module</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174371"/>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Frame Rate</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15 FPS</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2643922"/>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CPU</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900 MHZ</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6694915"/>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Storage</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Micro SD, 8 GB Memory, 128 GB (CCTV)</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691741"/>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Cabling</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Cat5, Cat6</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4058847"/>
                  </a:ext>
                </a:extLst>
              </a:tr>
              <a:tr h="492214">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Firmware Features</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Dual Operating System, Hardware Watchdog, Multicore Processor</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440095"/>
                  </a:ext>
                </a:extLst>
              </a:tr>
              <a:tr h="316563">
                <a:tc>
                  <a:txBody>
                    <a:bodyPr/>
                    <a:lstStyle/>
                    <a:p>
                      <a:pPr algn="l"/>
                      <a:r>
                        <a:rPr lang="en-JM" sz="1100" b="0" dirty="0">
                          <a:solidFill>
                            <a:srgbClr val="666666"/>
                          </a:solidFill>
                          <a:latin typeface="Source Sans Pro" panose="020B0503030403020204" pitchFamily="34" charset="0"/>
                          <a:ea typeface="Source Sans Pro" panose="020B0503030403020204" pitchFamily="34" charset="0"/>
                          <a:cs typeface="Arial" panose="020B0604020202020204" pitchFamily="34" charset="0"/>
                        </a:rPr>
                        <a:t>Origin</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100" b="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Made in UK</a:t>
                      </a:r>
                    </a:p>
                  </a:txBody>
                  <a:tcPr marL="100838" marR="100838" marT="67242" marB="67242"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82671023"/>
                  </a:ext>
                </a:extLst>
              </a:tr>
            </a:tbl>
          </a:graphicData>
        </a:graphic>
      </p:graphicFrame>
      <p:sp>
        <p:nvSpPr>
          <p:cNvPr id="39" name="Rectangle 38">
            <a:extLst>
              <a:ext uri="{FF2B5EF4-FFF2-40B4-BE49-F238E27FC236}">
                <a16:creationId xmlns:a16="http://schemas.microsoft.com/office/drawing/2014/main" id="{DF4953B9-E9FF-4E77-9E8F-87353868E9C2}"/>
              </a:ext>
            </a:extLst>
          </p:cNvPr>
          <p:cNvSpPr/>
          <p:nvPr/>
        </p:nvSpPr>
        <p:spPr>
          <a:xfrm>
            <a:off x="957729" y="4284067"/>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91C3E1A-7802-4B8F-A96B-86AC33956134}"/>
              </a:ext>
            </a:extLst>
          </p:cNvPr>
          <p:cNvSpPr txBox="1"/>
          <p:nvPr/>
        </p:nvSpPr>
        <p:spPr>
          <a:xfrm>
            <a:off x="957729" y="4273723"/>
            <a:ext cx="451561" cy="276999"/>
          </a:xfrm>
          <a:prstGeom prst="rect">
            <a:avLst/>
          </a:prstGeom>
          <a:noFill/>
        </p:spPr>
        <p:txBody>
          <a:bodyPr wrap="square" rtlCol="0">
            <a:spAutoFit/>
          </a:bodyPr>
          <a:lstStyle/>
          <a:p>
            <a:r>
              <a:rPr lang="en-US" sz="1200" b="1" dirty="0">
                <a:solidFill>
                  <a:schemeClr val="bg1"/>
                </a:solidFill>
              </a:rPr>
              <a:t>1</a:t>
            </a:r>
          </a:p>
        </p:txBody>
      </p:sp>
      <p:sp>
        <p:nvSpPr>
          <p:cNvPr id="44" name="Rectangle 43">
            <a:extLst>
              <a:ext uri="{FF2B5EF4-FFF2-40B4-BE49-F238E27FC236}">
                <a16:creationId xmlns:a16="http://schemas.microsoft.com/office/drawing/2014/main" id="{C5A30667-3407-4969-A237-1A819BED90AC}"/>
              </a:ext>
            </a:extLst>
          </p:cNvPr>
          <p:cNvSpPr/>
          <p:nvPr/>
        </p:nvSpPr>
        <p:spPr>
          <a:xfrm>
            <a:off x="976545" y="6053062"/>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D7C1161-BF4E-4290-893E-E3FD12070C8C}"/>
              </a:ext>
            </a:extLst>
          </p:cNvPr>
          <p:cNvSpPr/>
          <p:nvPr/>
        </p:nvSpPr>
        <p:spPr>
          <a:xfrm>
            <a:off x="972804" y="5231755"/>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F367478-C34F-4800-A356-278F0820B0F6}"/>
              </a:ext>
            </a:extLst>
          </p:cNvPr>
          <p:cNvSpPr txBox="1"/>
          <p:nvPr/>
        </p:nvSpPr>
        <p:spPr>
          <a:xfrm>
            <a:off x="982386" y="5209253"/>
            <a:ext cx="451561" cy="276999"/>
          </a:xfrm>
          <a:prstGeom prst="rect">
            <a:avLst/>
          </a:prstGeom>
          <a:noFill/>
        </p:spPr>
        <p:txBody>
          <a:bodyPr wrap="square" rtlCol="0">
            <a:spAutoFit/>
          </a:bodyPr>
          <a:lstStyle/>
          <a:p>
            <a:r>
              <a:rPr lang="en-US" sz="1200" b="1" dirty="0">
                <a:solidFill>
                  <a:schemeClr val="bg1"/>
                </a:solidFill>
              </a:rPr>
              <a:t>2</a:t>
            </a:r>
          </a:p>
        </p:txBody>
      </p:sp>
      <p:sp>
        <p:nvSpPr>
          <p:cNvPr id="49" name="TextBox 48">
            <a:extLst>
              <a:ext uri="{FF2B5EF4-FFF2-40B4-BE49-F238E27FC236}">
                <a16:creationId xmlns:a16="http://schemas.microsoft.com/office/drawing/2014/main" id="{4A6E2C63-FD81-4B79-BCE8-05799BFDEC3F}"/>
              </a:ext>
            </a:extLst>
          </p:cNvPr>
          <p:cNvSpPr txBox="1"/>
          <p:nvPr/>
        </p:nvSpPr>
        <p:spPr>
          <a:xfrm>
            <a:off x="11214802" y="6952128"/>
            <a:ext cx="451561" cy="276999"/>
          </a:xfrm>
          <a:prstGeom prst="rect">
            <a:avLst/>
          </a:prstGeom>
          <a:noFill/>
        </p:spPr>
        <p:txBody>
          <a:bodyPr wrap="square" rtlCol="0">
            <a:spAutoFit/>
          </a:bodyPr>
          <a:lstStyle/>
          <a:p>
            <a:r>
              <a:rPr lang="en-US" sz="1200" b="1" dirty="0">
                <a:solidFill>
                  <a:schemeClr val="bg1"/>
                </a:solidFill>
              </a:rPr>
              <a:t>3</a:t>
            </a:r>
          </a:p>
        </p:txBody>
      </p:sp>
      <p:sp>
        <p:nvSpPr>
          <p:cNvPr id="53" name="TextBox 52">
            <a:extLst>
              <a:ext uri="{FF2B5EF4-FFF2-40B4-BE49-F238E27FC236}">
                <a16:creationId xmlns:a16="http://schemas.microsoft.com/office/drawing/2014/main" id="{CE4620A4-4882-4E7E-B347-CCE56DA5EE7E}"/>
              </a:ext>
            </a:extLst>
          </p:cNvPr>
          <p:cNvSpPr txBox="1"/>
          <p:nvPr/>
        </p:nvSpPr>
        <p:spPr>
          <a:xfrm>
            <a:off x="969470" y="6032550"/>
            <a:ext cx="451561" cy="276999"/>
          </a:xfrm>
          <a:prstGeom prst="rect">
            <a:avLst/>
          </a:prstGeom>
          <a:noFill/>
        </p:spPr>
        <p:txBody>
          <a:bodyPr wrap="square" rtlCol="0">
            <a:spAutoFit/>
          </a:bodyPr>
          <a:lstStyle/>
          <a:p>
            <a:r>
              <a:rPr lang="en-US" sz="1200" b="1" dirty="0">
                <a:solidFill>
                  <a:schemeClr val="bg1"/>
                </a:solidFill>
              </a:rPr>
              <a:t>3</a:t>
            </a:r>
          </a:p>
        </p:txBody>
      </p:sp>
      <p:sp>
        <p:nvSpPr>
          <p:cNvPr id="17" name="Text Placeholder 14">
            <a:extLst>
              <a:ext uri="{FF2B5EF4-FFF2-40B4-BE49-F238E27FC236}">
                <a16:creationId xmlns:a16="http://schemas.microsoft.com/office/drawing/2014/main" id="{2A2A0DF1-D22F-443B-A1E7-A6EEB9ABA616}"/>
              </a:ext>
            </a:extLst>
          </p:cNvPr>
          <p:cNvSpPr txBox="1">
            <a:spLocks/>
          </p:cNvSpPr>
          <p:nvPr/>
        </p:nvSpPr>
        <p:spPr>
          <a:xfrm>
            <a:off x="1599968" y="4657323"/>
            <a:ext cx="3680961" cy="519842"/>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t>By </a:t>
            </a:r>
            <a:r>
              <a:rPr lang="en-US" dirty="0" err="1"/>
              <a:t>utilising</a:t>
            </a:r>
            <a:r>
              <a:rPr lang="en-US" dirty="0"/>
              <a:t> </a:t>
            </a:r>
            <a:r>
              <a:rPr lang="en-US" dirty="0">
                <a:solidFill>
                  <a:srgbClr val="2888C9"/>
                </a:solidFill>
              </a:rPr>
              <a:t>aluminum alloy 6063</a:t>
            </a:r>
            <a:r>
              <a:rPr lang="en-US" dirty="0"/>
              <a:t>, FootfallCam can </a:t>
            </a:r>
            <a:r>
              <a:rPr lang="en-US" dirty="0">
                <a:solidFill>
                  <a:srgbClr val="2888C9"/>
                </a:solidFill>
              </a:rPr>
              <a:t>dissipate heat </a:t>
            </a:r>
            <a:r>
              <a:rPr lang="en-US" dirty="0"/>
              <a:t>similar to laptop casings to prolong the life of electronic components with a life span of 25 years.</a:t>
            </a:r>
          </a:p>
          <a:p>
            <a:pPr>
              <a:lnSpc>
                <a:spcPct val="80000"/>
              </a:lnSpc>
              <a:buClr>
                <a:srgbClr val="666666"/>
              </a:buClr>
            </a:pPr>
            <a:endParaRPr lang="en-US" dirty="0">
              <a:latin typeface="+mj-lt"/>
            </a:endParaRPr>
          </a:p>
        </p:txBody>
      </p:sp>
      <p:sp>
        <p:nvSpPr>
          <p:cNvPr id="19" name="Text Placeholder 14">
            <a:extLst>
              <a:ext uri="{FF2B5EF4-FFF2-40B4-BE49-F238E27FC236}">
                <a16:creationId xmlns:a16="http://schemas.microsoft.com/office/drawing/2014/main" id="{BB7D0A42-00BD-4AAD-8A88-5D5C7F39F845}"/>
              </a:ext>
            </a:extLst>
          </p:cNvPr>
          <p:cNvSpPr txBox="1">
            <a:spLocks/>
          </p:cNvSpPr>
          <p:nvPr/>
        </p:nvSpPr>
        <p:spPr>
          <a:xfrm>
            <a:off x="1594125" y="5638750"/>
            <a:ext cx="3680961" cy="519842"/>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t>FootfallCam the most powerful chipset clocking at 1GHz to run complex algorithm for superiority in accuracy. </a:t>
            </a:r>
          </a:p>
          <a:p>
            <a:pPr>
              <a:lnSpc>
                <a:spcPct val="80000"/>
              </a:lnSpc>
              <a:buClr>
                <a:srgbClr val="666666"/>
              </a:buClr>
            </a:pPr>
            <a:endParaRPr lang="en-US" dirty="0">
              <a:latin typeface="+mj-lt"/>
            </a:endParaRPr>
          </a:p>
        </p:txBody>
      </p:sp>
      <p:sp>
        <p:nvSpPr>
          <p:cNvPr id="20" name="Text Placeholder 14">
            <a:extLst>
              <a:ext uri="{FF2B5EF4-FFF2-40B4-BE49-F238E27FC236}">
                <a16:creationId xmlns:a16="http://schemas.microsoft.com/office/drawing/2014/main" id="{17F3258B-4946-4CDE-A1F2-9ACBF31B6279}"/>
              </a:ext>
            </a:extLst>
          </p:cNvPr>
          <p:cNvSpPr txBox="1">
            <a:spLocks/>
          </p:cNvSpPr>
          <p:nvPr/>
        </p:nvSpPr>
        <p:spPr>
          <a:xfrm>
            <a:off x="1599184" y="6380462"/>
            <a:ext cx="3680961" cy="519842"/>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t>Utilize fish eye lens for widest coverage. Less counters are required to provide maximum coverage</a:t>
            </a:r>
            <a:endParaRPr lang="en-US" dirty="0">
              <a:latin typeface="+mj-lt"/>
            </a:endParaRPr>
          </a:p>
        </p:txBody>
      </p:sp>
      <p:pic>
        <p:nvPicPr>
          <p:cNvPr id="2" name="Picture 1">
            <a:extLst>
              <a:ext uri="{FF2B5EF4-FFF2-40B4-BE49-F238E27FC236}">
                <a16:creationId xmlns:a16="http://schemas.microsoft.com/office/drawing/2014/main" id="{740D3A95-C8C6-4351-B11E-0857E0D6DC3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0234" y="830007"/>
            <a:ext cx="4423733" cy="2982131"/>
          </a:xfrm>
          <a:prstGeom prst="rect">
            <a:avLst/>
          </a:prstGeom>
        </p:spPr>
      </p:pic>
    </p:spTree>
    <p:extLst>
      <p:ext uri="{BB962C8B-B14F-4D97-AF65-F5344CB8AC3E}">
        <p14:creationId xmlns:p14="http://schemas.microsoft.com/office/powerpoint/2010/main" val="4248476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4E8A858-0280-439D-903E-541A59778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9438" y="4490050"/>
            <a:ext cx="2410839" cy="1439028"/>
          </a:xfrm>
          <a:prstGeom prst="rect">
            <a:avLst/>
          </a:prstGeom>
        </p:spPr>
      </p:pic>
      <p:sp>
        <p:nvSpPr>
          <p:cNvPr id="67" name="Text Placeholder 13">
            <a:extLst>
              <a:ext uri="{FF2B5EF4-FFF2-40B4-BE49-F238E27FC236}">
                <a16:creationId xmlns:a16="http://schemas.microsoft.com/office/drawing/2014/main" id="{8A2D116D-4FD0-48CF-AD57-1F9C38E69430}"/>
              </a:ext>
            </a:extLst>
          </p:cNvPr>
          <p:cNvSpPr txBox="1">
            <a:spLocks/>
          </p:cNvSpPr>
          <p:nvPr/>
        </p:nvSpPr>
        <p:spPr>
          <a:xfrm>
            <a:off x="1150483" y="1856282"/>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Accuracy overview</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grpSp>
        <p:nvGrpSpPr>
          <p:cNvPr id="33" name="Group 32">
            <a:extLst>
              <a:ext uri="{FF2B5EF4-FFF2-40B4-BE49-F238E27FC236}">
                <a16:creationId xmlns:a16="http://schemas.microsoft.com/office/drawing/2014/main" id="{DE3E5D7B-7248-46C6-BE06-932BE7B677D0}"/>
              </a:ext>
            </a:extLst>
          </p:cNvPr>
          <p:cNvGrpSpPr/>
          <p:nvPr/>
        </p:nvGrpSpPr>
        <p:grpSpPr>
          <a:xfrm>
            <a:off x="1488361" y="2278667"/>
            <a:ext cx="7711916" cy="4244729"/>
            <a:chOff x="1150484" y="4374295"/>
            <a:chExt cx="5405749" cy="2975387"/>
          </a:xfrm>
        </p:grpSpPr>
        <p:pic>
          <p:nvPicPr>
            <p:cNvPr id="34" name="Picture 33">
              <a:extLst>
                <a:ext uri="{FF2B5EF4-FFF2-40B4-BE49-F238E27FC236}">
                  <a16:creationId xmlns:a16="http://schemas.microsoft.com/office/drawing/2014/main" id="{817A239D-33E2-44E6-9FAE-3D11B502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316" y="4380157"/>
              <a:ext cx="1689903" cy="1008701"/>
            </a:xfrm>
            <a:prstGeom prst="rect">
              <a:avLst/>
            </a:prstGeom>
            <a:ln>
              <a:noFill/>
            </a:ln>
          </p:spPr>
        </p:pic>
        <p:grpSp>
          <p:nvGrpSpPr>
            <p:cNvPr id="35" name="Group 34">
              <a:extLst>
                <a:ext uri="{FF2B5EF4-FFF2-40B4-BE49-F238E27FC236}">
                  <a16:creationId xmlns:a16="http://schemas.microsoft.com/office/drawing/2014/main" id="{759B3D3C-9BC7-4ACE-BF15-9AE7F898BFC9}"/>
                </a:ext>
              </a:extLst>
            </p:cNvPr>
            <p:cNvGrpSpPr/>
            <p:nvPr/>
          </p:nvGrpSpPr>
          <p:grpSpPr>
            <a:xfrm>
              <a:off x="1150484" y="4374295"/>
              <a:ext cx="1699722" cy="1431608"/>
              <a:chOff x="1129051" y="4510073"/>
              <a:chExt cx="1699722" cy="1431608"/>
            </a:xfrm>
          </p:grpSpPr>
          <p:sp>
            <p:nvSpPr>
              <p:cNvPr id="52" name="TextBox 51">
                <a:extLst>
                  <a:ext uri="{FF2B5EF4-FFF2-40B4-BE49-F238E27FC236}">
                    <a16:creationId xmlns:a16="http://schemas.microsoft.com/office/drawing/2014/main" id="{97E68E07-AB22-4804-BBDD-067360AA9329}"/>
                  </a:ext>
                </a:extLst>
              </p:cNvPr>
              <p:cNvSpPr txBox="1"/>
              <p:nvPr/>
            </p:nvSpPr>
            <p:spPr>
              <a:xfrm>
                <a:off x="1138870" y="5449238"/>
                <a:ext cx="1689903" cy="492443"/>
              </a:xfrm>
              <a:prstGeom prst="rect">
                <a:avLst/>
              </a:prstGeom>
              <a:noFill/>
            </p:spPr>
            <p:txBody>
              <a:bodyPr wrap="square" rtlCol="0" anchor="ctr">
                <a:spAutoFit/>
              </a:bodyPr>
              <a:lstStyle/>
              <a:p>
                <a:pPr algn="ctr"/>
                <a:r>
                  <a:rPr lang="en-GB" sz="1400" dirty="0">
                    <a:solidFill>
                      <a:srgbClr val="2888C9"/>
                    </a:solidFill>
                    <a:latin typeface="Source Sans Pro Light" panose="020B0403030403020204" pitchFamily="34" charset="0"/>
                    <a:ea typeface="Source Sans Pro Light" panose="020B0403030403020204" pitchFamily="34" charset="0"/>
                  </a:rPr>
                  <a:t>Random pattern</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1</a:t>
                </a:r>
              </a:p>
            </p:txBody>
          </p:sp>
          <p:pic>
            <p:nvPicPr>
              <p:cNvPr id="54" name="Picture 53" descr="A picture containing racquetball, sport&#10;&#10;Description generated with high confidence">
                <a:extLst>
                  <a:ext uri="{FF2B5EF4-FFF2-40B4-BE49-F238E27FC236}">
                    <a16:creationId xmlns:a16="http://schemas.microsoft.com/office/drawing/2014/main" id="{7A864699-BF6B-413A-B613-B63E691F3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51" y="4510073"/>
                <a:ext cx="1699722" cy="1014563"/>
              </a:xfrm>
              <a:prstGeom prst="rect">
                <a:avLst/>
              </a:prstGeom>
              <a:ln>
                <a:noFill/>
              </a:ln>
            </p:spPr>
          </p:pic>
        </p:grpSp>
        <p:sp>
          <p:nvSpPr>
            <p:cNvPr id="36" name="TextBox 35">
              <a:extLst>
                <a:ext uri="{FF2B5EF4-FFF2-40B4-BE49-F238E27FC236}">
                  <a16:creationId xmlns:a16="http://schemas.microsoft.com/office/drawing/2014/main" id="{EF169A58-12CB-43D7-95FB-0F01A5CE4556}"/>
                </a:ext>
              </a:extLst>
            </p:cNvPr>
            <p:cNvSpPr txBox="1"/>
            <p:nvPr/>
          </p:nvSpPr>
          <p:spPr>
            <a:xfrm>
              <a:off x="3013316" y="5313459"/>
              <a:ext cx="1689903" cy="492443"/>
            </a:xfrm>
            <a:prstGeom prst="rect">
              <a:avLst/>
            </a:prstGeom>
            <a:noFill/>
          </p:spPr>
          <p:txBody>
            <a:bodyPr wrap="square" rtlCol="0" anchor="ctr">
              <a:spAutoFit/>
            </a:bodyPr>
            <a:lstStyle/>
            <a:p>
              <a:pPr algn="ctr"/>
              <a:r>
                <a:rPr lang="en-GB" sz="1400" dirty="0">
                  <a:solidFill>
                    <a:srgbClr val="2888C9"/>
                  </a:solidFill>
                  <a:latin typeface="Source Sans Pro Light" panose="020B0403030403020204" pitchFamily="34" charset="0"/>
                  <a:ea typeface="Source Sans Pro Light" panose="020B0403030403020204" pitchFamily="34" charset="0"/>
                </a:rPr>
                <a:t>U-turn</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1</a:t>
              </a:r>
            </a:p>
          </p:txBody>
        </p:sp>
        <p:pic>
          <p:nvPicPr>
            <p:cNvPr id="38" name="Picture 37" descr="A picture containing screenshot&#10;&#10;Description generated with high confidence">
              <a:extLst>
                <a:ext uri="{FF2B5EF4-FFF2-40B4-BE49-F238E27FC236}">
                  <a16:creationId xmlns:a16="http://schemas.microsoft.com/office/drawing/2014/main" id="{01C8D8D4-18A6-49A6-8604-90CE0460B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329" y="4380155"/>
              <a:ext cx="1689904" cy="1008703"/>
            </a:xfrm>
            <a:prstGeom prst="rect">
              <a:avLst/>
            </a:prstGeom>
            <a:ln>
              <a:noFill/>
            </a:ln>
          </p:spPr>
        </p:pic>
        <p:sp>
          <p:nvSpPr>
            <p:cNvPr id="39" name="TextBox 38">
              <a:extLst>
                <a:ext uri="{FF2B5EF4-FFF2-40B4-BE49-F238E27FC236}">
                  <a16:creationId xmlns:a16="http://schemas.microsoft.com/office/drawing/2014/main" id="{0D3AEA61-4FBD-4E53-8CB7-09851C3FB192}"/>
                </a:ext>
              </a:extLst>
            </p:cNvPr>
            <p:cNvSpPr txBox="1"/>
            <p:nvPr/>
          </p:nvSpPr>
          <p:spPr>
            <a:xfrm>
              <a:off x="4866330" y="5313008"/>
              <a:ext cx="1689903" cy="492443"/>
            </a:xfrm>
            <a:prstGeom prst="rect">
              <a:avLst/>
            </a:prstGeom>
            <a:noFill/>
          </p:spPr>
          <p:txBody>
            <a:bodyPr wrap="square" rtlCol="0" anchor="ctr">
              <a:spAutoFit/>
            </a:bodyPr>
            <a:lstStyle/>
            <a:p>
              <a:pPr algn="ctr"/>
              <a:r>
                <a:rPr lang="en-GB" sz="1400" dirty="0">
                  <a:solidFill>
                    <a:srgbClr val="2888C9"/>
                  </a:solidFill>
                  <a:latin typeface="Source Sans Pro Light" panose="020B0403030403020204" pitchFamily="34" charset="0"/>
                  <a:ea typeface="Source Sans Pro Light" panose="020B0403030403020204" pitchFamily="34" charset="0"/>
                </a:rPr>
                <a:t>Multiple people</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2</a:t>
              </a:r>
            </a:p>
          </p:txBody>
        </p:sp>
        <p:pic>
          <p:nvPicPr>
            <p:cNvPr id="40" name="Picture 39" descr="A screenshot of a cell phone&#10;&#10;Description generated with very high confidence">
              <a:extLst>
                <a:ext uri="{FF2B5EF4-FFF2-40B4-BE49-F238E27FC236}">
                  <a16:creationId xmlns:a16="http://schemas.microsoft.com/office/drawing/2014/main" id="{871BD32A-4171-4A6A-85D2-C07915A905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0303" y="5924387"/>
              <a:ext cx="1689903" cy="1008702"/>
            </a:xfrm>
            <a:prstGeom prst="rect">
              <a:avLst/>
            </a:prstGeom>
            <a:ln>
              <a:noFill/>
            </a:ln>
          </p:spPr>
        </p:pic>
        <p:sp>
          <p:nvSpPr>
            <p:cNvPr id="43" name="TextBox 42">
              <a:extLst>
                <a:ext uri="{FF2B5EF4-FFF2-40B4-BE49-F238E27FC236}">
                  <a16:creationId xmlns:a16="http://schemas.microsoft.com/office/drawing/2014/main" id="{E8CD578D-A45F-4A1F-9D06-ED4E26574398}"/>
                </a:ext>
              </a:extLst>
            </p:cNvPr>
            <p:cNvSpPr txBox="1"/>
            <p:nvPr/>
          </p:nvSpPr>
          <p:spPr>
            <a:xfrm>
              <a:off x="1160303" y="6857239"/>
              <a:ext cx="1689903" cy="492443"/>
            </a:xfrm>
            <a:prstGeom prst="rect">
              <a:avLst/>
            </a:prstGeom>
            <a:noFill/>
          </p:spPr>
          <p:txBody>
            <a:bodyPr wrap="square" rtlCol="0" anchor="ctr">
              <a:spAutoFit/>
            </a:bodyPr>
            <a:lstStyle/>
            <a:p>
              <a:pPr algn="ctr"/>
              <a:r>
                <a:rPr lang="en-GB" sz="1400" dirty="0">
                  <a:solidFill>
                    <a:srgbClr val="2888C9"/>
                  </a:solidFill>
                  <a:latin typeface="Source Sans Pro Light" panose="020B0403030403020204" pitchFamily="34" charset="0"/>
                  <a:ea typeface="Source Sans Pro Light" panose="020B0403030403020204" pitchFamily="34" charset="0"/>
                </a:rPr>
                <a:t>Strong shadow</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1</a:t>
              </a:r>
            </a:p>
          </p:txBody>
        </p:sp>
        <p:pic>
          <p:nvPicPr>
            <p:cNvPr id="44" name="Picture 43" descr="A screenshot of a social media post&#10;&#10;Description generated with very high confidence">
              <a:extLst>
                <a:ext uri="{FF2B5EF4-FFF2-40B4-BE49-F238E27FC236}">
                  <a16:creationId xmlns:a16="http://schemas.microsoft.com/office/drawing/2014/main" id="{37D0D614-388D-45AB-BDBA-1501EA12F8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316" y="5924387"/>
              <a:ext cx="1689904" cy="1008702"/>
            </a:xfrm>
            <a:prstGeom prst="rect">
              <a:avLst/>
            </a:prstGeom>
            <a:ln>
              <a:noFill/>
            </a:ln>
          </p:spPr>
        </p:pic>
        <p:sp>
          <p:nvSpPr>
            <p:cNvPr id="45" name="TextBox 44">
              <a:extLst>
                <a:ext uri="{FF2B5EF4-FFF2-40B4-BE49-F238E27FC236}">
                  <a16:creationId xmlns:a16="http://schemas.microsoft.com/office/drawing/2014/main" id="{07B6FF6A-4B7E-4E22-A805-6A98AE235883}"/>
                </a:ext>
              </a:extLst>
            </p:cNvPr>
            <p:cNvSpPr txBox="1"/>
            <p:nvPr/>
          </p:nvSpPr>
          <p:spPr>
            <a:xfrm>
              <a:off x="3013316" y="6857237"/>
              <a:ext cx="1689903" cy="492443"/>
            </a:xfrm>
            <a:prstGeom prst="rect">
              <a:avLst/>
            </a:prstGeom>
            <a:noFill/>
          </p:spPr>
          <p:txBody>
            <a:bodyPr wrap="square" rtlCol="0" anchor="ctr">
              <a:spAutoFit/>
            </a:bodyPr>
            <a:lstStyle/>
            <a:p>
              <a:pPr algn="ctr"/>
              <a:r>
                <a:rPr lang="en-GB" sz="1400" dirty="0">
                  <a:solidFill>
                    <a:srgbClr val="2888C9"/>
                  </a:solidFill>
                  <a:latin typeface="Source Sans Pro Light" panose="020B0403030403020204" pitchFamily="34" charset="0"/>
                  <a:ea typeface="Source Sans Pro Light" panose="020B0403030403020204" pitchFamily="34" charset="0"/>
                </a:rPr>
                <a:t>Exclude children</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1</a:t>
              </a:r>
            </a:p>
          </p:txBody>
        </p:sp>
        <p:sp>
          <p:nvSpPr>
            <p:cNvPr id="50" name="TextBox 49">
              <a:extLst>
                <a:ext uri="{FF2B5EF4-FFF2-40B4-BE49-F238E27FC236}">
                  <a16:creationId xmlns:a16="http://schemas.microsoft.com/office/drawing/2014/main" id="{BDA34ED1-E39B-4059-911B-093D7C34F7DD}"/>
                </a:ext>
              </a:extLst>
            </p:cNvPr>
            <p:cNvSpPr txBox="1"/>
            <p:nvPr/>
          </p:nvSpPr>
          <p:spPr>
            <a:xfrm>
              <a:off x="4866330" y="6857235"/>
              <a:ext cx="1689903" cy="492443"/>
            </a:xfrm>
            <a:prstGeom prst="rect">
              <a:avLst/>
            </a:prstGeom>
            <a:noFill/>
          </p:spPr>
          <p:txBody>
            <a:bodyPr wrap="square" rtlCol="0" anchor="ctr">
              <a:spAutoFit/>
            </a:bodyPr>
            <a:lstStyle/>
            <a:p>
              <a:pPr algn="ctr"/>
              <a:r>
                <a:rPr lang="en-GB" sz="1400" dirty="0">
                  <a:solidFill>
                    <a:srgbClr val="2888C9"/>
                  </a:solidFill>
                  <a:latin typeface="Source Sans Pro Light" panose="020B0403030403020204" pitchFamily="34" charset="0"/>
                  <a:ea typeface="Source Sans Pro Light" panose="020B0403030403020204" pitchFamily="34" charset="0"/>
                </a:rPr>
                <a:t>Bi-directional count</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1</a:t>
              </a:r>
            </a:p>
          </p:txBody>
        </p:sp>
      </p:grpSp>
      <p:pic>
        <p:nvPicPr>
          <p:cNvPr id="55" name="Picture 54" descr="A group of people standing in front of a crowd&#10;&#10;Description generated with very high confidence">
            <a:extLst>
              <a:ext uri="{FF2B5EF4-FFF2-40B4-BE49-F238E27FC236}">
                <a16:creationId xmlns:a16="http://schemas.microsoft.com/office/drawing/2014/main" id="{C23A8651-5D7E-44BF-8BC4-EFC710D62E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Tree>
    <p:extLst>
      <p:ext uri="{BB962C8B-B14F-4D97-AF65-F5344CB8AC3E}">
        <p14:creationId xmlns:p14="http://schemas.microsoft.com/office/powerpoint/2010/main" val="174660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crowd&#10;&#10;Description generated with very high confidence">
            <a:extLst>
              <a:ext uri="{FF2B5EF4-FFF2-40B4-BE49-F238E27FC236}">
                <a16:creationId xmlns:a16="http://schemas.microsoft.com/office/drawing/2014/main" id="{B8807C86-0799-426A-BD79-A749768EB53D}"/>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23" name="Text Placeholder 12">
            <a:extLst>
              <a:ext uri="{FF2B5EF4-FFF2-40B4-BE49-F238E27FC236}">
                <a16:creationId xmlns:a16="http://schemas.microsoft.com/office/drawing/2014/main" id="{2EF5E5F0-0D7C-49CF-9DF2-02FD505103AA}"/>
              </a:ext>
            </a:extLst>
          </p:cNvPr>
          <p:cNvSpPr txBox="1">
            <a:spLocks/>
          </p:cNvSpPr>
          <p:nvPr/>
        </p:nvSpPr>
        <p:spPr>
          <a:xfrm>
            <a:off x="229325" y="1555815"/>
            <a:ext cx="9782074" cy="4954167"/>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a:lnSpc>
                <a:spcPct val="100000"/>
              </a:lnSpc>
              <a:spcBef>
                <a:spcPts val="1100"/>
              </a:spcBef>
              <a:buClr>
                <a:srgbClr val="3A6AB3"/>
              </a:buClr>
            </a:pPr>
            <a:endParaRPr lang="en-US" sz="1600" dirty="0">
              <a:solidFill>
                <a:srgbClr val="333333"/>
              </a:solidFill>
              <a:latin typeface="Roboto Light" panose="02000000000000000000" pitchFamily="2" charset="0"/>
              <a:ea typeface="Roboto Light" panose="02000000000000000000" pitchFamily="2" charset="0"/>
            </a:endParaRPr>
          </a:p>
          <a:p>
            <a:pPr marL="800100" lvl="1" indent="-342900">
              <a:lnSpc>
                <a:spcPct val="100000"/>
              </a:lnSpc>
              <a:spcBef>
                <a:spcPts val="110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Use traffic data to benchmark shopping mall performance</a:t>
            </a:r>
          </a:p>
          <a:p>
            <a:pPr marL="800100" lvl="1" indent="-342900">
              <a:lnSpc>
                <a:spcPct val="100000"/>
              </a:lnSpc>
              <a:spcBef>
                <a:spcPts val="110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Determine the effectiveness of marketing campaigns </a:t>
            </a:r>
          </a:p>
          <a:p>
            <a:pPr marL="800100" lvl="1" indent="-342900">
              <a:lnSpc>
                <a:spcPct val="100000"/>
              </a:lnSpc>
              <a:spcBef>
                <a:spcPts val="110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Substantiate the value of retail spaces</a:t>
            </a:r>
          </a:p>
          <a:p>
            <a:pPr marL="800100" lvl="1" indent="-342900">
              <a:lnSpc>
                <a:spcPct val="100000"/>
              </a:lnSpc>
              <a:spcBef>
                <a:spcPts val="110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Track customer journey through the mall</a:t>
            </a:r>
          </a:p>
          <a:p>
            <a:pPr marL="800100" lvl="1" indent="-342900">
              <a:lnSpc>
                <a:spcPct val="100000"/>
              </a:lnSpc>
              <a:spcBef>
                <a:spcPts val="110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Maximize marketing by strategically placing advertisements </a:t>
            </a:r>
          </a:p>
          <a:p>
            <a:pPr marL="800100" lvl="1" indent="-342900">
              <a:spcBef>
                <a:spcPts val="600"/>
              </a:spcBef>
              <a:buClr>
                <a:srgbClr val="3A6AB3"/>
              </a:buClr>
              <a:buFont typeface="Arial" panose="020B0604020202020204" pitchFamily="34" charset="0"/>
              <a:buChar char="•"/>
            </a:pPr>
            <a:endParaRPr lang="en-US" sz="1600" dirty="0">
              <a:solidFill>
                <a:srgbClr val="333333"/>
              </a:solidFill>
              <a:latin typeface="Roboto Light" panose="02000000000000000000" pitchFamily="2" charset="0"/>
              <a:ea typeface="Roboto Light" panose="02000000000000000000" pitchFamily="2" charset="0"/>
            </a:endParaRPr>
          </a:p>
          <a:p>
            <a:pPr marL="800100" lvl="1" indent="-342900">
              <a:spcBef>
                <a:spcPts val="600"/>
              </a:spcBef>
              <a:buClr>
                <a:srgbClr val="3A6AB3"/>
              </a:buClr>
              <a:buFont typeface="Arial" panose="020B0604020202020204" pitchFamily="34" charset="0"/>
              <a:buChar char="•"/>
            </a:pPr>
            <a:endParaRPr lang="en-US" sz="1600" dirty="0">
              <a:solidFill>
                <a:srgbClr val="333333"/>
              </a:solidFill>
              <a:latin typeface="Source Sans Pro" panose="020B0503030403020204" pitchFamily="34" charset="0"/>
              <a:ea typeface="Source Sans Pro" panose="020B0503030403020204" pitchFamily="34" charset="0"/>
            </a:endParaRPr>
          </a:p>
          <a:p>
            <a:pPr marL="800100" lvl="1" indent="-342900">
              <a:spcBef>
                <a:spcPts val="600"/>
              </a:spcBef>
              <a:buClr>
                <a:srgbClr val="3A6AB3"/>
              </a:buClr>
              <a:buFont typeface="Arial" panose="020B0604020202020204" pitchFamily="34" charset="0"/>
              <a:buChar char="•"/>
            </a:pPr>
            <a:endParaRPr lang="en-US" sz="1600" dirty="0">
              <a:solidFill>
                <a:srgbClr val="333333"/>
              </a:solidFill>
              <a:latin typeface="Source Sans Pro" panose="020B0503030403020204" pitchFamily="34" charset="0"/>
              <a:ea typeface="Source Sans Pro" panose="020B0503030403020204" pitchFamily="34" charset="0"/>
            </a:endParaRPr>
          </a:p>
        </p:txBody>
      </p:sp>
      <p:sp>
        <p:nvSpPr>
          <p:cNvPr id="19" name="Title 33">
            <a:extLst>
              <a:ext uri="{FF2B5EF4-FFF2-40B4-BE49-F238E27FC236}">
                <a16:creationId xmlns:a16="http://schemas.microsoft.com/office/drawing/2014/main" id="{838AF0E3-6562-4560-99F1-2D5189228251}"/>
              </a:ext>
            </a:extLst>
          </p:cNvPr>
          <p:cNvSpPr txBox="1">
            <a:spLocks/>
          </p:cNvSpPr>
          <p:nvPr/>
        </p:nvSpPr>
        <p:spPr>
          <a:xfrm>
            <a:off x="5794522" y="1605359"/>
            <a:ext cx="3648058" cy="617432"/>
          </a:xfrm>
          <a:prstGeom prst="rect">
            <a:avLst/>
          </a:prstGeom>
        </p:spPr>
        <p:txBody>
          <a:bodyPr>
            <a:normAutofit lnSpcReduction="10000"/>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4000" dirty="0">
              <a:solidFill>
                <a:srgbClr val="666666"/>
              </a:solidFill>
              <a:latin typeface="Source Sans Pro Light" panose="020B0403030403020204" pitchFamily="34" charset="0"/>
            </a:endParaRPr>
          </a:p>
        </p:txBody>
      </p:sp>
      <p:sp>
        <p:nvSpPr>
          <p:cNvPr id="33" name="Text Placeholder 10">
            <a:extLst>
              <a:ext uri="{FF2B5EF4-FFF2-40B4-BE49-F238E27FC236}">
                <a16:creationId xmlns:a16="http://schemas.microsoft.com/office/drawing/2014/main" id="{DCF7FFD3-21A0-460B-9E9B-B3AEB02BF407}"/>
              </a:ext>
            </a:extLst>
          </p:cNvPr>
          <p:cNvSpPr txBox="1">
            <a:spLocks/>
          </p:cNvSpPr>
          <p:nvPr/>
        </p:nvSpPr>
        <p:spPr>
          <a:xfrm>
            <a:off x="6083454" y="5544679"/>
            <a:ext cx="3927945" cy="585531"/>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100" dirty="0">
              <a:latin typeface="+mj-lt"/>
            </a:endParaRPr>
          </a:p>
        </p:txBody>
      </p:sp>
      <p:sp>
        <p:nvSpPr>
          <p:cNvPr id="34" name="Text Placeholder 12">
            <a:extLst>
              <a:ext uri="{FF2B5EF4-FFF2-40B4-BE49-F238E27FC236}">
                <a16:creationId xmlns:a16="http://schemas.microsoft.com/office/drawing/2014/main" id="{DD259A0C-7E9D-4BC1-920E-0C955AFFB5DC}"/>
              </a:ext>
            </a:extLst>
          </p:cNvPr>
          <p:cNvSpPr txBox="1">
            <a:spLocks/>
          </p:cNvSpPr>
          <p:nvPr/>
        </p:nvSpPr>
        <p:spPr>
          <a:xfrm>
            <a:off x="5944402" y="5241625"/>
            <a:ext cx="3944570" cy="457208"/>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1800" dirty="0">
              <a:latin typeface="Source Sans Pro" panose="020B0503030403020204" pitchFamily="34" charset="0"/>
            </a:endParaRPr>
          </a:p>
        </p:txBody>
      </p:sp>
      <p:sp>
        <p:nvSpPr>
          <p:cNvPr id="12" name="Title 33">
            <a:extLst>
              <a:ext uri="{FF2B5EF4-FFF2-40B4-BE49-F238E27FC236}">
                <a16:creationId xmlns:a16="http://schemas.microsoft.com/office/drawing/2014/main" id="{9B4FE329-9D0D-46A1-A1DE-0F362BCA57A5}"/>
              </a:ext>
            </a:extLst>
          </p:cNvPr>
          <p:cNvSpPr txBox="1">
            <a:spLocks/>
          </p:cNvSpPr>
          <p:nvPr/>
        </p:nvSpPr>
        <p:spPr>
          <a:xfrm>
            <a:off x="445998" y="373754"/>
            <a:ext cx="1046508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3400" spc="-150" dirty="0">
                <a:solidFill>
                  <a:srgbClr val="3A6AB3"/>
                </a:solidFill>
                <a:latin typeface="Work Sans Medium" pitchFamily="2" charset="0"/>
                <a:ea typeface="Source Sans Pro Light" panose="020B0403030403020204" pitchFamily="34" charset="0"/>
              </a:rPr>
              <a:t>Why Do Shopping Malls Need People Counting Solution?</a:t>
            </a:r>
          </a:p>
        </p:txBody>
      </p:sp>
      <p:pic>
        <p:nvPicPr>
          <p:cNvPr id="8" name="Picture 7">
            <a:extLst>
              <a:ext uri="{FF2B5EF4-FFF2-40B4-BE49-F238E27FC236}">
                <a16:creationId xmlns:a16="http://schemas.microsoft.com/office/drawing/2014/main" id="{4CE6FB5F-A130-44D3-AA30-F7DE083C8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319" y="3783587"/>
            <a:ext cx="5114994" cy="3733946"/>
          </a:xfrm>
          <a:prstGeom prst="rect">
            <a:avLst/>
          </a:prstGeom>
        </p:spPr>
      </p:pic>
    </p:spTree>
    <p:extLst>
      <p:ext uri="{BB962C8B-B14F-4D97-AF65-F5344CB8AC3E}">
        <p14:creationId xmlns:p14="http://schemas.microsoft.com/office/powerpoint/2010/main" val="3779554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standing in front of a crowd&#10;&#10;Description generated with very high confidence">
            <a:extLst>
              <a:ext uri="{FF2B5EF4-FFF2-40B4-BE49-F238E27FC236}">
                <a16:creationId xmlns:a16="http://schemas.microsoft.com/office/drawing/2014/main" id="{2DF2BA51-CDA1-4A3D-AAD7-5F8467B03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12" name="Text Placeholder 13">
            <a:extLst>
              <a:ext uri="{FF2B5EF4-FFF2-40B4-BE49-F238E27FC236}">
                <a16:creationId xmlns:a16="http://schemas.microsoft.com/office/drawing/2014/main" id="{1863963C-03A7-45F6-BB9A-8D57A24CF270}"/>
              </a:ext>
            </a:extLst>
          </p:cNvPr>
          <p:cNvSpPr txBox="1">
            <a:spLocks/>
          </p:cNvSpPr>
          <p:nvPr/>
        </p:nvSpPr>
        <p:spPr>
          <a:xfrm>
            <a:off x="1150483" y="1856282"/>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Consistent accuracy</a:t>
            </a:r>
          </a:p>
        </p:txBody>
      </p:sp>
      <p:grpSp>
        <p:nvGrpSpPr>
          <p:cNvPr id="2" name="Group 1">
            <a:extLst>
              <a:ext uri="{FF2B5EF4-FFF2-40B4-BE49-F238E27FC236}">
                <a16:creationId xmlns:a16="http://schemas.microsoft.com/office/drawing/2014/main" id="{C9801C46-386D-4CCA-829D-6BCEB4718519}"/>
              </a:ext>
            </a:extLst>
          </p:cNvPr>
          <p:cNvGrpSpPr/>
          <p:nvPr/>
        </p:nvGrpSpPr>
        <p:grpSpPr>
          <a:xfrm>
            <a:off x="7418567" y="278296"/>
            <a:ext cx="2981738" cy="593371"/>
            <a:chOff x="7418567" y="278296"/>
            <a:chExt cx="2981738" cy="593371"/>
          </a:xfrm>
        </p:grpSpPr>
        <p:sp>
          <p:nvSpPr>
            <p:cNvPr id="14" name="Rectangle 13">
              <a:extLst>
                <a:ext uri="{FF2B5EF4-FFF2-40B4-BE49-F238E27FC236}">
                  <a16:creationId xmlns:a16="http://schemas.microsoft.com/office/drawing/2014/main" id="{ABA929B7-544E-49CE-934A-065A79A24086}"/>
                </a:ext>
              </a:extLst>
            </p:cNvPr>
            <p:cNvSpPr/>
            <p:nvPr/>
          </p:nvSpPr>
          <p:spPr>
            <a:xfrm>
              <a:off x="7418567" y="278296"/>
              <a:ext cx="2981738" cy="588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0">
              <a:extLst>
                <a:ext uri="{FF2B5EF4-FFF2-40B4-BE49-F238E27FC236}">
                  <a16:creationId xmlns:a16="http://schemas.microsoft.com/office/drawing/2014/main" id="{05BEFB2D-A5DE-42ED-8267-6C0CFCC0ECC0}"/>
                </a:ext>
              </a:extLst>
            </p:cNvPr>
            <p:cNvSpPr txBox="1">
              <a:spLocks/>
            </p:cNvSpPr>
            <p:nvPr/>
          </p:nvSpPr>
          <p:spPr>
            <a:xfrm>
              <a:off x="7920239" y="363445"/>
              <a:ext cx="2424410" cy="503247"/>
            </a:xfrm>
            <a:prstGeom prst="rect">
              <a:avLst/>
            </a:prstGeom>
          </p:spPr>
          <p:txBody>
            <a:bodyPr vert="horz" lIns="0" tIns="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300" dirty="0">
                  <a:latin typeface="+mj-lt"/>
                </a:rPr>
                <a:t>View more sample videos of different environment </a:t>
              </a:r>
              <a:r>
                <a:rPr lang="en-US" sz="1300" dirty="0">
                  <a:latin typeface="+mj-lt"/>
                  <a:hlinkClick r:id="rId3"/>
                </a:rPr>
                <a:t>here</a:t>
              </a:r>
              <a:r>
                <a:rPr lang="en-US" sz="1300" dirty="0">
                  <a:latin typeface="+mj-lt"/>
                </a:rPr>
                <a:t>.</a:t>
              </a:r>
            </a:p>
          </p:txBody>
        </p:sp>
        <p:pic>
          <p:nvPicPr>
            <p:cNvPr id="16" name="Graphic 15" descr="Link">
              <a:extLst>
                <a:ext uri="{FF2B5EF4-FFF2-40B4-BE49-F238E27FC236}">
                  <a16:creationId xmlns:a16="http://schemas.microsoft.com/office/drawing/2014/main" id="{0CC2EEFA-0571-443F-BB47-A21B9163D2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3920" y="350437"/>
              <a:ext cx="301570" cy="301570"/>
            </a:xfrm>
            <a:prstGeom prst="rect">
              <a:avLst/>
            </a:prstGeom>
          </p:spPr>
        </p:pic>
        <p:sp>
          <p:nvSpPr>
            <p:cNvPr id="17" name="Rectangle 16">
              <a:extLst>
                <a:ext uri="{FF2B5EF4-FFF2-40B4-BE49-F238E27FC236}">
                  <a16:creationId xmlns:a16="http://schemas.microsoft.com/office/drawing/2014/main" id="{64EA02EA-0049-4003-9405-6008558D4B63}"/>
                </a:ext>
              </a:extLst>
            </p:cNvPr>
            <p:cNvSpPr/>
            <p:nvPr/>
          </p:nvSpPr>
          <p:spPr>
            <a:xfrm>
              <a:off x="7419406" y="283838"/>
              <a:ext cx="93306" cy="587829"/>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32">
            <a:extLst>
              <a:ext uri="{FF2B5EF4-FFF2-40B4-BE49-F238E27FC236}">
                <a16:creationId xmlns:a16="http://schemas.microsoft.com/office/drawing/2014/main" id="{E70829A9-2A2A-4FB4-9035-A6502C346959}"/>
              </a:ext>
            </a:extLst>
          </p:cNvPr>
          <p:cNvSpPr txBox="1">
            <a:spLocks/>
          </p:cNvSpPr>
          <p:nvPr/>
        </p:nvSpPr>
        <p:spPr>
          <a:xfrm>
            <a:off x="1160303" y="2136764"/>
            <a:ext cx="3668951" cy="695006"/>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Accurate in all store environment</a:t>
            </a:r>
          </a:p>
          <a:p>
            <a:pPr>
              <a:spcBef>
                <a:spcPts val="0"/>
              </a:spcBef>
            </a:pPr>
            <a:endParaRPr lang="en-US" sz="900" dirty="0">
              <a:solidFill>
                <a:schemeClr val="tx1"/>
              </a:solidFill>
              <a:latin typeface="Calibri Bold" panose="020F0702030404030204" pitchFamily="34" charset="0"/>
              <a:cs typeface="Calibri Bold" panose="020F0702030404030204" pitchFamily="34" charset="0"/>
            </a:endParaRPr>
          </a:p>
          <a:p>
            <a:pPr>
              <a:spcBef>
                <a:spcPts val="0"/>
              </a:spcBef>
            </a:pPr>
            <a:endParaRPr lang="en-US" sz="900" dirty="0">
              <a:solidFill>
                <a:schemeClr val="tx1"/>
              </a:solidFill>
              <a:latin typeface="Calibri Bold" panose="020F0702030404030204" pitchFamily="34" charset="0"/>
              <a:cs typeface="Calibri Bold" panose="020F0702030404030204" pitchFamily="34" charset="0"/>
            </a:endParaRPr>
          </a:p>
        </p:txBody>
      </p:sp>
      <p:grpSp>
        <p:nvGrpSpPr>
          <p:cNvPr id="3" name="Group 2">
            <a:extLst>
              <a:ext uri="{FF2B5EF4-FFF2-40B4-BE49-F238E27FC236}">
                <a16:creationId xmlns:a16="http://schemas.microsoft.com/office/drawing/2014/main" id="{2B9DA76F-AB16-4FF2-925B-19F9C10AE385}"/>
              </a:ext>
            </a:extLst>
          </p:cNvPr>
          <p:cNvGrpSpPr/>
          <p:nvPr/>
        </p:nvGrpSpPr>
        <p:grpSpPr>
          <a:xfrm>
            <a:off x="1150483" y="2500445"/>
            <a:ext cx="1973332" cy="1436664"/>
            <a:chOff x="1150483" y="2484267"/>
            <a:chExt cx="1973332" cy="1436664"/>
          </a:xfrm>
        </p:grpSpPr>
        <p:pic>
          <p:nvPicPr>
            <p:cNvPr id="18" name="Picture 17">
              <a:hlinkClick r:id="rId3"/>
              <a:extLst>
                <a:ext uri="{FF2B5EF4-FFF2-40B4-BE49-F238E27FC236}">
                  <a16:creationId xmlns:a16="http://schemas.microsoft.com/office/drawing/2014/main" id="{08732379-486F-4A96-95A6-1B02D2A101DD}"/>
                </a:ext>
              </a:extLst>
            </p:cNvPr>
            <p:cNvPicPr>
              <a:picLocks noChangeAspect="1"/>
            </p:cNvPicPr>
            <p:nvPr/>
          </p:nvPicPr>
          <p:blipFill>
            <a:blip r:embed="rId6"/>
            <a:stretch>
              <a:fillRect/>
            </a:stretch>
          </p:blipFill>
          <p:spPr>
            <a:xfrm>
              <a:off x="1150483" y="2484267"/>
              <a:ext cx="1973332" cy="1436664"/>
            </a:xfrm>
            <a:prstGeom prst="rect">
              <a:avLst/>
            </a:prstGeom>
          </p:spPr>
        </p:pic>
        <p:pic>
          <p:nvPicPr>
            <p:cNvPr id="20" name="Picture 2" descr="Related image">
              <a:hlinkClick r:id="rId3"/>
              <a:extLst>
                <a:ext uri="{FF2B5EF4-FFF2-40B4-BE49-F238E27FC236}">
                  <a16:creationId xmlns:a16="http://schemas.microsoft.com/office/drawing/2014/main" id="{9CF4393D-6C56-4624-AA28-D83969FDFD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9085" y="3034535"/>
              <a:ext cx="336127" cy="336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1EB1B7E-1801-402B-AAF8-4DDA0DC832B5}"/>
              </a:ext>
            </a:extLst>
          </p:cNvPr>
          <p:cNvGrpSpPr/>
          <p:nvPr/>
        </p:nvGrpSpPr>
        <p:grpSpPr>
          <a:xfrm>
            <a:off x="1149934" y="4106777"/>
            <a:ext cx="1972745" cy="1430123"/>
            <a:chOff x="1481372" y="3695809"/>
            <a:chExt cx="1972745" cy="1430123"/>
          </a:xfrm>
        </p:grpSpPr>
        <p:pic>
          <p:nvPicPr>
            <p:cNvPr id="22" name="Picture 5" descr="Image result for store entrance interior">
              <a:extLst>
                <a:ext uri="{FF2B5EF4-FFF2-40B4-BE49-F238E27FC236}">
                  <a16:creationId xmlns:a16="http://schemas.microsoft.com/office/drawing/2014/main" id="{E6F1C4E7-65C2-4820-94F5-3F5685533F0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693" t="23227" r="13418" b="18146"/>
            <a:stretch/>
          </p:blipFill>
          <p:spPr bwMode="auto">
            <a:xfrm>
              <a:off x="1481372" y="3697394"/>
              <a:ext cx="1972744" cy="14285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9"/>
              <a:extLst>
                <a:ext uri="{FF2B5EF4-FFF2-40B4-BE49-F238E27FC236}">
                  <a16:creationId xmlns:a16="http://schemas.microsoft.com/office/drawing/2014/main" id="{F0DD869B-F88D-4276-A5B0-54D9ECDAFFF0}"/>
                </a:ext>
              </a:extLst>
            </p:cNvPr>
            <p:cNvPicPr>
              <a:picLocks noChangeAspect="1"/>
            </p:cNvPicPr>
            <p:nvPr/>
          </p:nvPicPr>
          <p:blipFill>
            <a:blip r:embed="rId10"/>
            <a:stretch>
              <a:fillRect/>
            </a:stretch>
          </p:blipFill>
          <p:spPr>
            <a:xfrm>
              <a:off x="1481373" y="3695809"/>
              <a:ext cx="1972744" cy="1427085"/>
            </a:xfrm>
            <a:prstGeom prst="rect">
              <a:avLst/>
            </a:prstGeom>
          </p:spPr>
        </p:pic>
        <p:pic>
          <p:nvPicPr>
            <p:cNvPr id="24" name="Picture 2" descr="Related image">
              <a:hlinkClick r:id="rId9"/>
              <a:extLst>
                <a:ext uri="{FF2B5EF4-FFF2-40B4-BE49-F238E27FC236}">
                  <a16:creationId xmlns:a16="http://schemas.microsoft.com/office/drawing/2014/main" id="{BF91E0B8-2A8C-4902-A0E3-324F502913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9426" y="4241288"/>
              <a:ext cx="336127" cy="336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872570E7-7208-4378-9C47-2447110DC077}"/>
              </a:ext>
            </a:extLst>
          </p:cNvPr>
          <p:cNvGrpSpPr/>
          <p:nvPr/>
        </p:nvGrpSpPr>
        <p:grpSpPr>
          <a:xfrm>
            <a:off x="1149934" y="5706568"/>
            <a:ext cx="1973332" cy="1427547"/>
            <a:chOff x="1480785" y="5541533"/>
            <a:chExt cx="1973332" cy="1427547"/>
          </a:xfrm>
        </p:grpSpPr>
        <p:pic>
          <p:nvPicPr>
            <p:cNvPr id="26" name="Picture 25">
              <a:extLst>
                <a:ext uri="{FF2B5EF4-FFF2-40B4-BE49-F238E27FC236}">
                  <a16:creationId xmlns:a16="http://schemas.microsoft.com/office/drawing/2014/main" id="{87975DEE-33D4-42BB-AC8E-A7A94EBE06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1372" y="5544504"/>
              <a:ext cx="1972744" cy="1424575"/>
            </a:xfrm>
            <a:prstGeom prst="rect">
              <a:avLst/>
            </a:prstGeom>
          </p:spPr>
        </p:pic>
        <p:pic>
          <p:nvPicPr>
            <p:cNvPr id="27" name="Picture 26">
              <a:hlinkClick r:id="rId12"/>
              <a:extLst>
                <a:ext uri="{FF2B5EF4-FFF2-40B4-BE49-F238E27FC236}">
                  <a16:creationId xmlns:a16="http://schemas.microsoft.com/office/drawing/2014/main" id="{1D0E1DE8-1E61-40A1-9DF6-6B5E02F1D5BD}"/>
                </a:ext>
              </a:extLst>
            </p:cNvPr>
            <p:cNvPicPr>
              <a:picLocks noChangeAspect="1"/>
            </p:cNvPicPr>
            <p:nvPr/>
          </p:nvPicPr>
          <p:blipFill>
            <a:blip r:embed="rId13"/>
            <a:stretch>
              <a:fillRect/>
            </a:stretch>
          </p:blipFill>
          <p:spPr>
            <a:xfrm>
              <a:off x="1480785" y="5541533"/>
              <a:ext cx="1973332" cy="1427547"/>
            </a:xfrm>
            <a:prstGeom prst="rect">
              <a:avLst/>
            </a:prstGeom>
          </p:spPr>
        </p:pic>
        <p:pic>
          <p:nvPicPr>
            <p:cNvPr id="28" name="Picture 2" descr="Related image">
              <a:hlinkClick r:id="rId12"/>
              <a:extLst>
                <a:ext uri="{FF2B5EF4-FFF2-40B4-BE49-F238E27FC236}">
                  <a16:creationId xmlns:a16="http://schemas.microsoft.com/office/drawing/2014/main" id="{7703BFB0-D2EA-40F2-B72F-7B277F6EE9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9426" y="6087242"/>
              <a:ext cx="336127" cy="336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899FD0A6-CA0A-4AA9-9229-03EC63733E03}"/>
              </a:ext>
            </a:extLst>
          </p:cNvPr>
          <p:cNvGrpSpPr/>
          <p:nvPr/>
        </p:nvGrpSpPr>
        <p:grpSpPr>
          <a:xfrm>
            <a:off x="5989557" y="2502724"/>
            <a:ext cx="1979815" cy="1432104"/>
            <a:chOff x="5337248" y="1845131"/>
            <a:chExt cx="1979815" cy="1432104"/>
          </a:xfrm>
        </p:grpSpPr>
        <p:pic>
          <p:nvPicPr>
            <p:cNvPr id="30" name="Picture 7" descr="Related image">
              <a:extLst>
                <a:ext uri="{FF2B5EF4-FFF2-40B4-BE49-F238E27FC236}">
                  <a16:creationId xmlns:a16="http://schemas.microsoft.com/office/drawing/2014/main" id="{A44CA731-65D1-4E00-85AA-91A4AE80F1F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97" t="-60" r="3203" b="7303"/>
            <a:stretch/>
          </p:blipFill>
          <p:spPr bwMode="auto">
            <a:xfrm>
              <a:off x="5344319" y="1848697"/>
              <a:ext cx="1972744" cy="14285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E5923FF-2D16-44E7-96CF-A0860C9DC9C4}"/>
                </a:ext>
              </a:extLst>
            </p:cNvPr>
            <p:cNvPicPr/>
            <p:nvPr/>
          </p:nvPicPr>
          <p:blipFill rotWithShape="1">
            <a:blip r:embed="rId15">
              <a:extLst>
                <a:ext uri="{28A0092B-C50C-407E-A947-70E740481C1C}">
                  <a14:useLocalDpi xmlns:a14="http://schemas.microsoft.com/office/drawing/2010/main" val="0"/>
                </a:ext>
              </a:extLst>
            </a:blip>
            <a:srcRect t="11983" b="18875"/>
            <a:stretch/>
          </p:blipFill>
          <p:spPr>
            <a:xfrm>
              <a:off x="5341809" y="1848697"/>
              <a:ext cx="1975254" cy="1428142"/>
            </a:xfrm>
            <a:prstGeom prst="rect">
              <a:avLst/>
            </a:prstGeom>
          </p:spPr>
        </p:pic>
        <p:pic>
          <p:nvPicPr>
            <p:cNvPr id="32" name="Picture 31">
              <a:hlinkClick r:id="rId16"/>
              <a:extLst>
                <a:ext uri="{FF2B5EF4-FFF2-40B4-BE49-F238E27FC236}">
                  <a16:creationId xmlns:a16="http://schemas.microsoft.com/office/drawing/2014/main" id="{45409415-2B4F-43FB-B6EE-3EA966425A44}"/>
                </a:ext>
              </a:extLst>
            </p:cNvPr>
            <p:cNvPicPr>
              <a:picLocks noChangeAspect="1"/>
            </p:cNvPicPr>
            <p:nvPr/>
          </p:nvPicPr>
          <p:blipFill>
            <a:blip r:embed="rId17"/>
            <a:stretch>
              <a:fillRect/>
            </a:stretch>
          </p:blipFill>
          <p:spPr>
            <a:xfrm>
              <a:off x="5337248" y="1845131"/>
              <a:ext cx="1979815" cy="1431709"/>
            </a:xfrm>
            <a:prstGeom prst="rect">
              <a:avLst/>
            </a:prstGeom>
          </p:spPr>
        </p:pic>
        <p:pic>
          <p:nvPicPr>
            <p:cNvPr id="33" name="Picture 2" descr="Related image">
              <a:hlinkClick r:id="rId16"/>
              <a:extLst>
                <a:ext uri="{FF2B5EF4-FFF2-40B4-BE49-F238E27FC236}">
                  <a16:creationId xmlns:a16="http://schemas.microsoft.com/office/drawing/2014/main" id="{CB4F8A50-8731-4601-B67C-BE7A1E2F20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2627" y="2392921"/>
              <a:ext cx="336127" cy="336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DFF6F093-1836-4DC6-94C5-FA2406F6CE48}"/>
              </a:ext>
            </a:extLst>
          </p:cNvPr>
          <p:cNvGrpSpPr/>
          <p:nvPr/>
        </p:nvGrpSpPr>
        <p:grpSpPr>
          <a:xfrm>
            <a:off x="5987575" y="4106777"/>
            <a:ext cx="1983778" cy="1427085"/>
            <a:chOff x="5333285" y="3695809"/>
            <a:chExt cx="1983778" cy="1427085"/>
          </a:xfrm>
        </p:grpSpPr>
        <p:pic>
          <p:nvPicPr>
            <p:cNvPr id="35" name="Picture 34">
              <a:extLst>
                <a:ext uri="{FF2B5EF4-FFF2-40B4-BE49-F238E27FC236}">
                  <a16:creationId xmlns:a16="http://schemas.microsoft.com/office/drawing/2014/main" id="{88335111-C779-4D7A-9A6D-EE07957223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41809" y="3697394"/>
              <a:ext cx="1975254" cy="1425500"/>
            </a:xfrm>
            <a:prstGeom prst="rect">
              <a:avLst/>
            </a:prstGeom>
          </p:spPr>
        </p:pic>
        <p:pic>
          <p:nvPicPr>
            <p:cNvPr id="36" name="Picture 35">
              <a:hlinkClick r:id="rId19"/>
              <a:extLst>
                <a:ext uri="{FF2B5EF4-FFF2-40B4-BE49-F238E27FC236}">
                  <a16:creationId xmlns:a16="http://schemas.microsoft.com/office/drawing/2014/main" id="{02EFD8C5-CC07-451F-96E2-69896A837606}"/>
                </a:ext>
              </a:extLst>
            </p:cNvPr>
            <p:cNvPicPr>
              <a:picLocks noChangeAspect="1"/>
            </p:cNvPicPr>
            <p:nvPr/>
          </p:nvPicPr>
          <p:blipFill>
            <a:blip r:embed="rId20"/>
            <a:stretch>
              <a:fillRect/>
            </a:stretch>
          </p:blipFill>
          <p:spPr>
            <a:xfrm>
              <a:off x="5333285" y="3695809"/>
              <a:ext cx="1983778" cy="1427085"/>
            </a:xfrm>
            <a:prstGeom prst="rect">
              <a:avLst/>
            </a:prstGeom>
          </p:spPr>
        </p:pic>
        <p:pic>
          <p:nvPicPr>
            <p:cNvPr id="37" name="Picture 2" descr="Related image">
              <a:hlinkClick r:id="rId19"/>
              <a:extLst>
                <a:ext uri="{FF2B5EF4-FFF2-40B4-BE49-F238E27FC236}">
                  <a16:creationId xmlns:a16="http://schemas.microsoft.com/office/drawing/2014/main" id="{1E3D245D-8884-4DCB-8477-F687A0FEDD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7110" y="4182693"/>
              <a:ext cx="336127" cy="336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460238C5-43C7-4FB2-B272-52BDC8A0DDF6}"/>
              </a:ext>
            </a:extLst>
          </p:cNvPr>
          <p:cNvGrpSpPr/>
          <p:nvPr/>
        </p:nvGrpSpPr>
        <p:grpSpPr>
          <a:xfrm>
            <a:off x="5994118" y="5705811"/>
            <a:ext cx="1975254" cy="1424575"/>
            <a:chOff x="5341809" y="5485579"/>
            <a:chExt cx="1975254" cy="1424575"/>
          </a:xfrm>
        </p:grpSpPr>
        <p:pic>
          <p:nvPicPr>
            <p:cNvPr id="39" name="Picture 38">
              <a:extLst>
                <a:ext uri="{FF2B5EF4-FFF2-40B4-BE49-F238E27FC236}">
                  <a16:creationId xmlns:a16="http://schemas.microsoft.com/office/drawing/2014/main" id="{C984C483-08EF-4B69-B795-9B8B8D1A402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44492" y="5485579"/>
              <a:ext cx="1972571" cy="1424575"/>
            </a:xfrm>
            <a:prstGeom prst="rect">
              <a:avLst/>
            </a:prstGeom>
          </p:spPr>
        </p:pic>
        <p:pic>
          <p:nvPicPr>
            <p:cNvPr id="40" name="Picture 39">
              <a:hlinkClick r:id="rId22"/>
              <a:extLst>
                <a:ext uri="{FF2B5EF4-FFF2-40B4-BE49-F238E27FC236}">
                  <a16:creationId xmlns:a16="http://schemas.microsoft.com/office/drawing/2014/main" id="{68D0F256-D571-4850-917C-99DB03B06B5C}"/>
                </a:ext>
              </a:extLst>
            </p:cNvPr>
            <p:cNvPicPr>
              <a:picLocks noChangeAspect="1"/>
            </p:cNvPicPr>
            <p:nvPr/>
          </p:nvPicPr>
          <p:blipFill>
            <a:blip r:embed="rId23"/>
            <a:stretch>
              <a:fillRect/>
            </a:stretch>
          </p:blipFill>
          <p:spPr>
            <a:xfrm>
              <a:off x="5341809" y="5487631"/>
              <a:ext cx="1975254" cy="1422523"/>
            </a:xfrm>
            <a:prstGeom prst="rect">
              <a:avLst/>
            </a:prstGeom>
          </p:spPr>
        </p:pic>
        <p:pic>
          <p:nvPicPr>
            <p:cNvPr id="41" name="Picture 2" descr="Related image">
              <a:hlinkClick r:id="rId22"/>
              <a:extLst>
                <a:ext uri="{FF2B5EF4-FFF2-40B4-BE49-F238E27FC236}">
                  <a16:creationId xmlns:a16="http://schemas.microsoft.com/office/drawing/2014/main" id="{D4A5FC78-2CD0-4B91-9C1A-B41154C41E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7110" y="6029803"/>
              <a:ext cx="336127" cy="336127"/>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extBox 41">
            <a:extLst>
              <a:ext uri="{FF2B5EF4-FFF2-40B4-BE49-F238E27FC236}">
                <a16:creationId xmlns:a16="http://schemas.microsoft.com/office/drawing/2014/main" id="{03F509C3-6C1E-48A3-8E35-0BD2B9C91D14}"/>
              </a:ext>
            </a:extLst>
          </p:cNvPr>
          <p:cNvSpPr txBox="1"/>
          <p:nvPr/>
        </p:nvSpPr>
        <p:spPr>
          <a:xfrm>
            <a:off x="3237281" y="2699509"/>
            <a:ext cx="2492334" cy="1046440"/>
          </a:xfrm>
          <a:prstGeom prst="rect">
            <a:avLst/>
          </a:prstGeom>
          <a:noFill/>
        </p:spPr>
        <p:txBody>
          <a:bodyPr wrap="square" rtlCol="0">
            <a:spAutoFit/>
          </a:bodyPr>
          <a:lstStyle/>
          <a:p>
            <a:r>
              <a:rPr lang="en-GB" sz="1400" b="1" dirty="0">
                <a:cs typeface="Arial" panose="020B0604020202020204" pitchFamily="34" charset="0"/>
              </a:rPr>
              <a:t>Multiple entrances</a:t>
            </a:r>
          </a:p>
          <a:p>
            <a:r>
              <a:rPr lang="en-GB" sz="1200" dirty="0">
                <a:solidFill>
                  <a:srgbClr val="666666"/>
                </a:solidFill>
                <a:latin typeface="+mj-lt"/>
                <a:cs typeface="Arial" panose="020B0604020202020204" pitchFamily="34" charset="0"/>
              </a:rPr>
              <a:t>Stores with multiple entrances may install multiple counters and assign the counters under the same branch in the Analytic Manager.</a:t>
            </a:r>
          </a:p>
        </p:txBody>
      </p:sp>
      <p:sp>
        <p:nvSpPr>
          <p:cNvPr id="44" name="TextBox 43">
            <a:extLst>
              <a:ext uri="{FF2B5EF4-FFF2-40B4-BE49-F238E27FC236}">
                <a16:creationId xmlns:a16="http://schemas.microsoft.com/office/drawing/2014/main" id="{869E83B2-1FD1-4D3B-9089-BFB0A993DB4B}"/>
              </a:ext>
            </a:extLst>
          </p:cNvPr>
          <p:cNvSpPr txBox="1"/>
          <p:nvPr/>
        </p:nvSpPr>
        <p:spPr>
          <a:xfrm>
            <a:off x="3237281" y="4238504"/>
            <a:ext cx="2492334" cy="1046440"/>
          </a:xfrm>
          <a:prstGeom prst="rect">
            <a:avLst/>
          </a:prstGeom>
          <a:noFill/>
        </p:spPr>
        <p:txBody>
          <a:bodyPr wrap="square" rtlCol="0">
            <a:spAutoFit/>
          </a:bodyPr>
          <a:lstStyle/>
          <a:p>
            <a:r>
              <a:rPr lang="en-GB" sz="1400" b="1" dirty="0">
                <a:cs typeface="Arial" panose="020B0604020202020204" pitchFamily="34" charset="0"/>
              </a:rPr>
              <a:t>Low ceiling</a:t>
            </a:r>
          </a:p>
          <a:p>
            <a:r>
              <a:rPr lang="en-US" sz="1200" dirty="0">
                <a:solidFill>
                  <a:srgbClr val="666666"/>
                </a:solidFill>
                <a:latin typeface="+mj-lt"/>
                <a:cs typeface="Arial" panose="020B0604020202020204" pitchFamily="34" charset="0"/>
              </a:rPr>
              <a:t>3D counting can work well in low ceiling height, such as the one in the video where the ceiling height was 2.2 metres. </a:t>
            </a:r>
          </a:p>
        </p:txBody>
      </p:sp>
      <p:sp>
        <p:nvSpPr>
          <p:cNvPr id="45" name="TextBox 44">
            <a:extLst>
              <a:ext uri="{FF2B5EF4-FFF2-40B4-BE49-F238E27FC236}">
                <a16:creationId xmlns:a16="http://schemas.microsoft.com/office/drawing/2014/main" id="{4F0376D3-78EE-4C98-B4DB-C53FCBE7E470}"/>
              </a:ext>
            </a:extLst>
          </p:cNvPr>
          <p:cNvSpPr txBox="1"/>
          <p:nvPr/>
        </p:nvSpPr>
        <p:spPr>
          <a:xfrm>
            <a:off x="3237281" y="5987211"/>
            <a:ext cx="2492334" cy="861774"/>
          </a:xfrm>
          <a:prstGeom prst="rect">
            <a:avLst/>
          </a:prstGeom>
          <a:noFill/>
        </p:spPr>
        <p:txBody>
          <a:bodyPr wrap="square" rtlCol="0">
            <a:spAutoFit/>
          </a:bodyPr>
          <a:lstStyle/>
          <a:p>
            <a:r>
              <a:rPr lang="en-GB" sz="1400" b="1" dirty="0">
                <a:cs typeface="Arial" panose="020B0604020202020204" pitchFamily="34" charset="0"/>
              </a:rPr>
              <a:t>High Traffic</a:t>
            </a:r>
          </a:p>
          <a:p>
            <a:r>
              <a:rPr lang="en-US" sz="1200" dirty="0">
                <a:solidFill>
                  <a:srgbClr val="666666"/>
                </a:solidFill>
                <a:latin typeface="+mj-lt"/>
                <a:cs typeface="Arial" panose="020B0604020202020204" pitchFamily="34" charset="0"/>
              </a:rPr>
              <a:t>3D imaging allow accurate people tracking, and maintain high accuracy even in high traffic stores. </a:t>
            </a:r>
          </a:p>
        </p:txBody>
      </p:sp>
      <p:sp>
        <p:nvSpPr>
          <p:cNvPr id="46" name="TextBox 45">
            <a:extLst>
              <a:ext uri="{FF2B5EF4-FFF2-40B4-BE49-F238E27FC236}">
                <a16:creationId xmlns:a16="http://schemas.microsoft.com/office/drawing/2014/main" id="{375023C2-7252-4EE3-9999-110FF762AD9B}"/>
              </a:ext>
            </a:extLst>
          </p:cNvPr>
          <p:cNvSpPr txBox="1"/>
          <p:nvPr/>
        </p:nvSpPr>
        <p:spPr>
          <a:xfrm>
            <a:off x="8082838" y="2603024"/>
            <a:ext cx="2492334" cy="1231106"/>
          </a:xfrm>
          <a:prstGeom prst="rect">
            <a:avLst/>
          </a:prstGeom>
          <a:noFill/>
        </p:spPr>
        <p:txBody>
          <a:bodyPr wrap="square" rtlCol="0">
            <a:spAutoFit/>
          </a:bodyPr>
          <a:lstStyle/>
          <a:p>
            <a:r>
              <a:rPr lang="en-GB" sz="1400" b="1" dirty="0">
                <a:cs typeface="Arial" panose="020B0604020202020204" pitchFamily="34" charset="0"/>
              </a:rPr>
              <a:t>Swinging Door</a:t>
            </a:r>
          </a:p>
          <a:p>
            <a:r>
              <a:rPr lang="en-US" sz="1200" dirty="0">
                <a:solidFill>
                  <a:srgbClr val="666666"/>
                </a:solidFill>
                <a:latin typeface="+mj-lt"/>
                <a:cs typeface="Arial" panose="020B0604020202020204" pitchFamily="34" charset="0"/>
              </a:rPr>
              <a:t>With the use of custom line, start/end zone, floor space masking, and accurate 3D counting, it can count accurately with a swinging door at the entrance.</a:t>
            </a:r>
          </a:p>
        </p:txBody>
      </p:sp>
      <p:sp>
        <p:nvSpPr>
          <p:cNvPr id="47" name="TextBox 46">
            <a:extLst>
              <a:ext uri="{FF2B5EF4-FFF2-40B4-BE49-F238E27FC236}">
                <a16:creationId xmlns:a16="http://schemas.microsoft.com/office/drawing/2014/main" id="{CA146F49-BDC1-4A75-81A8-BFC37C582250}"/>
              </a:ext>
            </a:extLst>
          </p:cNvPr>
          <p:cNvSpPr txBox="1"/>
          <p:nvPr/>
        </p:nvSpPr>
        <p:spPr>
          <a:xfrm>
            <a:off x="8082838" y="4238504"/>
            <a:ext cx="2492334" cy="1046440"/>
          </a:xfrm>
          <a:prstGeom prst="rect">
            <a:avLst/>
          </a:prstGeom>
          <a:noFill/>
        </p:spPr>
        <p:txBody>
          <a:bodyPr wrap="square" rtlCol="0">
            <a:spAutoFit/>
          </a:bodyPr>
          <a:lstStyle/>
          <a:p>
            <a:r>
              <a:rPr lang="en-GB" sz="1400" b="1" dirty="0">
                <a:cs typeface="Arial" panose="020B0604020202020204" pitchFamily="34" charset="0"/>
              </a:rPr>
              <a:t>Strong Shadow</a:t>
            </a:r>
          </a:p>
          <a:p>
            <a:r>
              <a:rPr lang="en-US" sz="1200" dirty="0">
                <a:solidFill>
                  <a:srgbClr val="666666"/>
                </a:solidFill>
                <a:latin typeface="+mj-lt"/>
                <a:cs typeface="Arial" panose="020B0604020202020204" pitchFamily="34" charset="0"/>
              </a:rPr>
              <a:t>3D Stereo Vision can overcome strong shadowing effect; which would otherwise mistaken as a visitor in 2D video counting. </a:t>
            </a:r>
          </a:p>
        </p:txBody>
      </p:sp>
      <p:sp>
        <p:nvSpPr>
          <p:cNvPr id="48" name="TextBox 47">
            <a:extLst>
              <a:ext uri="{FF2B5EF4-FFF2-40B4-BE49-F238E27FC236}">
                <a16:creationId xmlns:a16="http://schemas.microsoft.com/office/drawing/2014/main" id="{A390D98E-78DE-444C-9CFE-BF522234090F}"/>
              </a:ext>
            </a:extLst>
          </p:cNvPr>
          <p:cNvSpPr txBox="1"/>
          <p:nvPr/>
        </p:nvSpPr>
        <p:spPr>
          <a:xfrm>
            <a:off x="8082838" y="5894878"/>
            <a:ext cx="2492334" cy="1046440"/>
          </a:xfrm>
          <a:prstGeom prst="rect">
            <a:avLst/>
          </a:prstGeom>
          <a:noFill/>
        </p:spPr>
        <p:txBody>
          <a:bodyPr wrap="square" rtlCol="0">
            <a:spAutoFit/>
          </a:bodyPr>
          <a:lstStyle/>
          <a:p>
            <a:r>
              <a:rPr lang="en-GB" sz="1400" b="1" dirty="0">
                <a:cs typeface="Arial" panose="020B0604020202020204" pitchFamily="34" charset="0"/>
              </a:rPr>
              <a:t>Crowded Area</a:t>
            </a:r>
          </a:p>
          <a:p>
            <a:r>
              <a:rPr lang="en-US" sz="1200" dirty="0">
                <a:solidFill>
                  <a:srgbClr val="666666"/>
                </a:solidFill>
                <a:latin typeface="+mj-lt"/>
                <a:cs typeface="Arial" panose="020B0604020202020204" pitchFamily="34" charset="0"/>
              </a:rPr>
              <a:t>The use of start/end zone and person tracking would ensure shopper within the store would not trigger the in/out lines.</a:t>
            </a:r>
          </a:p>
        </p:txBody>
      </p:sp>
    </p:spTree>
    <p:extLst>
      <p:ext uri="{BB962C8B-B14F-4D97-AF65-F5344CB8AC3E}">
        <p14:creationId xmlns:p14="http://schemas.microsoft.com/office/powerpoint/2010/main" val="3083362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408B22-3298-424F-8FB7-FD86A6C60EC7}"/>
              </a:ext>
            </a:extLst>
          </p:cNvPr>
          <p:cNvSpPr txBox="1">
            <a:spLocks/>
          </p:cNvSpPr>
          <p:nvPr/>
        </p:nvSpPr>
        <p:spPr>
          <a:xfrm>
            <a:off x="5408070" y="4518617"/>
            <a:ext cx="2829670" cy="1182096"/>
          </a:xfrm>
          <a:prstGeom prst="rect">
            <a:avLst/>
          </a:prstGeom>
        </p:spPr>
        <p:txBody>
          <a:bodyPr vert="horz" lIns="0" tIns="0" rIns="0" bIns="50419"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6666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200" dirty="0"/>
              <a:t>Enterprise web based control panel that manages all FootfallCam devices by storing the data of all counters in a centrally managed system.</a:t>
            </a:r>
            <a:endParaRPr lang="en-GB" sz="1200" dirty="0">
              <a:cs typeface="Arial" panose="020B0604020202020204" pitchFamily="34" charset="0"/>
            </a:endParaRPr>
          </a:p>
        </p:txBody>
      </p:sp>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936378" y="1719248"/>
            <a:ext cx="9752260"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70000"/>
              </a:lnSpc>
              <a:spcBef>
                <a:spcPts val="0"/>
              </a:spcBef>
              <a:buNone/>
            </a:pPr>
            <a:r>
              <a:rPr lang="en-US" sz="12000" dirty="0">
                <a:solidFill>
                  <a:srgbClr val="2888C9"/>
                </a:solidFill>
                <a:latin typeface="Source Sans Pro Light" panose="020B0403030403020204" pitchFamily="34" charset="0"/>
              </a:rPr>
              <a:t>Software</a:t>
            </a:r>
          </a:p>
        </p:txBody>
      </p:sp>
      <p:pic>
        <p:nvPicPr>
          <p:cNvPr id="16" name="Picture 15">
            <a:extLst>
              <a:ext uri="{FF2B5EF4-FFF2-40B4-BE49-F238E27FC236}">
                <a16:creationId xmlns:a16="http://schemas.microsoft.com/office/drawing/2014/main" id="{CBFEC715-9926-4870-9A26-FBBF2A88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Tree>
    <p:extLst>
      <p:ext uri="{BB962C8B-B14F-4D97-AF65-F5344CB8AC3E}">
        <p14:creationId xmlns:p14="http://schemas.microsoft.com/office/powerpoint/2010/main" val="399775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C7FB61BA-2544-4749-834F-5021CAF9E233}"/>
              </a:ext>
            </a:extLst>
          </p:cNvPr>
          <p:cNvSpPr/>
          <p:nvPr/>
        </p:nvSpPr>
        <p:spPr>
          <a:xfrm>
            <a:off x="455606" y="4133072"/>
            <a:ext cx="5332846" cy="3061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94AADBD-E62B-4802-A2B3-8EFCF8B7E3AF}"/>
              </a:ext>
            </a:extLst>
          </p:cNvPr>
          <p:cNvSpPr/>
          <p:nvPr/>
        </p:nvSpPr>
        <p:spPr>
          <a:xfrm>
            <a:off x="396565" y="1029741"/>
            <a:ext cx="5332846" cy="3061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438A537B-9782-46A3-BAD2-8B53CAFE8606}"/>
              </a:ext>
            </a:extLst>
          </p:cNvPr>
          <p:cNvSpPr>
            <a:spLocks noGrp="1"/>
          </p:cNvSpPr>
          <p:nvPr>
            <p:ph type="body" idx="16"/>
          </p:nvPr>
        </p:nvSpPr>
        <p:spPr>
          <a:xfrm>
            <a:off x="572822" y="610173"/>
            <a:ext cx="5118370" cy="280482"/>
          </a:xfrm>
        </p:spPr>
        <p:txBody>
          <a:bodyPr>
            <a:noAutofit/>
          </a:bodyPr>
          <a:lstStyle/>
          <a:p>
            <a:pPr>
              <a:buClr>
                <a:srgbClr val="2888C9"/>
              </a:buClr>
            </a:pPr>
            <a:r>
              <a:rPr lang="en-US" sz="1800" dirty="0">
                <a:latin typeface="Source Sans Pro" panose="020B0503030403020204" pitchFamily="34" charset="0"/>
              </a:rPr>
              <a:t>Analytics Manager V8</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grpSp>
        <p:nvGrpSpPr>
          <p:cNvPr id="35" name="Group 34">
            <a:extLst>
              <a:ext uri="{FF2B5EF4-FFF2-40B4-BE49-F238E27FC236}">
                <a16:creationId xmlns:a16="http://schemas.microsoft.com/office/drawing/2014/main" id="{3C8C5B09-40FC-4B99-AD02-F72DC3123FD1}"/>
              </a:ext>
            </a:extLst>
          </p:cNvPr>
          <p:cNvGrpSpPr/>
          <p:nvPr/>
        </p:nvGrpSpPr>
        <p:grpSpPr>
          <a:xfrm>
            <a:off x="6429496" y="1508903"/>
            <a:ext cx="3680962" cy="948054"/>
            <a:chOff x="1166380" y="2965887"/>
            <a:chExt cx="3668951" cy="948054"/>
          </a:xfrm>
        </p:grpSpPr>
        <p:sp>
          <p:nvSpPr>
            <p:cNvPr id="36" name="Text Placeholder 14">
              <a:extLst>
                <a:ext uri="{FF2B5EF4-FFF2-40B4-BE49-F238E27FC236}">
                  <a16:creationId xmlns:a16="http://schemas.microsoft.com/office/drawing/2014/main" id="{859523A3-D303-4BF2-8BF3-8FEC1CA5FC7F}"/>
                </a:ext>
              </a:extLst>
            </p:cNvPr>
            <p:cNvSpPr txBox="1">
              <a:spLocks/>
            </p:cNvSpPr>
            <p:nvPr/>
          </p:nvSpPr>
          <p:spPr>
            <a:xfrm>
              <a:off x="1166380" y="3255600"/>
              <a:ext cx="3668950" cy="65834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Centralised system that enables users to view all the counters they have installed across all stores anytime, anywhere.</a:t>
              </a:r>
            </a:p>
          </p:txBody>
        </p:sp>
        <p:sp>
          <p:nvSpPr>
            <p:cNvPr id="37" name="Text Placeholder 32">
              <a:extLst>
                <a:ext uri="{FF2B5EF4-FFF2-40B4-BE49-F238E27FC236}">
                  <a16:creationId xmlns:a16="http://schemas.microsoft.com/office/drawing/2014/main" id="{2CEC42D3-9495-42E7-8A6D-4221A4B5DFC8}"/>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Centrally managed system with Data Analytics</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38" name="Group 37">
            <a:extLst>
              <a:ext uri="{FF2B5EF4-FFF2-40B4-BE49-F238E27FC236}">
                <a16:creationId xmlns:a16="http://schemas.microsoft.com/office/drawing/2014/main" id="{72390DD2-8222-4E0D-B00B-ED552AA5EBDD}"/>
              </a:ext>
            </a:extLst>
          </p:cNvPr>
          <p:cNvGrpSpPr/>
          <p:nvPr/>
        </p:nvGrpSpPr>
        <p:grpSpPr>
          <a:xfrm>
            <a:off x="6429495" y="2440899"/>
            <a:ext cx="3680962" cy="948054"/>
            <a:chOff x="1166380" y="2965887"/>
            <a:chExt cx="3668951" cy="948054"/>
          </a:xfrm>
        </p:grpSpPr>
        <p:sp>
          <p:nvSpPr>
            <p:cNvPr id="39" name="Text Placeholder 14">
              <a:extLst>
                <a:ext uri="{FF2B5EF4-FFF2-40B4-BE49-F238E27FC236}">
                  <a16:creationId xmlns:a16="http://schemas.microsoft.com/office/drawing/2014/main" id="{2A9491BE-B040-4889-9902-9EA0457751F2}"/>
                </a:ext>
              </a:extLst>
            </p:cNvPr>
            <p:cNvSpPr txBox="1">
              <a:spLocks/>
            </p:cNvSpPr>
            <p:nvPr/>
          </p:nvSpPr>
          <p:spPr>
            <a:xfrm>
              <a:off x="1166380" y="3255600"/>
              <a:ext cx="3668950" cy="65834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With over sixty different ready made reports, users will be able to have better visibility in their store performance that provides managerial executives deeper insights. </a:t>
              </a:r>
            </a:p>
          </p:txBody>
        </p:sp>
        <p:sp>
          <p:nvSpPr>
            <p:cNvPr id="40" name="Text Placeholder 32">
              <a:extLst>
                <a:ext uri="{FF2B5EF4-FFF2-40B4-BE49-F238E27FC236}">
                  <a16:creationId xmlns:a16="http://schemas.microsoft.com/office/drawing/2014/main" id="{EADC7D5F-2B0B-4811-A2A8-5FA2E7A3F9BF}"/>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Business Reports</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42" name="Group 41">
            <a:extLst>
              <a:ext uri="{FF2B5EF4-FFF2-40B4-BE49-F238E27FC236}">
                <a16:creationId xmlns:a16="http://schemas.microsoft.com/office/drawing/2014/main" id="{8A681126-D864-4D87-9380-959DCF091A12}"/>
              </a:ext>
            </a:extLst>
          </p:cNvPr>
          <p:cNvGrpSpPr/>
          <p:nvPr/>
        </p:nvGrpSpPr>
        <p:grpSpPr>
          <a:xfrm>
            <a:off x="6429494" y="3385605"/>
            <a:ext cx="3680962" cy="948054"/>
            <a:chOff x="1166380" y="2965887"/>
            <a:chExt cx="3668951" cy="948054"/>
          </a:xfrm>
        </p:grpSpPr>
        <p:sp>
          <p:nvSpPr>
            <p:cNvPr id="43" name="Text Placeholder 14">
              <a:extLst>
                <a:ext uri="{FF2B5EF4-FFF2-40B4-BE49-F238E27FC236}">
                  <a16:creationId xmlns:a16="http://schemas.microsoft.com/office/drawing/2014/main" id="{1395E77C-C3AF-447A-843A-31C3BB8536EA}"/>
                </a:ext>
              </a:extLst>
            </p:cNvPr>
            <p:cNvSpPr txBox="1">
              <a:spLocks/>
            </p:cNvSpPr>
            <p:nvPr/>
          </p:nvSpPr>
          <p:spPr>
            <a:xfrm>
              <a:off x="1166380" y="3255600"/>
              <a:ext cx="3668950" cy="65834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Autonomous and instantaneous management tool that notifies users when a counter is not working to minimise loss of data with a rapid response time</a:t>
              </a:r>
            </a:p>
          </p:txBody>
        </p:sp>
        <p:sp>
          <p:nvSpPr>
            <p:cNvPr id="44" name="Text Placeholder 32">
              <a:extLst>
                <a:ext uri="{FF2B5EF4-FFF2-40B4-BE49-F238E27FC236}">
                  <a16:creationId xmlns:a16="http://schemas.microsoft.com/office/drawing/2014/main" id="{C44BA9B6-D6EB-4D37-A98F-7E955613326E}"/>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Autonomous Health Check</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45" name="Group 44">
            <a:extLst>
              <a:ext uri="{FF2B5EF4-FFF2-40B4-BE49-F238E27FC236}">
                <a16:creationId xmlns:a16="http://schemas.microsoft.com/office/drawing/2014/main" id="{0BD18457-BEA5-4B60-A902-952174C3D13C}"/>
              </a:ext>
            </a:extLst>
          </p:cNvPr>
          <p:cNvGrpSpPr/>
          <p:nvPr/>
        </p:nvGrpSpPr>
        <p:grpSpPr>
          <a:xfrm>
            <a:off x="6429493" y="4340196"/>
            <a:ext cx="3680962" cy="948054"/>
            <a:chOff x="1166380" y="2965887"/>
            <a:chExt cx="3668951" cy="948054"/>
          </a:xfrm>
        </p:grpSpPr>
        <p:sp>
          <p:nvSpPr>
            <p:cNvPr id="46" name="Text Placeholder 14">
              <a:extLst>
                <a:ext uri="{FF2B5EF4-FFF2-40B4-BE49-F238E27FC236}">
                  <a16:creationId xmlns:a16="http://schemas.microsoft.com/office/drawing/2014/main" id="{3472F5B2-22A4-47BB-9E34-C73A5EB1AA6E}"/>
                </a:ext>
              </a:extLst>
            </p:cNvPr>
            <p:cNvSpPr txBox="1">
              <a:spLocks/>
            </p:cNvSpPr>
            <p:nvPr/>
          </p:nvSpPr>
          <p:spPr>
            <a:xfrm>
              <a:off x="1166380" y="3255600"/>
              <a:ext cx="3668950" cy="65834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Integrate sales data into the FootfallCam Analytic Manager</a:t>
              </a:r>
              <a:r>
                <a:rPr lang="en-US" baseline="30000" dirty="0">
                  <a:latin typeface="+mj-lt"/>
                </a:rPr>
                <a:t>TM</a:t>
              </a:r>
              <a:r>
                <a:rPr lang="en-US" dirty="0">
                  <a:latin typeface="+mj-lt"/>
                </a:rPr>
                <a:t> through FTP or API, then export to your business intelligence system through FTP or API. </a:t>
              </a:r>
            </a:p>
          </p:txBody>
        </p:sp>
        <p:sp>
          <p:nvSpPr>
            <p:cNvPr id="47" name="Text Placeholder 32">
              <a:extLst>
                <a:ext uri="{FF2B5EF4-FFF2-40B4-BE49-F238E27FC236}">
                  <a16:creationId xmlns:a16="http://schemas.microsoft.com/office/drawing/2014/main" id="{C17F8101-DE4B-450C-AFC7-C668004996FC}"/>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Ready Made Integration</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52" name="Group 51">
            <a:extLst>
              <a:ext uri="{FF2B5EF4-FFF2-40B4-BE49-F238E27FC236}">
                <a16:creationId xmlns:a16="http://schemas.microsoft.com/office/drawing/2014/main" id="{179E10D7-3FB8-4F8F-B112-6087F829E902}"/>
              </a:ext>
            </a:extLst>
          </p:cNvPr>
          <p:cNvGrpSpPr/>
          <p:nvPr/>
        </p:nvGrpSpPr>
        <p:grpSpPr>
          <a:xfrm>
            <a:off x="134280" y="908712"/>
            <a:ext cx="5995454" cy="3182442"/>
            <a:chOff x="151001" y="2297276"/>
            <a:chExt cx="7212415" cy="3828416"/>
          </a:xfrm>
        </p:grpSpPr>
        <p:pic>
          <p:nvPicPr>
            <p:cNvPr id="55" name="Picture 54" descr="A screenshot of a computer&#10;&#10;Description generated with high confidence">
              <a:extLst>
                <a:ext uri="{FF2B5EF4-FFF2-40B4-BE49-F238E27FC236}">
                  <a16:creationId xmlns:a16="http://schemas.microsoft.com/office/drawing/2014/main" id="{53329CAD-9C0B-441E-9D5A-75253B5D9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1" y="2297276"/>
              <a:ext cx="5341789" cy="3814103"/>
            </a:xfrm>
            <a:prstGeom prst="rect">
              <a:avLst/>
            </a:prstGeom>
          </p:spPr>
        </p:pic>
        <p:pic>
          <p:nvPicPr>
            <p:cNvPr id="56" name="Picture 55">
              <a:extLst>
                <a:ext uri="{FF2B5EF4-FFF2-40B4-BE49-F238E27FC236}">
                  <a16:creationId xmlns:a16="http://schemas.microsoft.com/office/drawing/2014/main" id="{B3DF928B-12D3-4F78-BF47-A13BB6833296}"/>
                </a:ext>
              </a:extLst>
            </p:cNvPr>
            <p:cNvPicPr>
              <a:picLocks noChangeAspect="1"/>
            </p:cNvPicPr>
            <p:nvPr/>
          </p:nvPicPr>
          <p:blipFill rotWithShape="1">
            <a:blip r:embed="rId3"/>
            <a:srcRect b="71169"/>
            <a:stretch/>
          </p:blipFill>
          <p:spPr>
            <a:xfrm>
              <a:off x="1674115" y="2960973"/>
              <a:ext cx="2848560" cy="1000993"/>
            </a:xfrm>
            <a:prstGeom prst="rect">
              <a:avLst/>
            </a:prstGeom>
          </p:spPr>
        </p:pic>
        <p:pic>
          <p:nvPicPr>
            <p:cNvPr id="57" name="Picture 56">
              <a:extLst>
                <a:ext uri="{FF2B5EF4-FFF2-40B4-BE49-F238E27FC236}">
                  <a16:creationId xmlns:a16="http://schemas.microsoft.com/office/drawing/2014/main" id="{9EAE2C56-43F2-4615-AD17-9D3026E4BD0F}"/>
                </a:ext>
              </a:extLst>
            </p:cNvPr>
            <p:cNvPicPr>
              <a:picLocks noChangeAspect="1"/>
            </p:cNvPicPr>
            <p:nvPr/>
          </p:nvPicPr>
          <p:blipFill rotWithShape="1">
            <a:blip r:embed="rId3"/>
            <a:srcRect t="44373" b="30784"/>
            <a:stretch/>
          </p:blipFill>
          <p:spPr>
            <a:xfrm>
              <a:off x="1709367" y="3911470"/>
              <a:ext cx="2848560" cy="862549"/>
            </a:xfrm>
            <a:prstGeom prst="rect">
              <a:avLst/>
            </a:prstGeom>
          </p:spPr>
        </p:pic>
        <p:grpSp>
          <p:nvGrpSpPr>
            <p:cNvPr id="58" name="Group 57">
              <a:extLst>
                <a:ext uri="{FF2B5EF4-FFF2-40B4-BE49-F238E27FC236}">
                  <a16:creationId xmlns:a16="http://schemas.microsoft.com/office/drawing/2014/main" id="{DE8B3A6A-EBA1-427F-BE70-8C0B49FD73C4}"/>
                </a:ext>
              </a:extLst>
            </p:cNvPr>
            <p:cNvGrpSpPr/>
            <p:nvPr/>
          </p:nvGrpSpPr>
          <p:grpSpPr>
            <a:xfrm>
              <a:off x="3059863" y="2682849"/>
              <a:ext cx="4303553" cy="3442843"/>
              <a:chOff x="2371712" y="-465826"/>
              <a:chExt cx="6567935" cy="5254349"/>
            </a:xfrm>
          </p:grpSpPr>
          <p:pic>
            <p:nvPicPr>
              <p:cNvPr id="59" name="Picture 58" descr="A close up of electronics&#10;&#10;Description generated with high confidence">
                <a:extLst>
                  <a:ext uri="{FF2B5EF4-FFF2-40B4-BE49-F238E27FC236}">
                    <a16:creationId xmlns:a16="http://schemas.microsoft.com/office/drawing/2014/main" id="{E7B7C2CA-8E8E-44A1-BDFA-573C87F62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712" y="-465826"/>
                <a:ext cx="6567935" cy="5254349"/>
              </a:xfrm>
              <a:prstGeom prst="rect">
                <a:avLst/>
              </a:prstGeom>
            </p:spPr>
          </p:pic>
          <p:grpSp>
            <p:nvGrpSpPr>
              <p:cNvPr id="60" name="Group 59">
                <a:extLst>
                  <a:ext uri="{FF2B5EF4-FFF2-40B4-BE49-F238E27FC236}">
                    <a16:creationId xmlns:a16="http://schemas.microsoft.com/office/drawing/2014/main" id="{CA0E16F7-F634-41F5-9D2B-AD9277A483C2}"/>
                  </a:ext>
                </a:extLst>
              </p:cNvPr>
              <p:cNvGrpSpPr/>
              <p:nvPr/>
            </p:nvGrpSpPr>
            <p:grpSpPr>
              <a:xfrm>
                <a:off x="4723663" y="1284779"/>
                <a:ext cx="1864668" cy="2408313"/>
                <a:chOff x="4723663" y="1284779"/>
                <a:chExt cx="1864668" cy="2408313"/>
              </a:xfrm>
            </p:grpSpPr>
            <p:pic>
              <p:nvPicPr>
                <p:cNvPr id="61" name="Picture 60">
                  <a:extLst>
                    <a:ext uri="{FF2B5EF4-FFF2-40B4-BE49-F238E27FC236}">
                      <a16:creationId xmlns:a16="http://schemas.microsoft.com/office/drawing/2014/main" id="{4AC0EF99-4563-4D41-BA32-A420FD586B9D}"/>
                    </a:ext>
                  </a:extLst>
                </p:cNvPr>
                <p:cNvPicPr>
                  <a:picLocks noChangeAspect="1"/>
                </p:cNvPicPr>
                <p:nvPr/>
              </p:nvPicPr>
              <p:blipFill>
                <a:blip r:embed="rId5"/>
                <a:stretch>
                  <a:fillRect/>
                </a:stretch>
              </p:blipFill>
              <p:spPr>
                <a:xfrm>
                  <a:off x="4726937" y="1284779"/>
                  <a:ext cx="1857846" cy="628959"/>
                </a:xfrm>
                <a:prstGeom prst="rect">
                  <a:avLst/>
                </a:prstGeom>
              </p:spPr>
            </p:pic>
            <p:pic>
              <p:nvPicPr>
                <p:cNvPr id="62" name="Picture 61">
                  <a:extLst>
                    <a:ext uri="{FF2B5EF4-FFF2-40B4-BE49-F238E27FC236}">
                      <a16:creationId xmlns:a16="http://schemas.microsoft.com/office/drawing/2014/main" id="{5833984B-517C-498C-93AA-98211D178CC6}"/>
                    </a:ext>
                  </a:extLst>
                </p:cNvPr>
                <p:cNvPicPr>
                  <a:picLocks noChangeAspect="1"/>
                </p:cNvPicPr>
                <p:nvPr/>
              </p:nvPicPr>
              <p:blipFill rotWithShape="1">
                <a:blip r:embed="rId6"/>
                <a:srcRect t="13141" b="9745"/>
                <a:stretch/>
              </p:blipFill>
              <p:spPr>
                <a:xfrm>
                  <a:off x="4723663" y="3134691"/>
                  <a:ext cx="1860941" cy="558401"/>
                </a:xfrm>
                <a:prstGeom prst="rect">
                  <a:avLst/>
                </a:prstGeom>
              </p:spPr>
            </p:pic>
            <p:pic>
              <p:nvPicPr>
                <p:cNvPr id="63" name="Picture 62">
                  <a:extLst>
                    <a:ext uri="{FF2B5EF4-FFF2-40B4-BE49-F238E27FC236}">
                      <a16:creationId xmlns:a16="http://schemas.microsoft.com/office/drawing/2014/main" id="{EBE73CF8-C483-49E8-9406-477174C72E56}"/>
                    </a:ext>
                  </a:extLst>
                </p:cNvPr>
                <p:cNvPicPr>
                  <a:picLocks noChangeAspect="1"/>
                </p:cNvPicPr>
                <p:nvPr/>
              </p:nvPicPr>
              <p:blipFill>
                <a:blip r:embed="rId7"/>
                <a:stretch>
                  <a:fillRect/>
                </a:stretch>
              </p:blipFill>
              <p:spPr>
                <a:xfrm>
                  <a:off x="5425970" y="1504705"/>
                  <a:ext cx="448586" cy="251946"/>
                </a:xfrm>
                <a:prstGeom prst="rect">
                  <a:avLst/>
                </a:prstGeom>
              </p:spPr>
            </p:pic>
            <p:pic>
              <p:nvPicPr>
                <p:cNvPr id="64" name="Picture 63">
                  <a:extLst>
                    <a:ext uri="{FF2B5EF4-FFF2-40B4-BE49-F238E27FC236}">
                      <a16:creationId xmlns:a16="http://schemas.microsoft.com/office/drawing/2014/main" id="{0314A7AF-264F-4FFA-BB5B-A9A955CE1DDC}"/>
                    </a:ext>
                  </a:extLst>
                </p:cNvPr>
                <p:cNvPicPr>
                  <a:picLocks noChangeAspect="1"/>
                </p:cNvPicPr>
                <p:nvPr/>
              </p:nvPicPr>
              <p:blipFill>
                <a:blip r:embed="rId8"/>
                <a:stretch>
                  <a:fillRect/>
                </a:stretch>
              </p:blipFill>
              <p:spPr>
                <a:xfrm>
                  <a:off x="4726516" y="1894436"/>
                  <a:ext cx="1861815" cy="145545"/>
                </a:xfrm>
                <a:prstGeom prst="rect">
                  <a:avLst/>
                </a:prstGeom>
              </p:spPr>
            </p:pic>
            <p:pic>
              <p:nvPicPr>
                <p:cNvPr id="65" name="Picture 64">
                  <a:extLst>
                    <a:ext uri="{FF2B5EF4-FFF2-40B4-BE49-F238E27FC236}">
                      <a16:creationId xmlns:a16="http://schemas.microsoft.com/office/drawing/2014/main" id="{AC04A17B-0350-4DF4-AD79-7C4AAE0023DA}"/>
                    </a:ext>
                  </a:extLst>
                </p:cNvPr>
                <p:cNvPicPr>
                  <a:picLocks noChangeAspect="1"/>
                </p:cNvPicPr>
                <p:nvPr/>
              </p:nvPicPr>
              <p:blipFill>
                <a:blip r:embed="rId9"/>
                <a:stretch>
                  <a:fillRect/>
                </a:stretch>
              </p:blipFill>
              <p:spPr>
                <a:xfrm>
                  <a:off x="4726758" y="1994123"/>
                  <a:ext cx="1857846" cy="1135621"/>
                </a:xfrm>
                <a:prstGeom prst="rect">
                  <a:avLst/>
                </a:prstGeom>
              </p:spPr>
            </p:pic>
          </p:grpSp>
        </p:grpSp>
      </p:grpSp>
      <p:sp>
        <p:nvSpPr>
          <p:cNvPr id="33" name="Text Placeholder 14">
            <a:extLst>
              <a:ext uri="{FF2B5EF4-FFF2-40B4-BE49-F238E27FC236}">
                <a16:creationId xmlns:a16="http://schemas.microsoft.com/office/drawing/2014/main" id="{EFF6B1B5-F98F-4336-B966-1FFB5F30EC0D}"/>
              </a:ext>
            </a:extLst>
          </p:cNvPr>
          <p:cNvSpPr txBox="1">
            <a:spLocks/>
          </p:cNvSpPr>
          <p:nvPr/>
        </p:nvSpPr>
        <p:spPr>
          <a:xfrm>
            <a:off x="6439018" y="5487753"/>
            <a:ext cx="3680961" cy="65834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Two user levels up for configuration. Manage unlimited user accounts in one place. </a:t>
            </a:r>
          </a:p>
        </p:txBody>
      </p:sp>
      <p:sp>
        <p:nvSpPr>
          <p:cNvPr id="34" name="Text Placeholder 32">
            <a:extLst>
              <a:ext uri="{FF2B5EF4-FFF2-40B4-BE49-F238E27FC236}">
                <a16:creationId xmlns:a16="http://schemas.microsoft.com/office/drawing/2014/main" id="{B2E61A6F-02CC-439B-8349-267DE720879F}"/>
              </a:ext>
            </a:extLst>
          </p:cNvPr>
          <p:cNvSpPr txBox="1">
            <a:spLocks/>
          </p:cNvSpPr>
          <p:nvPr/>
        </p:nvSpPr>
        <p:spPr>
          <a:xfrm>
            <a:off x="6439018" y="5198040"/>
            <a:ext cx="3680962"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User Account Management</a:t>
            </a:r>
            <a:endParaRPr lang="en-US" sz="900" dirty="0">
              <a:solidFill>
                <a:schemeClr val="tx1"/>
              </a:solidFill>
              <a:latin typeface="Calibri Bold" panose="020F0702030404030204" pitchFamily="34" charset="0"/>
              <a:cs typeface="Calibri Bold" panose="020F0702030404030204" pitchFamily="34" charset="0"/>
            </a:endParaRPr>
          </a:p>
        </p:txBody>
      </p:sp>
      <p:sp>
        <p:nvSpPr>
          <p:cNvPr id="49" name="Rectangle 48">
            <a:extLst>
              <a:ext uri="{FF2B5EF4-FFF2-40B4-BE49-F238E27FC236}">
                <a16:creationId xmlns:a16="http://schemas.microsoft.com/office/drawing/2014/main" id="{DDE1C48C-5899-4F97-8966-042F6C9D7254}"/>
              </a:ext>
            </a:extLst>
          </p:cNvPr>
          <p:cNvSpPr/>
          <p:nvPr/>
        </p:nvSpPr>
        <p:spPr>
          <a:xfrm>
            <a:off x="6054850" y="1506604"/>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AD98F79-B448-467D-AC45-43602827B87B}"/>
              </a:ext>
            </a:extLst>
          </p:cNvPr>
          <p:cNvSpPr txBox="1"/>
          <p:nvPr/>
        </p:nvSpPr>
        <p:spPr>
          <a:xfrm>
            <a:off x="6054850" y="1514253"/>
            <a:ext cx="451561" cy="276999"/>
          </a:xfrm>
          <a:prstGeom prst="rect">
            <a:avLst/>
          </a:prstGeom>
          <a:noFill/>
        </p:spPr>
        <p:txBody>
          <a:bodyPr wrap="square" rtlCol="0">
            <a:spAutoFit/>
          </a:bodyPr>
          <a:lstStyle/>
          <a:p>
            <a:r>
              <a:rPr lang="en-US" sz="1200" b="1" dirty="0">
                <a:solidFill>
                  <a:schemeClr val="bg1"/>
                </a:solidFill>
              </a:rPr>
              <a:t>1</a:t>
            </a:r>
          </a:p>
        </p:txBody>
      </p:sp>
      <p:sp>
        <p:nvSpPr>
          <p:cNvPr id="50" name="Rectangle 49">
            <a:extLst>
              <a:ext uri="{FF2B5EF4-FFF2-40B4-BE49-F238E27FC236}">
                <a16:creationId xmlns:a16="http://schemas.microsoft.com/office/drawing/2014/main" id="{18D53E7B-4295-477B-8F61-3C5F74754463}"/>
              </a:ext>
            </a:extLst>
          </p:cNvPr>
          <p:cNvSpPr/>
          <p:nvPr/>
        </p:nvSpPr>
        <p:spPr>
          <a:xfrm>
            <a:off x="6054850" y="2407385"/>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9D4472B-55A8-4670-B647-B4C9A564A7E0}"/>
              </a:ext>
            </a:extLst>
          </p:cNvPr>
          <p:cNvSpPr/>
          <p:nvPr/>
        </p:nvSpPr>
        <p:spPr>
          <a:xfrm>
            <a:off x="6054850" y="3386944"/>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4A41CB3-75DA-4BF9-9108-848310DF854A}"/>
              </a:ext>
            </a:extLst>
          </p:cNvPr>
          <p:cNvSpPr/>
          <p:nvPr/>
        </p:nvSpPr>
        <p:spPr>
          <a:xfrm>
            <a:off x="6054848" y="4323905"/>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5B7F9D4-FCEA-42DA-A3A2-69EC239B0DEE}"/>
              </a:ext>
            </a:extLst>
          </p:cNvPr>
          <p:cNvSpPr/>
          <p:nvPr/>
        </p:nvSpPr>
        <p:spPr>
          <a:xfrm>
            <a:off x="6054850" y="5195487"/>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811ABC0-9D20-44C8-88B4-4DAD2997746D}"/>
              </a:ext>
            </a:extLst>
          </p:cNvPr>
          <p:cNvSpPr txBox="1"/>
          <p:nvPr/>
        </p:nvSpPr>
        <p:spPr>
          <a:xfrm>
            <a:off x="6054849" y="2414829"/>
            <a:ext cx="451561" cy="276999"/>
          </a:xfrm>
          <a:prstGeom prst="rect">
            <a:avLst/>
          </a:prstGeom>
          <a:noFill/>
        </p:spPr>
        <p:txBody>
          <a:bodyPr wrap="square" rtlCol="0">
            <a:spAutoFit/>
          </a:bodyPr>
          <a:lstStyle/>
          <a:p>
            <a:r>
              <a:rPr lang="en-US" sz="1200" b="1" dirty="0">
                <a:solidFill>
                  <a:schemeClr val="bg1"/>
                </a:solidFill>
              </a:rPr>
              <a:t>2</a:t>
            </a:r>
          </a:p>
        </p:txBody>
      </p:sp>
      <p:sp>
        <p:nvSpPr>
          <p:cNvPr id="67" name="TextBox 66">
            <a:extLst>
              <a:ext uri="{FF2B5EF4-FFF2-40B4-BE49-F238E27FC236}">
                <a16:creationId xmlns:a16="http://schemas.microsoft.com/office/drawing/2014/main" id="{A024272E-6CDE-4F86-B50B-0422E9FDBF2E}"/>
              </a:ext>
            </a:extLst>
          </p:cNvPr>
          <p:cNvSpPr txBox="1"/>
          <p:nvPr/>
        </p:nvSpPr>
        <p:spPr>
          <a:xfrm>
            <a:off x="6060424" y="3372415"/>
            <a:ext cx="451561" cy="276999"/>
          </a:xfrm>
          <a:prstGeom prst="rect">
            <a:avLst/>
          </a:prstGeom>
          <a:noFill/>
        </p:spPr>
        <p:txBody>
          <a:bodyPr wrap="square" rtlCol="0">
            <a:spAutoFit/>
          </a:bodyPr>
          <a:lstStyle/>
          <a:p>
            <a:r>
              <a:rPr lang="en-US" sz="1200" b="1" dirty="0">
                <a:solidFill>
                  <a:schemeClr val="bg1"/>
                </a:solidFill>
              </a:rPr>
              <a:t>3</a:t>
            </a:r>
          </a:p>
        </p:txBody>
      </p:sp>
      <p:sp>
        <p:nvSpPr>
          <p:cNvPr id="68" name="TextBox 67">
            <a:extLst>
              <a:ext uri="{FF2B5EF4-FFF2-40B4-BE49-F238E27FC236}">
                <a16:creationId xmlns:a16="http://schemas.microsoft.com/office/drawing/2014/main" id="{C4947B2F-41F9-4B51-91A2-FD66CB1EB5BB}"/>
              </a:ext>
            </a:extLst>
          </p:cNvPr>
          <p:cNvSpPr txBox="1"/>
          <p:nvPr/>
        </p:nvSpPr>
        <p:spPr>
          <a:xfrm>
            <a:off x="6054849" y="4327006"/>
            <a:ext cx="451561" cy="276999"/>
          </a:xfrm>
          <a:prstGeom prst="rect">
            <a:avLst/>
          </a:prstGeom>
          <a:noFill/>
        </p:spPr>
        <p:txBody>
          <a:bodyPr wrap="square" rtlCol="0">
            <a:spAutoFit/>
          </a:bodyPr>
          <a:lstStyle/>
          <a:p>
            <a:r>
              <a:rPr lang="en-US" sz="1200" b="1" dirty="0">
                <a:solidFill>
                  <a:schemeClr val="bg1"/>
                </a:solidFill>
              </a:rPr>
              <a:t>4</a:t>
            </a:r>
          </a:p>
        </p:txBody>
      </p:sp>
      <p:sp>
        <p:nvSpPr>
          <p:cNvPr id="69" name="TextBox 68">
            <a:extLst>
              <a:ext uri="{FF2B5EF4-FFF2-40B4-BE49-F238E27FC236}">
                <a16:creationId xmlns:a16="http://schemas.microsoft.com/office/drawing/2014/main" id="{CCC457CF-379C-4E6C-816E-36922F4358D8}"/>
              </a:ext>
            </a:extLst>
          </p:cNvPr>
          <p:cNvSpPr txBox="1"/>
          <p:nvPr/>
        </p:nvSpPr>
        <p:spPr>
          <a:xfrm>
            <a:off x="6055684" y="5193012"/>
            <a:ext cx="451561" cy="276999"/>
          </a:xfrm>
          <a:prstGeom prst="rect">
            <a:avLst/>
          </a:prstGeom>
          <a:noFill/>
        </p:spPr>
        <p:txBody>
          <a:bodyPr wrap="square" rtlCol="0">
            <a:spAutoFit/>
          </a:bodyPr>
          <a:lstStyle/>
          <a:p>
            <a:r>
              <a:rPr lang="en-US" sz="1200" b="1" dirty="0">
                <a:solidFill>
                  <a:schemeClr val="bg1"/>
                </a:solidFill>
              </a:rPr>
              <a:t>5</a:t>
            </a:r>
          </a:p>
        </p:txBody>
      </p:sp>
      <p:pic>
        <p:nvPicPr>
          <p:cNvPr id="4" name="Picture 3">
            <a:extLst>
              <a:ext uri="{FF2B5EF4-FFF2-40B4-BE49-F238E27FC236}">
                <a16:creationId xmlns:a16="http://schemas.microsoft.com/office/drawing/2014/main" id="{81229144-A43B-4A8B-88EA-18AA1EEBB5C3}"/>
              </a:ext>
            </a:extLst>
          </p:cNvPr>
          <p:cNvPicPr>
            <a:picLocks noChangeAspect="1"/>
          </p:cNvPicPr>
          <p:nvPr/>
        </p:nvPicPr>
        <p:blipFill>
          <a:blip r:embed="rId10"/>
          <a:stretch>
            <a:fillRect/>
          </a:stretch>
        </p:blipFill>
        <p:spPr>
          <a:xfrm>
            <a:off x="650534" y="4267334"/>
            <a:ext cx="1721035" cy="2329762"/>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5D584C3B-83A0-4FD0-87E2-65DDCCB22D2E}"/>
              </a:ext>
            </a:extLst>
          </p:cNvPr>
          <p:cNvPicPr>
            <a:picLocks noChangeAspect="1"/>
          </p:cNvPicPr>
          <p:nvPr/>
        </p:nvPicPr>
        <p:blipFill>
          <a:blip r:embed="rId11"/>
          <a:stretch>
            <a:fillRect/>
          </a:stretch>
        </p:blipFill>
        <p:spPr>
          <a:xfrm>
            <a:off x="912764" y="4484653"/>
            <a:ext cx="1844527" cy="2359523"/>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4A09675B-3B4A-468E-9530-565EB30A613E}"/>
              </a:ext>
            </a:extLst>
          </p:cNvPr>
          <p:cNvPicPr>
            <a:picLocks noChangeAspect="1"/>
          </p:cNvPicPr>
          <p:nvPr/>
        </p:nvPicPr>
        <p:blipFill>
          <a:blip r:embed="rId12"/>
          <a:stretch>
            <a:fillRect/>
          </a:stretch>
        </p:blipFill>
        <p:spPr>
          <a:xfrm>
            <a:off x="1429889" y="4697737"/>
            <a:ext cx="1758489" cy="2341274"/>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D63844B5-3B07-47F6-A0E2-DEA2E4DED740}"/>
              </a:ext>
            </a:extLst>
          </p:cNvPr>
          <p:cNvPicPr>
            <a:picLocks noChangeAspect="1"/>
          </p:cNvPicPr>
          <p:nvPr/>
        </p:nvPicPr>
        <p:blipFill>
          <a:blip r:embed="rId13"/>
          <a:stretch>
            <a:fillRect/>
          </a:stretch>
        </p:blipFill>
        <p:spPr>
          <a:xfrm>
            <a:off x="2094140" y="4731733"/>
            <a:ext cx="1714926" cy="2329762"/>
          </a:xfrm>
          <a:prstGeom prst="rect">
            <a:avLst/>
          </a:prstGeom>
          <a:ln>
            <a:solidFill>
              <a:schemeClr val="bg1">
                <a:lumMod val="75000"/>
              </a:schemeClr>
            </a:solidFill>
          </a:ln>
        </p:spPr>
      </p:pic>
      <p:pic>
        <p:nvPicPr>
          <p:cNvPr id="77" name="Picture 76">
            <a:extLst>
              <a:ext uri="{FF2B5EF4-FFF2-40B4-BE49-F238E27FC236}">
                <a16:creationId xmlns:a16="http://schemas.microsoft.com/office/drawing/2014/main" id="{46917E9D-E72E-4955-B02F-7C37148CC745}"/>
              </a:ext>
            </a:extLst>
          </p:cNvPr>
          <p:cNvPicPr/>
          <p:nvPr/>
        </p:nvPicPr>
        <p:blipFill rotWithShape="1">
          <a:blip r:embed="rId14"/>
          <a:srcRect b="44968"/>
          <a:stretch/>
        </p:blipFill>
        <p:spPr>
          <a:xfrm>
            <a:off x="3472276" y="5560364"/>
            <a:ext cx="2073029" cy="1463950"/>
          </a:xfrm>
          <a:prstGeom prst="rect">
            <a:avLst/>
          </a:prstGeom>
          <a:ln>
            <a:solidFill>
              <a:schemeClr val="bg1">
                <a:lumMod val="75000"/>
              </a:schemeClr>
            </a:solidFill>
          </a:ln>
        </p:spPr>
      </p:pic>
      <p:pic>
        <p:nvPicPr>
          <p:cNvPr id="70" name="Picture 69" descr="A group of people standing in front of a crowd&#10;&#10;Description generated with very high confidence">
            <a:extLst>
              <a:ext uri="{FF2B5EF4-FFF2-40B4-BE49-F238E27FC236}">
                <a16:creationId xmlns:a16="http://schemas.microsoft.com/office/drawing/2014/main" id="{CA2D0A6C-E879-44F1-9440-FA96C1A8FD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Tree>
    <p:extLst>
      <p:ext uri="{BB962C8B-B14F-4D97-AF65-F5344CB8AC3E}">
        <p14:creationId xmlns:p14="http://schemas.microsoft.com/office/powerpoint/2010/main" val="134055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408B22-3298-424F-8FB7-FD86A6C60EC7}"/>
              </a:ext>
            </a:extLst>
          </p:cNvPr>
          <p:cNvSpPr txBox="1">
            <a:spLocks/>
          </p:cNvSpPr>
          <p:nvPr/>
        </p:nvSpPr>
        <p:spPr>
          <a:xfrm>
            <a:off x="5408070" y="4518617"/>
            <a:ext cx="2829670" cy="1182096"/>
          </a:xfrm>
          <a:prstGeom prst="rect">
            <a:avLst/>
          </a:prstGeom>
        </p:spPr>
        <p:txBody>
          <a:bodyPr vert="horz" lIns="0" tIns="0" rIns="0" bIns="50419"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6666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200" dirty="0"/>
              <a:t>FootfallCam is a proven solution installed in over 10,000 locations throughout the world and have garnered the satisfactions of thousands of customers.</a:t>
            </a:r>
          </a:p>
        </p:txBody>
      </p:sp>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936378" y="1719248"/>
            <a:ext cx="9752260"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70000"/>
              </a:lnSpc>
              <a:spcBef>
                <a:spcPts val="0"/>
              </a:spcBef>
              <a:buNone/>
            </a:pPr>
            <a:r>
              <a:rPr lang="en-US" sz="12000" dirty="0">
                <a:solidFill>
                  <a:srgbClr val="2888C9"/>
                </a:solidFill>
                <a:latin typeface="Source Sans Pro Light" panose="020B0403030403020204" pitchFamily="34" charset="0"/>
              </a:rPr>
              <a:t>Case study</a:t>
            </a:r>
          </a:p>
        </p:txBody>
      </p:sp>
      <p:sp>
        <p:nvSpPr>
          <p:cNvPr id="14" name="Text Placeholder 16">
            <a:extLst>
              <a:ext uri="{FF2B5EF4-FFF2-40B4-BE49-F238E27FC236}">
                <a16:creationId xmlns:a16="http://schemas.microsoft.com/office/drawing/2014/main" id="{81D4A918-734D-4722-A7F9-589C919D702B}"/>
              </a:ext>
            </a:extLst>
          </p:cNvPr>
          <p:cNvSpPr txBox="1">
            <a:spLocks/>
          </p:cNvSpPr>
          <p:nvPr/>
        </p:nvSpPr>
        <p:spPr>
          <a:xfrm>
            <a:off x="624991" y="6994789"/>
            <a:ext cx="2414227" cy="398919"/>
          </a:xfrm>
          <a:prstGeom prst="rect">
            <a:avLst/>
          </a:prstGeom>
        </p:spPr>
        <p:txBody>
          <a:bodyPr vert="horz" lIns="0" tIns="0" rIns="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323" b="0"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770" dirty="0"/>
              <a:t>Key Features of </a:t>
            </a:r>
            <a:r>
              <a:rPr lang="en-US" sz="770" dirty="0" err="1"/>
              <a:t>FootfallCam</a:t>
            </a:r>
            <a:r>
              <a:rPr lang="en-US" sz="770" dirty="0"/>
              <a:t> 3D Counter</a:t>
            </a:r>
          </a:p>
          <a:p>
            <a:endParaRPr lang="en-US" sz="770" dirty="0"/>
          </a:p>
        </p:txBody>
      </p:sp>
      <p:sp>
        <p:nvSpPr>
          <p:cNvPr id="15" name="Text Placeholder 17">
            <a:extLst>
              <a:ext uri="{FF2B5EF4-FFF2-40B4-BE49-F238E27FC236}">
                <a16:creationId xmlns:a16="http://schemas.microsoft.com/office/drawing/2014/main" id="{8E47D0AE-AC28-4CBE-8211-B39DFDE776DF}"/>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US" sz="1800" dirty="0">
                <a:latin typeface="+mj-lt"/>
              </a:rPr>
              <a:t>3</a:t>
            </a:r>
          </a:p>
        </p:txBody>
      </p:sp>
      <p:pic>
        <p:nvPicPr>
          <p:cNvPr id="16" name="Picture 15">
            <a:extLst>
              <a:ext uri="{FF2B5EF4-FFF2-40B4-BE49-F238E27FC236}">
                <a16:creationId xmlns:a16="http://schemas.microsoft.com/office/drawing/2014/main" id="{CBFEC715-9926-4870-9A26-FBBF2A88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Tree>
    <p:extLst>
      <p:ext uri="{BB962C8B-B14F-4D97-AF65-F5344CB8AC3E}">
        <p14:creationId xmlns:p14="http://schemas.microsoft.com/office/powerpoint/2010/main" val="330301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A group of people standing in front of a crowd&#10;&#10;Description generated with very high confidence">
            <a:extLst>
              <a:ext uri="{FF2B5EF4-FFF2-40B4-BE49-F238E27FC236}">
                <a16:creationId xmlns:a16="http://schemas.microsoft.com/office/drawing/2014/main" id="{D3A6BE46-BCE8-4DF1-893C-28B808D1E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14" name="Text Placeholder 13">
            <a:extLst>
              <a:ext uri="{FF2B5EF4-FFF2-40B4-BE49-F238E27FC236}">
                <a16:creationId xmlns:a16="http://schemas.microsoft.com/office/drawing/2014/main" id="{438A537B-9782-46A3-BAD2-8B53CAFE8606}"/>
              </a:ext>
            </a:extLst>
          </p:cNvPr>
          <p:cNvSpPr>
            <a:spLocks noGrp="1"/>
          </p:cNvSpPr>
          <p:nvPr>
            <p:ph type="body" idx="16"/>
          </p:nvPr>
        </p:nvSpPr>
        <p:spPr>
          <a:xfrm>
            <a:off x="1150483" y="1411439"/>
            <a:ext cx="5118370" cy="280482"/>
          </a:xfrm>
        </p:spPr>
        <p:txBody>
          <a:bodyPr>
            <a:noAutofit/>
          </a:bodyPr>
          <a:lstStyle/>
          <a:p>
            <a:pPr>
              <a:buClr>
                <a:srgbClr val="2888C9"/>
              </a:buClr>
            </a:pPr>
            <a:r>
              <a:rPr lang="en-US" sz="1800" dirty="0">
                <a:latin typeface="Source Sans Pro" panose="020B0503030403020204" pitchFamily="34" charset="0"/>
              </a:rPr>
              <a:t>1 Utama (Malaysia)</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sp>
        <p:nvSpPr>
          <p:cNvPr id="26" name="Text Placeholder 10">
            <a:extLst>
              <a:ext uri="{FF2B5EF4-FFF2-40B4-BE49-F238E27FC236}">
                <a16:creationId xmlns:a16="http://schemas.microsoft.com/office/drawing/2014/main" id="{7D418F57-E189-42DF-9104-26D97AEA80CC}"/>
              </a:ext>
            </a:extLst>
          </p:cNvPr>
          <p:cNvSpPr>
            <a:spLocks noGrp="1"/>
          </p:cNvSpPr>
          <p:nvPr>
            <p:ph type="body" idx="1"/>
          </p:nvPr>
        </p:nvSpPr>
        <p:spPr>
          <a:xfrm>
            <a:off x="1160303" y="1746077"/>
            <a:ext cx="6635188" cy="880893"/>
          </a:xfrm>
        </p:spPr>
        <p:txBody>
          <a:bodyPr>
            <a:normAutofit/>
          </a:bodyPr>
          <a:lstStyle/>
          <a:p>
            <a:pPr>
              <a:lnSpc>
                <a:spcPct val="100000"/>
              </a:lnSpc>
            </a:pPr>
            <a:r>
              <a:rPr lang="en-US" sz="1200" dirty="0">
                <a:latin typeface="+mj-lt"/>
              </a:rPr>
              <a:t>Since the usage of people counters in the 1 Utama mall was a relatively new concept, 1 Utama management broken down the installation into three phases each with a different goal in mind. The first aim of 1 Utama was to know overall traffic volume, the second was to improve the effectiveness of marketing campaign, while the third is to increase revenue stream from tenants. </a:t>
            </a:r>
          </a:p>
        </p:txBody>
      </p:sp>
      <p:grpSp>
        <p:nvGrpSpPr>
          <p:cNvPr id="35" name="Group 34">
            <a:extLst>
              <a:ext uri="{FF2B5EF4-FFF2-40B4-BE49-F238E27FC236}">
                <a16:creationId xmlns:a16="http://schemas.microsoft.com/office/drawing/2014/main" id="{3C8C5B09-40FC-4B99-AD02-F72DC3123FD1}"/>
              </a:ext>
            </a:extLst>
          </p:cNvPr>
          <p:cNvGrpSpPr/>
          <p:nvPr/>
        </p:nvGrpSpPr>
        <p:grpSpPr>
          <a:xfrm>
            <a:off x="6268850" y="2598331"/>
            <a:ext cx="3680962" cy="1439090"/>
            <a:chOff x="1166380" y="2965887"/>
            <a:chExt cx="3668951" cy="1439090"/>
          </a:xfrm>
        </p:grpSpPr>
        <p:sp>
          <p:nvSpPr>
            <p:cNvPr id="36" name="Text Placeholder 14">
              <a:extLst>
                <a:ext uri="{FF2B5EF4-FFF2-40B4-BE49-F238E27FC236}">
                  <a16:creationId xmlns:a16="http://schemas.microsoft.com/office/drawing/2014/main" id="{859523A3-D303-4BF2-8BF3-8FEC1CA5FC7F}"/>
                </a:ext>
              </a:extLst>
            </p:cNvPr>
            <p:cNvSpPr txBox="1">
              <a:spLocks/>
            </p:cNvSpPr>
            <p:nvPr/>
          </p:nvSpPr>
          <p:spPr>
            <a:xfrm>
              <a:off x="1166380" y="3255601"/>
              <a:ext cx="3668950" cy="1149376"/>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During the trial stage, 1 Utama mainly wanted to know where their visitors is coming from, and how many people enter from the train station, and how many enter from car park. At this stage, 1 Utama only installed in all entrances to find out which area is most often used.</a:t>
              </a:r>
            </a:p>
          </p:txBody>
        </p:sp>
        <p:sp>
          <p:nvSpPr>
            <p:cNvPr id="37" name="Text Placeholder 32">
              <a:extLst>
                <a:ext uri="{FF2B5EF4-FFF2-40B4-BE49-F238E27FC236}">
                  <a16:creationId xmlns:a16="http://schemas.microsoft.com/office/drawing/2014/main" id="{2CEC42D3-9495-42E7-8A6D-4221A4B5DFC8}"/>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Understanding where the shoppers come from</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38" name="Group 37">
            <a:extLst>
              <a:ext uri="{FF2B5EF4-FFF2-40B4-BE49-F238E27FC236}">
                <a16:creationId xmlns:a16="http://schemas.microsoft.com/office/drawing/2014/main" id="{72390DD2-8222-4E0D-B00B-ED552AA5EBDD}"/>
              </a:ext>
            </a:extLst>
          </p:cNvPr>
          <p:cNvGrpSpPr/>
          <p:nvPr/>
        </p:nvGrpSpPr>
        <p:grpSpPr>
          <a:xfrm>
            <a:off x="6268849" y="3781425"/>
            <a:ext cx="3680962" cy="1553372"/>
            <a:chOff x="1166380" y="2965887"/>
            <a:chExt cx="3668951" cy="1553372"/>
          </a:xfrm>
        </p:grpSpPr>
        <p:sp>
          <p:nvSpPr>
            <p:cNvPr id="39" name="Text Placeholder 14">
              <a:extLst>
                <a:ext uri="{FF2B5EF4-FFF2-40B4-BE49-F238E27FC236}">
                  <a16:creationId xmlns:a16="http://schemas.microsoft.com/office/drawing/2014/main" id="{2A9491BE-B040-4889-9902-9EA0457751F2}"/>
                </a:ext>
              </a:extLst>
            </p:cNvPr>
            <p:cNvSpPr txBox="1">
              <a:spLocks/>
            </p:cNvSpPr>
            <p:nvPr/>
          </p:nvSpPr>
          <p:spPr>
            <a:xfrm>
              <a:off x="1166380" y="3255598"/>
              <a:ext cx="3668950" cy="126366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At the second stage with the inclusion of corridor installation, 1 Utama had insight into traffic analytics to understand how people move within the mall. With this knowledge, footfall trend were produced to identify the most popular pathway to place advertisements.</a:t>
              </a:r>
            </a:p>
          </p:txBody>
        </p:sp>
        <p:sp>
          <p:nvSpPr>
            <p:cNvPr id="40" name="Text Placeholder 32">
              <a:extLst>
                <a:ext uri="{FF2B5EF4-FFF2-40B4-BE49-F238E27FC236}">
                  <a16:creationId xmlns:a16="http://schemas.microsoft.com/office/drawing/2014/main" id="{EADC7D5F-2B0B-4811-A2A8-5FA2E7A3F9BF}"/>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err="1">
                  <a:solidFill>
                    <a:schemeClr val="tx1"/>
                  </a:solidFill>
                  <a:latin typeface="Calibri Bold" panose="020F0702030404030204" pitchFamily="34" charset="0"/>
                  <a:cs typeface="Calibri Bold" panose="020F0702030404030204" pitchFamily="34" charset="0"/>
                </a:rPr>
                <a:t>Analysing</a:t>
              </a:r>
              <a:r>
                <a:rPr lang="en-US" sz="1400" dirty="0">
                  <a:solidFill>
                    <a:schemeClr val="tx1"/>
                  </a:solidFill>
                  <a:latin typeface="Calibri Bold" panose="020F0702030404030204" pitchFamily="34" charset="0"/>
                  <a:cs typeface="Calibri Bold" panose="020F0702030404030204" pitchFamily="34" charset="0"/>
                </a:rPr>
                <a:t> the flow of traffic</a:t>
              </a:r>
              <a:endParaRPr lang="en-US" sz="900" dirty="0">
                <a:solidFill>
                  <a:schemeClr val="tx1"/>
                </a:solidFill>
                <a:latin typeface="Calibri Bold" panose="020F0702030404030204" pitchFamily="34" charset="0"/>
                <a:cs typeface="Calibri Bold" panose="020F0702030404030204" pitchFamily="34" charset="0"/>
              </a:endParaRPr>
            </a:p>
          </p:txBody>
        </p:sp>
      </p:grpSp>
      <p:sp>
        <p:nvSpPr>
          <p:cNvPr id="49" name="Text Placeholder 13">
            <a:extLst>
              <a:ext uri="{FF2B5EF4-FFF2-40B4-BE49-F238E27FC236}">
                <a16:creationId xmlns:a16="http://schemas.microsoft.com/office/drawing/2014/main" id="{635917E6-2A64-478E-83D2-DEBE1E736882}"/>
              </a:ext>
            </a:extLst>
          </p:cNvPr>
          <p:cNvSpPr txBox="1">
            <a:spLocks/>
          </p:cNvSpPr>
          <p:nvPr/>
        </p:nvSpPr>
        <p:spPr>
          <a:xfrm>
            <a:off x="1160303" y="5925848"/>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mj-lt"/>
              </a:rPr>
              <a:t>Shopping mall</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grpSp>
        <p:nvGrpSpPr>
          <p:cNvPr id="50" name="Group 49">
            <a:extLst>
              <a:ext uri="{FF2B5EF4-FFF2-40B4-BE49-F238E27FC236}">
                <a16:creationId xmlns:a16="http://schemas.microsoft.com/office/drawing/2014/main" id="{C321165F-FC0E-43C7-9188-CFCCCAF4A005}"/>
              </a:ext>
            </a:extLst>
          </p:cNvPr>
          <p:cNvGrpSpPr/>
          <p:nvPr/>
        </p:nvGrpSpPr>
        <p:grpSpPr>
          <a:xfrm>
            <a:off x="6268848" y="4964519"/>
            <a:ext cx="3680962" cy="1439090"/>
            <a:chOff x="1166380" y="2965887"/>
            <a:chExt cx="3668951" cy="1439090"/>
          </a:xfrm>
        </p:grpSpPr>
        <p:sp>
          <p:nvSpPr>
            <p:cNvPr id="51" name="Text Placeholder 14">
              <a:extLst>
                <a:ext uri="{FF2B5EF4-FFF2-40B4-BE49-F238E27FC236}">
                  <a16:creationId xmlns:a16="http://schemas.microsoft.com/office/drawing/2014/main" id="{4183E6F6-F206-4151-97BC-BE0B9C365736}"/>
                </a:ext>
              </a:extLst>
            </p:cNvPr>
            <p:cNvSpPr txBox="1">
              <a:spLocks/>
            </p:cNvSpPr>
            <p:nvPr/>
          </p:nvSpPr>
          <p:spPr>
            <a:xfrm>
              <a:off x="1166380" y="3255601"/>
              <a:ext cx="3668950" cy="1149376"/>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With the insight into the popular area in the mall, 1 Utama have knowledge into which department area their mall is most popular and gauge whether the tenant rental cost should be increased or decreased based on traffic volume.</a:t>
              </a:r>
            </a:p>
          </p:txBody>
        </p:sp>
        <p:sp>
          <p:nvSpPr>
            <p:cNvPr id="53" name="Text Placeholder 32">
              <a:extLst>
                <a:ext uri="{FF2B5EF4-FFF2-40B4-BE49-F238E27FC236}">
                  <a16:creationId xmlns:a16="http://schemas.microsoft.com/office/drawing/2014/main" id="{047A12AE-3DEA-45F3-99BD-58644615B289}"/>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Justify the rental value of tenants</a:t>
              </a:r>
              <a:endParaRPr lang="en-US" sz="900" dirty="0">
                <a:solidFill>
                  <a:schemeClr val="tx1"/>
                </a:solidFill>
                <a:latin typeface="Calibri Bold" panose="020F0702030404030204" pitchFamily="34" charset="0"/>
                <a:cs typeface="Calibri Bold" panose="020F0702030404030204" pitchFamily="34" charset="0"/>
              </a:endParaRPr>
            </a:p>
          </p:txBody>
        </p:sp>
      </p:grpSp>
      <p:pic>
        <p:nvPicPr>
          <p:cNvPr id="2050" name="Picture 2" descr="Image result for 1 utama shopping mall">
            <a:extLst>
              <a:ext uri="{FF2B5EF4-FFF2-40B4-BE49-F238E27FC236}">
                <a16:creationId xmlns:a16="http://schemas.microsoft.com/office/drawing/2014/main" id="{857E8B5E-E636-4710-9CAB-EB3F6600B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32"/>
          <a:stretch/>
        </p:blipFill>
        <p:spPr bwMode="auto">
          <a:xfrm>
            <a:off x="1202775" y="2747225"/>
            <a:ext cx="4651897" cy="28896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64AF76-595B-41C9-874C-74027427E6C0}"/>
              </a:ext>
            </a:extLst>
          </p:cNvPr>
          <p:cNvSpPr/>
          <p:nvPr/>
        </p:nvSpPr>
        <p:spPr>
          <a:xfrm>
            <a:off x="1108532" y="2667087"/>
            <a:ext cx="4840382" cy="302651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901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38A537B-9782-46A3-BAD2-8B53CAFE8606}"/>
              </a:ext>
            </a:extLst>
          </p:cNvPr>
          <p:cNvSpPr>
            <a:spLocks noGrp="1"/>
          </p:cNvSpPr>
          <p:nvPr>
            <p:ph type="body" idx="16"/>
          </p:nvPr>
        </p:nvSpPr>
        <p:spPr>
          <a:xfrm>
            <a:off x="1150483" y="1411439"/>
            <a:ext cx="5118370" cy="280482"/>
          </a:xfrm>
        </p:spPr>
        <p:txBody>
          <a:bodyPr>
            <a:noAutofit/>
          </a:bodyPr>
          <a:lstStyle/>
          <a:p>
            <a:pPr>
              <a:buClr>
                <a:srgbClr val="2888C9"/>
              </a:buClr>
            </a:pPr>
            <a:r>
              <a:rPr lang="en-US" sz="1800" dirty="0">
                <a:latin typeface="Source Sans Pro" panose="020B0503030403020204" pitchFamily="34" charset="0"/>
              </a:rPr>
              <a:t>Marina Mall (Kuwait)</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sp>
        <p:nvSpPr>
          <p:cNvPr id="26" name="Text Placeholder 10">
            <a:extLst>
              <a:ext uri="{FF2B5EF4-FFF2-40B4-BE49-F238E27FC236}">
                <a16:creationId xmlns:a16="http://schemas.microsoft.com/office/drawing/2014/main" id="{7D418F57-E189-42DF-9104-26D97AEA80CC}"/>
              </a:ext>
            </a:extLst>
          </p:cNvPr>
          <p:cNvSpPr>
            <a:spLocks noGrp="1"/>
          </p:cNvSpPr>
          <p:nvPr>
            <p:ph type="body" idx="1"/>
          </p:nvPr>
        </p:nvSpPr>
        <p:spPr>
          <a:xfrm>
            <a:off x="1160303" y="1746077"/>
            <a:ext cx="6635188" cy="880893"/>
          </a:xfrm>
        </p:spPr>
        <p:txBody>
          <a:bodyPr>
            <a:normAutofit/>
          </a:bodyPr>
          <a:lstStyle/>
          <a:p>
            <a:pPr>
              <a:lnSpc>
                <a:spcPct val="100000"/>
              </a:lnSpc>
            </a:pPr>
            <a:r>
              <a:rPr lang="en-US" sz="1200" dirty="0">
                <a:latin typeface="+mj-lt"/>
              </a:rPr>
              <a:t>With the large inflow of shoppers, it becomes critical for Marina Mall to maximize customer experience being one of the Middle east’s most elegant urban shopping center. Marina Mall aims to understand how customer moves inside the mall and the frequent zones shoppers like to visit. Getting these visibility helps Marina Mall to plan their promotional activities in the mall.</a:t>
            </a:r>
          </a:p>
        </p:txBody>
      </p:sp>
      <p:grpSp>
        <p:nvGrpSpPr>
          <p:cNvPr id="35" name="Group 34">
            <a:extLst>
              <a:ext uri="{FF2B5EF4-FFF2-40B4-BE49-F238E27FC236}">
                <a16:creationId xmlns:a16="http://schemas.microsoft.com/office/drawing/2014/main" id="{3C8C5B09-40FC-4B99-AD02-F72DC3123FD1}"/>
              </a:ext>
            </a:extLst>
          </p:cNvPr>
          <p:cNvGrpSpPr/>
          <p:nvPr/>
        </p:nvGrpSpPr>
        <p:grpSpPr>
          <a:xfrm>
            <a:off x="6268850" y="2598331"/>
            <a:ext cx="3680962" cy="1439090"/>
            <a:chOff x="1166380" y="2965887"/>
            <a:chExt cx="3668951" cy="1439090"/>
          </a:xfrm>
        </p:grpSpPr>
        <p:sp>
          <p:nvSpPr>
            <p:cNvPr id="36" name="Text Placeholder 14">
              <a:extLst>
                <a:ext uri="{FF2B5EF4-FFF2-40B4-BE49-F238E27FC236}">
                  <a16:creationId xmlns:a16="http://schemas.microsoft.com/office/drawing/2014/main" id="{859523A3-D303-4BF2-8BF3-8FEC1CA5FC7F}"/>
                </a:ext>
              </a:extLst>
            </p:cNvPr>
            <p:cNvSpPr txBox="1">
              <a:spLocks/>
            </p:cNvSpPr>
            <p:nvPr/>
          </p:nvSpPr>
          <p:spPr>
            <a:xfrm>
              <a:off x="1166380" y="3255601"/>
              <a:ext cx="3668950" cy="1149376"/>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Marina Mall holds events in their mall especially during festive seasons. However, the management is unable to tell whether the events had any impact or the visitor counts that visited the event. There is no evidence to show. FootfallCam has a specialized report to show the marketing effectiveness.</a:t>
              </a:r>
            </a:p>
          </p:txBody>
        </p:sp>
        <p:sp>
          <p:nvSpPr>
            <p:cNvPr id="37" name="Text Placeholder 32">
              <a:extLst>
                <a:ext uri="{FF2B5EF4-FFF2-40B4-BE49-F238E27FC236}">
                  <a16:creationId xmlns:a16="http://schemas.microsoft.com/office/drawing/2014/main" id="{2CEC42D3-9495-42E7-8A6D-4221A4B5DFC8}"/>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Measure Marketing Effectiveness</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38" name="Group 37">
            <a:extLst>
              <a:ext uri="{FF2B5EF4-FFF2-40B4-BE49-F238E27FC236}">
                <a16:creationId xmlns:a16="http://schemas.microsoft.com/office/drawing/2014/main" id="{72390DD2-8222-4E0D-B00B-ED552AA5EBDD}"/>
              </a:ext>
            </a:extLst>
          </p:cNvPr>
          <p:cNvGrpSpPr/>
          <p:nvPr/>
        </p:nvGrpSpPr>
        <p:grpSpPr>
          <a:xfrm>
            <a:off x="6268849" y="3781425"/>
            <a:ext cx="3680962" cy="1553372"/>
            <a:chOff x="1166380" y="2965887"/>
            <a:chExt cx="3668951" cy="1553372"/>
          </a:xfrm>
        </p:grpSpPr>
        <p:sp>
          <p:nvSpPr>
            <p:cNvPr id="39" name="Text Placeholder 14">
              <a:extLst>
                <a:ext uri="{FF2B5EF4-FFF2-40B4-BE49-F238E27FC236}">
                  <a16:creationId xmlns:a16="http://schemas.microsoft.com/office/drawing/2014/main" id="{2A9491BE-B040-4889-9902-9EA0457751F2}"/>
                </a:ext>
              </a:extLst>
            </p:cNvPr>
            <p:cNvSpPr txBox="1">
              <a:spLocks/>
            </p:cNvSpPr>
            <p:nvPr/>
          </p:nvSpPr>
          <p:spPr>
            <a:xfrm>
              <a:off x="1166380" y="3255598"/>
              <a:ext cx="3668950" cy="1263661"/>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Marina Mall had insight into traffic analytics to understand how people move within the mall. With this knowledge, footfall trend were produced to identify the most popular pathway to place advertisements. They are able to decide which path is least favorite and implement strategies to attract shoppers to the path.</a:t>
              </a:r>
            </a:p>
          </p:txBody>
        </p:sp>
        <p:sp>
          <p:nvSpPr>
            <p:cNvPr id="40" name="Text Placeholder 32">
              <a:extLst>
                <a:ext uri="{FF2B5EF4-FFF2-40B4-BE49-F238E27FC236}">
                  <a16:creationId xmlns:a16="http://schemas.microsoft.com/office/drawing/2014/main" id="{EADC7D5F-2B0B-4811-A2A8-5FA2E7A3F9BF}"/>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Identify Customer Journey</a:t>
              </a:r>
              <a:endParaRPr lang="en-US" sz="900" dirty="0">
                <a:solidFill>
                  <a:schemeClr val="tx1"/>
                </a:solidFill>
                <a:latin typeface="Calibri Bold" panose="020F0702030404030204" pitchFamily="34" charset="0"/>
                <a:cs typeface="Calibri Bold" panose="020F0702030404030204" pitchFamily="34" charset="0"/>
              </a:endParaRPr>
            </a:p>
          </p:txBody>
        </p:sp>
      </p:grpSp>
      <p:sp>
        <p:nvSpPr>
          <p:cNvPr id="49" name="Text Placeholder 13">
            <a:extLst>
              <a:ext uri="{FF2B5EF4-FFF2-40B4-BE49-F238E27FC236}">
                <a16:creationId xmlns:a16="http://schemas.microsoft.com/office/drawing/2014/main" id="{635917E6-2A64-478E-83D2-DEBE1E736882}"/>
              </a:ext>
            </a:extLst>
          </p:cNvPr>
          <p:cNvSpPr txBox="1">
            <a:spLocks/>
          </p:cNvSpPr>
          <p:nvPr/>
        </p:nvSpPr>
        <p:spPr>
          <a:xfrm>
            <a:off x="1160303" y="5925848"/>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mj-lt"/>
              </a:rPr>
              <a:t>Shopping mall</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grpSp>
        <p:nvGrpSpPr>
          <p:cNvPr id="50" name="Group 49">
            <a:extLst>
              <a:ext uri="{FF2B5EF4-FFF2-40B4-BE49-F238E27FC236}">
                <a16:creationId xmlns:a16="http://schemas.microsoft.com/office/drawing/2014/main" id="{C321165F-FC0E-43C7-9188-CFCCCAF4A005}"/>
              </a:ext>
            </a:extLst>
          </p:cNvPr>
          <p:cNvGrpSpPr/>
          <p:nvPr/>
        </p:nvGrpSpPr>
        <p:grpSpPr>
          <a:xfrm>
            <a:off x="6268848" y="4964519"/>
            <a:ext cx="3680962" cy="1439090"/>
            <a:chOff x="1166380" y="2965887"/>
            <a:chExt cx="3668951" cy="1439090"/>
          </a:xfrm>
        </p:grpSpPr>
        <p:sp>
          <p:nvSpPr>
            <p:cNvPr id="51" name="Text Placeholder 14">
              <a:extLst>
                <a:ext uri="{FF2B5EF4-FFF2-40B4-BE49-F238E27FC236}">
                  <a16:creationId xmlns:a16="http://schemas.microsoft.com/office/drawing/2014/main" id="{4183E6F6-F206-4151-97BC-BE0B9C365736}"/>
                </a:ext>
              </a:extLst>
            </p:cNvPr>
            <p:cNvSpPr txBox="1">
              <a:spLocks/>
            </p:cNvSpPr>
            <p:nvPr/>
          </p:nvSpPr>
          <p:spPr>
            <a:xfrm>
              <a:off x="1166380" y="3255601"/>
              <a:ext cx="3668950" cy="1149376"/>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Marina Mall is concerned on their staff allocation and scheduling, they do not have the visibility to have the right placement at the right time. The management is able to implement better personnel allocation e.g. more security staff at crowded zones.</a:t>
              </a:r>
            </a:p>
          </p:txBody>
        </p:sp>
        <p:sp>
          <p:nvSpPr>
            <p:cNvPr id="53" name="Text Placeholder 32">
              <a:extLst>
                <a:ext uri="{FF2B5EF4-FFF2-40B4-BE49-F238E27FC236}">
                  <a16:creationId xmlns:a16="http://schemas.microsoft.com/office/drawing/2014/main" id="{047A12AE-3DEA-45F3-99BD-58644615B289}"/>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Staff Planning</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4" name="Group 3">
            <a:extLst>
              <a:ext uri="{FF2B5EF4-FFF2-40B4-BE49-F238E27FC236}">
                <a16:creationId xmlns:a16="http://schemas.microsoft.com/office/drawing/2014/main" id="{D4678D1A-87F0-41E2-A36B-6246BE4D36DC}"/>
              </a:ext>
            </a:extLst>
          </p:cNvPr>
          <p:cNvGrpSpPr/>
          <p:nvPr/>
        </p:nvGrpSpPr>
        <p:grpSpPr>
          <a:xfrm>
            <a:off x="1104005" y="2681126"/>
            <a:ext cx="4920793" cy="3026512"/>
            <a:chOff x="1108531" y="2667087"/>
            <a:chExt cx="4920793" cy="3026512"/>
          </a:xfrm>
        </p:grpSpPr>
        <p:sp>
          <p:nvSpPr>
            <p:cNvPr id="2" name="Rectangle 1">
              <a:extLst>
                <a:ext uri="{FF2B5EF4-FFF2-40B4-BE49-F238E27FC236}">
                  <a16:creationId xmlns:a16="http://schemas.microsoft.com/office/drawing/2014/main" id="{FE64AF76-595B-41C9-874C-74027427E6C0}"/>
                </a:ext>
              </a:extLst>
            </p:cNvPr>
            <p:cNvSpPr/>
            <p:nvPr/>
          </p:nvSpPr>
          <p:spPr>
            <a:xfrm>
              <a:off x="1108531" y="2667087"/>
              <a:ext cx="4920793" cy="302651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94289FE-7CC1-461C-B901-CFE57C928C9B}"/>
                </a:ext>
              </a:extLst>
            </p:cNvPr>
            <p:cNvPicPr>
              <a:picLocks noChangeAspect="1"/>
            </p:cNvPicPr>
            <p:nvPr/>
          </p:nvPicPr>
          <p:blipFill>
            <a:blip r:embed="rId2"/>
            <a:stretch>
              <a:fillRect/>
            </a:stretch>
          </p:blipFill>
          <p:spPr>
            <a:xfrm>
              <a:off x="1197599" y="2797068"/>
              <a:ext cx="4742656" cy="2766549"/>
            </a:xfrm>
            <a:prstGeom prst="rect">
              <a:avLst/>
            </a:prstGeom>
          </p:spPr>
        </p:pic>
      </p:grpSp>
      <p:pic>
        <p:nvPicPr>
          <p:cNvPr id="17" name="Picture 16" descr="A group of people standing in front of a crowd&#10;&#10;Description generated with very high confidence">
            <a:extLst>
              <a:ext uri="{FF2B5EF4-FFF2-40B4-BE49-F238E27FC236}">
                <a16:creationId xmlns:a16="http://schemas.microsoft.com/office/drawing/2014/main" id="{548F562F-3F89-40D6-AE7E-0705B5245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Tree>
    <p:extLst>
      <p:ext uri="{BB962C8B-B14F-4D97-AF65-F5344CB8AC3E}">
        <p14:creationId xmlns:p14="http://schemas.microsoft.com/office/powerpoint/2010/main" val="1874792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A group of people standing in front of a crowd&#10;&#10;Description generated with very high confidence">
            <a:extLst>
              <a:ext uri="{FF2B5EF4-FFF2-40B4-BE49-F238E27FC236}">
                <a16:creationId xmlns:a16="http://schemas.microsoft.com/office/drawing/2014/main" id="{D3A6BE46-BCE8-4DF1-893C-28B808D1E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14" name="Text Placeholder 13">
            <a:extLst>
              <a:ext uri="{FF2B5EF4-FFF2-40B4-BE49-F238E27FC236}">
                <a16:creationId xmlns:a16="http://schemas.microsoft.com/office/drawing/2014/main" id="{438A537B-9782-46A3-BAD2-8B53CAFE8606}"/>
              </a:ext>
            </a:extLst>
          </p:cNvPr>
          <p:cNvSpPr>
            <a:spLocks noGrp="1"/>
          </p:cNvSpPr>
          <p:nvPr>
            <p:ph type="body" idx="16"/>
          </p:nvPr>
        </p:nvSpPr>
        <p:spPr>
          <a:xfrm>
            <a:off x="1150483" y="1411439"/>
            <a:ext cx="5118370" cy="280482"/>
          </a:xfrm>
        </p:spPr>
        <p:txBody>
          <a:bodyPr>
            <a:noAutofit/>
          </a:bodyPr>
          <a:lstStyle/>
          <a:p>
            <a:pPr>
              <a:buClr>
                <a:srgbClr val="2888C9"/>
              </a:buClr>
            </a:pPr>
            <a:r>
              <a:rPr lang="en-US" sz="1800" dirty="0">
                <a:latin typeface="Source Sans Pro" panose="020B0503030403020204" pitchFamily="34" charset="0"/>
              </a:rPr>
              <a:t>A.S Watsons (Globally)</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sp>
        <p:nvSpPr>
          <p:cNvPr id="26" name="Text Placeholder 10">
            <a:extLst>
              <a:ext uri="{FF2B5EF4-FFF2-40B4-BE49-F238E27FC236}">
                <a16:creationId xmlns:a16="http://schemas.microsoft.com/office/drawing/2014/main" id="{7D418F57-E189-42DF-9104-26D97AEA80CC}"/>
              </a:ext>
            </a:extLst>
          </p:cNvPr>
          <p:cNvSpPr>
            <a:spLocks noGrp="1"/>
          </p:cNvSpPr>
          <p:nvPr>
            <p:ph type="body" idx="1"/>
          </p:nvPr>
        </p:nvSpPr>
        <p:spPr>
          <a:xfrm>
            <a:off x="1160303" y="1746077"/>
            <a:ext cx="5506311" cy="880893"/>
          </a:xfrm>
        </p:spPr>
        <p:txBody>
          <a:bodyPr>
            <a:normAutofit/>
          </a:bodyPr>
          <a:lstStyle/>
          <a:p>
            <a:pPr>
              <a:lnSpc>
                <a:spcPct val="100000"/>
              </a:lnSpc>
            </a:pPr>
            <a:r>
              <a:rPr lang="en-US" sz="1200" dirty="0">
                <a:latin typeface="+mj-lt"/>
              </a:rPr>
              <a:t>FootfallCam dealt with over 30 business units during the project rollout with AS Watsons. AS Watsons wanted visibility of all commercial event that occurred in their stores. FootfallCam had strung all the data back to the HQ, by setting up an FTP connection in every business unit to point all data back to the centralised GIT. </a:t>
            </a:r>
          </a:p>
        </p:txBody>
      </p:sp>
      <p:grpSp>
        <p:nvGrpSpPr>
          <p:cNvPr id="35" name="Group 34">
            <a:extLst>
              <a:ext uri="{FF2B5EF4-FFF2-40B4-BE49-F238E27FC236}">
                <a16:creationId xmlns:a16="http://schemas.microsoft.com/office/drawing/2014/main" id="{3C8C5B09-40FC-4B99-AD02-F72DC3123FD1}"/>
              </a:ext>
            </a:extLst>
          </p:cNvPr>
          <p:cNvGrpSpPr/>
          <p:nvPr/>
        </p:nvGrpSpPr>
        <p:grpSpPr>
          <a:xfrm>
            <a:off x="6268850" y="2598331"/>
            <a:ext cx="3680962" cy="1439090"/>
            <a:chOff x="1166380" y="2965887"/>
            <a:chExt cx="3668951" cy="1439090"/>
          </a:xfrm>
        </p:grpSpPr>
        <p:sp>
          <p:nvSpPr>
            <p:cNvPr id="36" name="Text Placeholder 14">
              <a:extLst>
                <a:ext uri="{FF2B5EF4-FFF2-40B4-BE49-F238E27FC236}">
                  <a16:creationId xmlns:a16="http://schemas.microsoft.com/office/drawing/2014/main" id="{859523A3-D303-4BF2-8BF3-8FEC1CA5FC7F}"/>
                </a:ext>
              </a:extLst>
            </p:cNvPr>
            <p:cNvSpPr txBox="1">
              <a:spLocks/>
            </p:cNvSpPr>
            <p:nvPr/>
          </p:nvSpPr>
          <p:spPr>
            <a:xfrm>
              <a:off x="1166380" y="3255601"/>
              <a:ext cx="3668950" cy="1149376"/>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A.S Watsons initially installed Brickstream 3D counters in all their store but swapped over to FootfallCam when they needed to data in one centralised location. As opposed to the previous solution when A.S Watsons needed to enter the network of each store to grab data on a daily basis. </a:t>
              </a:r>
            </a:p>
          </p:txBody>
        </p:sp>
        <p:sp>
          <p:nvSpPr>
            <p:cNvPr id="37" name="Text Placeholder 32">
              <a:extLst>
                <a:ext uri="{FF2B5EF4-FFF2-40B4-BE49-F238E27FC236}">
                  <a16:creationId xmlns:a16="http://schemas.microsoft.com/office/drawing/2014/main" id="{2CEC42D3-9495-42E7-8A6D-4221A4B5DFC8}"/>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Centrally managed system </a:t>
              </a:r>
              <a:endParaRPr lang="en-US" sz="900" dirty="0">
                <a:solidFill>
                  <a:schemeClr val="tx1"/>
                </a:solidFill>
                <a:latin typeface="Calibri Bold" panose="020F0702030404030204" pitchFamily="34" charset="0"/>
                <a:cs typeface="Calibri Bold" panose="020F0702030404030204" pitchFamily="34" charset="0"/>
              </a:endParaRPr>
            </a:p>
          </p:txBody>
        </p:sp>
      </p:grpSp>
      <p:grpSp>
        <p:nvGrpSpPr>
          <p:cNvPr id="38" name="Group 37">
            <a:extLst>
              <a:ext uri="{FF2B5EF4-FFF2-40B4-BE49-F238E27FC236}">
                <a16:creationId xmlns:a16="http://schemas.microsoft.com/office/drawing/2014/main" id="{72390DD2-8222-4E0D-B00B-ED552AA5EBDD}"/>
              </a:ext>
            </a:extLst>
          </p:cNvPr>
          <p:cNvGrpSpPr/>
          <p:nvPr/>
        </p:nvGrpSpPr>
        <p:grpSpPr>
          <a:xfrm>
            <a:off x="6268849" y="3781425"/>
            <a:ext cx="3680962" cy="1104251"/>
            <a:chOff x="1166380" y="2965887"/>
            <a:chExt cx="3668951" cy="1104251"/>
          </a:xfrm>
        </p:grpSpPr>
        <p:sp>
          <p:nvSpPr>
            <p:cNvPr id="39" name="Text Placeholder 14">
              <a:extLst>
                <a:ext uri="{FF2B5EF4-FFF2-40B4-BE49-F238E27FC236}">
                  <a16:creationId xmlns:a16="http://schemas.microsoft.com/office/drawing/2014/main" id="{2A9491BE-B040-4889-9902-9EA0457751F2}"/>
                </a:ext>
              </a:extLst>
            </p:cNvPr>
            <p:cNvSpPr txBox="1">
              <a:spLocks/>
            </p:cNvSpPr>
            <p:nvPr/>
          </p:nvSpPr>
          <p:spPr>
            <a:xfrm>
              <a:off x="1166380" y="3255600"/>
              <a:ext cx="3668950" cy="814538"/>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With all counting data in one centralised location, A.S Watsons compared the conversion data of their stores against another country to determine which market they are underperforming in and to identify areas to improve. </a:t>
              </a:r>
            </a:p>
          </p:txBody>
        </p:sp>
        <p:sp>
          <p:nvSpPr>
            <p:cNvPr id="40" name="Text Placeholder 32">
              <a:extLst>
                <a:ext uri="{FF2B5EF4-FFF2-40B4-BE49-F238E27FC236}">
                  <a16:creationId xmlns:a16="http://schemas.microsoft.com/office/drawing/2014/main" id="{EADC7D5F-2B0B-4811-A2A8-5FA2E7A3F9BF}"/>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Regional comparison of sales conversion</a:t>
              </a:r>
              <a:endParaRPr lang="en-US" sz="900" dirty="0">
                <a:solidFill>
                  <a:schemeClr val="tx1"/>
                </a:solidFill>
                <a:latin typeface="Calibri Bold" panose="020F0702030404030204" pitchFamily="34" charset="0"/>
                <a:cs typeface="Calibri Bold" panose="020F0702030404030204" pitchFamily="34" charset="0"/>
              </a:endParaRPr>
            </a:p>
          </p:txBody>
        </p:sp>
      </p:grpSp>
      <p:pic>
        <p:nvPicPr>
          <p:cNvPr id="1026" name="Picture 2" descr="Image result for watsons store">
            <a:extLst>
              <a:ext uri="{FF2B5EF4-FFF2-40B4-BE49-F238E27FC236}">
                <a16:creationId xmlns:a16="http://schemas.microsoft.com/office/drawing/2014/main" id="{81595EC1-532A-4790-8F8E-45E655FF0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483" y="2596208"/>
            <a:ext cx="4651897" cy="3339655"/>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13">
            <a:extLst>
              <a:ext uri="{FF2B5EF4-FFF2-40B4-BE49-F238E27FC236}">
                <a16:creationId xmlns:a16="http://schemas.microsoft.com/office/drawing/2014/main" id="{635917E6-2A64-478E-83D2-DEBE1E736882}"/>
              </a:ext>
            </a:extLst>
          </p:cNvPr>
          <p:cNvSpPr txBox="1">
            <a:spLocks/>
          </p:cNvSpPr>
          <p:nvPr/>
        </p:nvSpPr>
        <p:spPr>
          <a:xfrm>
            <a:off x="1160303" y="5925848"/>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mj-lt"/>
              </a:rPr>
              <a:t>Retail chain</a:t>
            </a:r>
          </a:p>
          <a:p>
            <a:endParaRPr lang="en-US" sz="1800" dirty="0">
              <a:latin typeface="Source Sans Pro" panose="020B0503030403020204" pitchFamily="34" charset="0"/>
            </a:endParaRPr>
          </a:p>
          <a:p>
            <a:endParaRPr lang="en-US" sz="1800" dirty="0">
              <a:latin typeface="Source Sans Pro" panose="020B0503030403020204" pitchFamily="34" charset="0"/>
            </a:endParaRPr>
          </a:p>
        </p:txBody>
      </p:sp>
      <p:grpSp>
        <p:nvGrpSpPr>
          <p:cNvPr id="50" name="Group 49">
            <a:extLst>
              <a:ext uri="{FF2B5EF4-FFF2-40B4-BE49-F238E27FC236}">
                <a16:creationId xmlns:a16="http://schemas.microsoft.com/office/drawing/2014/main" id="{C321165F-FC0E-43C7-9188-CFCCCAF4A005}"/>
              </a:ext>
            </a:extLst>
          </p:cNvPr>
          <p:cNvGrpSpPr/>
          <p:nvPr/>
        </p:nvGrpSpPr>
        <p:grpSpPr>
          <a:xfrm>
            <a:off x="6268848" y="4858121"/>
            <a:ext cx="3680962" cy="1439090"/>
            <a:chOff x="1166380" y="2965887"/>
            <a:chExt cx="3668951" cy="1439090"/>
          </a:xfrm>
        </p:grpSpPr>
        <p:sp>
          <p:nvSpPr>
            <p:cNvPr id="51" name="Text Placeholder 14">
              <a:extLst>
                <a:ext uri="{FF2B5EF4-FFF2-40B4-BE49-F238E27FC236}">
                  <a16:creationId xmlns:a16="http://schemas.microsoft.com/office/drawing/2014/main" id="{4183E6F6-F206-4151-97BC-BE0B9C365736}"/>
                </a:ext>
              </a:extLst>
            </p:cNvPr>
            <p:cNvSpPr txBox="1">
              <a:spLocks/>
            </p:cNvSpPr>
            <p:nvPr/>
          </p:nvSpPr>
          <p:spPr>
            <a:xfrm>
              <a:off x="1166380" y="3255601"/>
              <a:ext cx="3668950" cy="1149376"/>
            </a:xfrm>
            <a:prstGeom prst="rect">
              <a:avLst/>
            </a:prstGeom>
          </p:spPr>
          <p:txBody>
            <a:bodyPr vert="horz" lIns="0" tIns="0" rIns="0" bIns="50419" rtlCol="0">
              <a:normAutofit/>
            </a:bodyPr>
            <a:lstStyle>
              <a:lvl1pPr marL="0" indent="0" algn="l" defTabSz="914400" rtl="0" eaLnBrk="1" latinLnBrk="0" hangingPunct="1">
                <a:lnSpc>
                  <a:spcPct val="90000"/>
                </a:lnSpc>
                <a:spcBef>
                  <a:spcPts val="200"/>
                </a:spcBef>
                <a:buFont typeface="Arial" panose="020B0604020202020204" pitchFamily="34" charset="0"/>
                <a:buNone/>
                <a:defRPr sz="1200" b="0" kern="1200">
                  <a:solidFill>
                    <a:srgbClr val="666666"/>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0000"/>
                </a:lnSpc>
                <a:buClr>
                  <a:srgbClr val="666666"/>
                </a:buClr>
              </a:pPr>
              <a:r>
                <a:rPr lang="en-US" dirty="0">
                  <a:latin typeface="+mj-lt"/>
                </a:rPr>
                <a:t>Being a large international business, A.S Watsons had many different type of store environment ranging in entrance types, width, and height. Each counter installed in Watsons is manually calibrated to each specific location for the highest accuracy possible. </a:t>
              </a:r>
            </a:p>
          </p:txBody>
        </p:sp>
        <p:sp>
          <p:nvSpPr>
            <p:cNvPr id="53" name="Text Placeholder 32">
              <a:extLst>
                <a:ext uri="{FF2B5EF4-FFF2-40B4-BE49-F238E27FC236}">
                  <a16:creationId xmlns:a16="http://schemas.microsoft.com/office/drawing/2014/main" id="{047A12AE-3DEA-45F3-99BD-58644615B289}"/>
                </a:ext>
              </a:extLst>
            </p:cNvPr>
            <p:cNvSpPr txBox="1">
              <a:spLocks/>
            </p:cNvSpPr>
            <p:nvPr/>
          </p:nvSpPr>
          <p:spPr>
            <a:xfrm>
              <a:off x="1166380" y="2965887"/>
              <a:ext cx="3668951"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Manually optimise each counter to environment</a:t>
              </a:r>
              <a:endParaRPr lang="en-US" sz="900" dirty="0">
                <a:solidFill>
                  <a:schemeClr val="tx1"/>
                </a:solidFill>
                <a:latin typeface="Calibri Bold" panose="020F0702030404030204" pitchFamily="34" charset="0"/>
                <a:cs typeface="Calibri Bold" panose="020F0702030404030204" pitchFamily="34" charset="0"/>
              </a:endParaRPr>
            </a:p>
          </p:txBody>
        </p:sp>
      </p:grpSp>
    </p:spTree>
    <p:extLst>
      <p:ext uri="{BB962C8B-B14F-4D97-AF65-F5344CB8AC3E}">
        <p14:creationId xmlns:p14="http://schemas.microsoft.com/office/powerpoint/2010/main" val="3342822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38A537B-9782-46A3-BAD2-8B53CAFE8606}"/>
              </a:ext>
            </a:extLst>
          </p:cNvPr>
          <p:cNvSpPr>
            <a:spLocks noGrp="1"/>
          </p:cNvSpPr>
          <p:nvPr>
            <p:ph type="body" idx="16"/>
          </p:nvPr>
        </p:nvSpPr>
        <p:spPr>
          <a:xfrm>
            <a:off x="1150483" y="1411439"/>
            <a:ext cx="5118370" cy="280482"/>
          </a:xfrm>
        </p:spPr>
        <p:txBody>
          <a:bodyPr>
            <a:noAutofit/>
          </a:bodyPr>
          <a:lstStyle/>
          <a:p>
            <a:pPr>
              <a:buClr>
                <a:srgbClr val="2888C9"/>
              </a:buClr>
            </a:pPr>
            <a:r>
              <a:rPr lang="en-US" sz="1800" dirty="0">
                <a:latin typeface="Source Sans Pro" panose="020B0503030403020204" pitchFamily="34" charset="0"/>
              </a:rPr>
              <a:t>Our Customers</a:t>
            </a:r>
          </a:p>
        </p:txBody>
      </p:sp>
      <p:pic>
        <p:nvPicPr>
          <p:cNvPr id="1056" name="Picture 32" descr="Image result for chandler library logo">
            <a:extLst>
              <a:ext uri="{FF2B5EF4-FFF2-40B4-BE49-F238E27FC236}">
                <a16:creationId xmlns:a16="http://schemas.microsoft.com/office/drawing/2014/main" id="{8B0EC053-86ED-45B1-949C-30D9F769E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8198" y="696141"/>
            <a:ext cx="133305" cy="8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camel active logo">
            <a:extLst>
              <a:ext uri="{FF2B5EF4-FFF2-40B4-BE49-F238E27FC236}">
                <a16:creationId xmlns:a16="http://schemas.microsoft.com/office/drawing/2014/main" id="{5564EF11-7932-4A36-8B6C-76280E49F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464" y="11748524"/>
            <a:ext cx="282918" cy="78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FE9A96D-2C3A-4606-BD5F-85A0BE329F1F}"/>
              </a:ext>
            </a:extLst>
          </p:cNvPr>
          <p:cNvPicPr>
            <a:picLocks noChangeAspect="1"/>
          </p:cNvPicPr>
          <p:nvPr/>
        </p:nvPicPr>
        <p:blipFill>
          <a:blip r:embed="rId4"/>
          <a:stretch>
            <a:fillRect/>
          </a:stretch>
        </p:blipFill>
        <p:spPr>
          <a:xfrm>
            <a:off x="735021" y="1943751"/>
            <a:ext cx="9372600" cy="4714875"/>
          </a:xfrm>
          <a:prstGeom prst="rect">
            <a:avLst/>
          </a:prstGeom>
        </p:spPr>
      </p:pic>
      <p:pic>
        <p:nvPicPr>
          <p:cNvPr id="52" name="Picture 51" descr="A group of people standing in front of a crowd&#10;&#10;Description generated with very high confidence">
            <a:extLst>
              <a:ext uri="{FF2B5EF4-FFF2-40B4-BE49-F238E27FC236}">
                <a16:creationId xmlns:a16="http://schemas.microsoft.com/office/drawing/2014/main" id="{7438F4D0-1A99-4E23-8C36-8EFF84DAC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Tree>
    <p:extLst>
      <p:ext uri="{BB962C8B-B14F-4D97-AF65-F5344CB8AC3E}">
        <p14:creationId xmlns:p14="http://schemas.microsoft.com/office/powerpoint/2010/main" val="341817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9525" y="0"/>
            <a:ext cx="10688638" cy="2596208"/>
          </a:xfrm>
          <a:prstGeom prst="rect">
            <a:avLst/>
          </a:prstGeom>
        </p:spPr>
      </p:pic>
      <p:sp>
        <p:nvSpPr>
          <p:cNvPr id="23" name="Text Placeholder 7">
            <a:extLst>
              <a:ext uri="{FF2B5EF4-FFF2-40B4-BE49-F238E27FC236}">
                <a16:creationId xmlns:a16="http://schemas.microsoft.com/office/drawing/2014/main" id="{AE081FFB-110A-49E6-A039-792B3F29005D}"/>
              </a:ext>
            </a:extLst>
          </p:cNvPr>
          <p:cNvSpPr txBox="1">
            <a:spLocks/>
          </p:cNvSpPr>
          <p:nvPr/>
        </p:nvSpPr>
        <p:spPr>
          <a:xfrm>
            <a:off x="472405" y="1335216"/>
            <a:ext cx="9720626" cy="762000"/>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90000"/>
              </a:lnSpc>
              <a:spcBef>
                <a:spcPts val="1103"/>
              </a:spcBef>
              <a:spcAft>
                <a:spcPts val="0"/>
              </a:spcAft>
              <a:buClrTx/>
              <a:buSzTx/>
              <a:buFont typeface="Arial" panose="020B0604020202020204" pitchFamily="34" charset="0"/>
              <a:buNone/>
              <a:tabLst/>
              <a:defRPr/>
            </a:pPr>
            <a:r>
              <a:rPr kumimoji="0" lang="en-US" sz="1500" i="0" u="none" strike="noStrike" kern="1200" cap="none" spc="0" normalizeH="0" baseline="0" noProof="0" dirty="0">
                <a:ln>
                  <a:noFill/>
                </a:ln>
                <a:solidFill>
                  <a:srgbClr val="333333"/>
                </a:solidFill>
                <a:effectLst/>
                <a:uLnTx/>
                <a:uFillTx/>
                <a:latin typeface="Roboto Medium"/>
                <a:ea typeface="Source Sans Pro Light" panose="020B0403030403020204" pitchFamily="34" charset="0"/>
                <a:cs typeface="+mn-cs"/>
              </a:rPr>
              <a:t>Global Leader in People Counting System </a:t>
            </a:r>
          </a:p>
        </p:txBody>
      </p:sp>
      <p:pic>
        <p:nvPicPr>
          <p:cNvPr id="17" name="Picture 2" descr="Image result for uk flag">
            <a:extLst>
              <a:ext uri="{FF2B5EF4-FFF2-40B4-BE49-F238E27FC236}">
                <a16:creationId xmlns:a16="http://schemas.microsoft.com/office/drawing/2014/main" id="{CA781A2C-6655-4F3E-B001-1ADCAE633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630" y="572015"/>
            <a:ext cx="441820" cy="2209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36">
            <a:extLst>
              <a:ext uri="{FF2B5EF4-FFF2-40B4-BE49-F238E27FC236}">
                <a16:creationId xmlns:a16="http://schemas.microsoft.com/office/drawing/2014/main" id="{9BB96AD7-DFB3-4285-811D-4057AAE7238A}"/>
              </a:ext>
            </a:extLst>
          </p:cNvPr>
          <p:cNvSpPr txBox="1">
            <a:spLocks/>
          </p:cNvSpPr>
          <p:nvPr/>
        </p:nvSpPr>
        <p:spPr>
          <a:xfrm>
            <a:off x="489872" y="1383590"/>
            <a:ext cx="8817518" cy="665252"/>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90000"/>
              </a:lnSpc>
              <a:spcBef>
                <a:spcPts val="1103"/>
              </a:spcBef>
              <a:spcAft>
                <a:spcPts val="0"/>
              </a:spcAft>
              <a:buClrTx/>
              <a:buSzTx/>
              <a:buFont typeface="Arial" panose="020B0604020202020204" pitchFamily="34" charset="0"/>
              <a:buNone/>
              <a:tabLst/>
              <a:defRPr/>
            </a:pPr>
            <a:endParaRPr kumimoji="0" lang="en-US" sz="1500" b="1" i="0" u="none" strike="noStrike" kern="1200" cap="none" spc="0" normalizeH="0" baseline="0" noProof="0" dirty="0">
              <a:ln>
                <a:noFill/>
              </a:ln>
              <a:solidFill>
                <a:srgbClr val="666666"/>
              </a:solidFill>
              <a:effectLst/>
              <a:uLnTx/>
              <a:uFillTx/>
              <a:latin typeface="Calibri Light" panose="020F0302020204030204"/>
              <a:ea typeface="+mn-ea"/>
              <a:cs typeface="+mn-cs"/>
            </a:endParaRPr>
          </a:p>
        </p:txBody>
      </p:sp>
      <p:sp>
        <p:nvSpPr>
          <p:cNvPr id="19" name="Text Placeholder 7">
            <a:extLst>
              <a:ext uri="{FF2B5EF4-FFF2-40B4-BE49-F238E27FC236}">
                <a16:creationId xmlns:a16="http://schemas.microsoft.com/office/drawing/2014/main" id="{E2EA53E3-E08C-4FC6-AF6A-01163350E242}"/>
              </a:ext>
            </a:extLst>
          </p:cNvPr>
          <p:cNvSpPr txBox="1">
            <a:spLocks/>
          </p:cNvSpPr>
          <p:nvPr/>
        </p:nvSpPr>
        <p:spPr>
          <a:xfrm>
            <a:off x="489872" y="1668295"/>
            <a:ext cx="9638993" cy="1150206"/>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110000"/>
              </a:lnSpc>
              <a:spcBef>
                <a:spcPts val="1103"/>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FootfallCam is the global leader in people counting solutions. Headquartered in the United Kingdom, FootfallCam started with a team of experienced engineers with the vision of creating the most advanced people counting system in the market. We are the manufacturer of both hardware and software; all the design and development are 100% in-house made. </a:t>
            </a:r>
          </a:p>
        </p:txBody>
      </p:sp>
      <p:sp>
        <p:nvSpPr>
          <p:cNvPr id="2" name="TextBox 1">
            <a:extLst>
              <a:ext uri="{FF2B5EF4-FFF2-40B4-BE49-F238E27FC236}">
                <a16:creationId xmlns:a16="http://schemas.microsoft.com/office/drawing/2014/main" id="{1977E5D7-EB4B-4846-9592-A65122FDD656}"/>
              </a:ext>
            </a:extLst>
          </p:cNvPr>
          <p:cNvSpPr txBox="1"/>
          <p:nvPr/>
        </p:nvSpPr>
        <p:spPr>
          <a:xfrm>
            <a:off x="624993" y="5357929"/>
            <a:ext cx="9090507" cy="14927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FootfallCam is continuously reinvesting more than 24% revenue into research and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In-house R&amp;D team</a:t>
            </a: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 dedicated to the development of both hardware and software of FootfallCam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Combined </a:t>
            </a: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over 100 years industry experiences </a:t>
            </a: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in developing people counting solution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Serving </a:t>
            </a:r>
            <a:r>
              <a:rPr lang="en-US" sz="1300" dirty="0">
                <a:solidFill>
                  <a:srgbClr val="333333"/>
                </a:solidFill>
                <a:latin typeface="Roboto Medium" panose="02000000000000000000" pitchFamily="2" charset="0"/>
                <a:ea typeface="Roboto Medium" panose="02000000000000000000" pitchFamily="2" charset="0"/>
              </a:rPr>
              <a:t>multiple </a:t>
            </a: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sectors </a:t>
            </a: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varying from retail, fast food, restaurants, museums to smart buildings and airports.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Prior to the Covid-19 scenario, our research team predicted the demand for this solution ahead live occupancy we activated our R&amp;D team to develop our Live Occupancy Control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666666"/>
              </a:solidFill>
              <a:effectLst/>
              <a:uLnTx/>
              <a:uFillTx/>
              <a:latin typeface="Roboto Light" panose="02000000000000000000" pitchFamily="2" charset="0"/>
              <a:ea typeface="Roboto Light" panose="02000000000000000000" pitchFamily="2" charset="0"/>
            </a:endParaRPr>
          </a:p>
        </p:txBody>
      </p:sp>
      <p:pic>
        <p:nvPicPr>
          <p:cNvPr id="22" name="Picture 21">
            <a:extLst>
              <a:ext uri="{FF2B5EF4-FFF2-40B4-BE49-F238E27FC236}">
                <a16:creationId xmlns:a16="http://schemas.microsoft.com/office/drawing/2014/main" id="{3EA9DCF6-DD7A-4E04-AB9B-7BDC8A380789}"/>
              </a:ext>
            </a:extLst>
          </p:cNvPr>
          <p:cNvPicPr>
            <a:picLocks noChangeAspect="1"/>
          </p:cNvPicPr>
          <p:nvPr/>
        </p:nvPicPr>
        <p:blipFill>
          <a:blip r:embed="rId5"/>
          <a:stretch>
            <a:fillRect/>
          </a:stretch>
        </p:blipFill>
        <p:spPr>
          <a:xfrm>
            <a:off x="1725060" y="2346110"/>
            <a:ext cx="7142014" cy="2789526"/>
          </a:xfrm>
          <a:prstGeom prst="rect">
            <a:avLst/>
          </a:prstGeom>
        </p:spPr>
      </p:pic>
      <p:sp>
        <p:nvSpPr>
          <p:cNvPr id="12" name="Title 33">
            <a:extLst>
              <a:ext uri="{FF2B5EF4-FFF2-40B4-BE49-F238E27FC236}">
                <a16:creationId xmlns:a16="http://schemas.microsoft.com/office/drawing/2014/main" id="{7E918BBC-0889-4AB4-87C1-A77C2E81EDAE}"/>
              </a:ext>
            </a:extLst>
          </p:cNvPr>
          <p:cNvSpPr txBox="1">
            <a:spLocks/>
          </p:cNvSpPr>
          <p:nvPr/>
        </p:nvSpPr>
        <p:spPr>
          <a:xfrm>
            <a:off x="445998" y="373754"/>
            <a:ext cx="1046508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0" marR="0" lvl="0" indent="0" algn="l" defTabSz="1008400" rtl="0" eaLnBrk="1" fontAlgn="auto" latinLnBrk="0" hangingPunct="1">
              <a:lnSpc>
                <a:spcPct val="90000"/>
              </a:lnSpc>
              <a:spcBef>
                <a:spcPct val="0"/>
              </a:spcBef>
              <a:spcAft>
                <a:spcPts val="0"/>
              </a:spcAft>
              <a:buClr>
                <a:srgbClr val="2888C9"/>
              </a:buClr>
              <a:buSzTx/>
              <a:buFontTx/>
              <a:buNone/>
              <a:tabLst/>
              <a:defRPr/>
            </a:pPr>
            <a:r>
              <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rPr>
              <a:t>About FootfallCam</a:t>
            </a:r>
            <a:r>
              <a:rPr kumimoji="0" lang="en-US" sz="3400" b="0" i="0" u="none" strike="noStrike" kern="1200" cap="none" spc="-150" normalizeH="0" baseline="0" noProof="0" dirty="0">
                <a:ln>
                  <a:noFill/>
                </a:ln>
                <a:solidFill>
                  <a:srgbClr val="3A6AB3"/>
                </a:solidFill>
                <a:effectLst/>
                <a:uLnTx/>
                <a:uFillTx/>
                <a:latin typeface="Work Sans Medium" pitchFamily="2" charset="0"/>
                <a:ea typeface="+mj-ea"/>
                <a:cs typeface="+mj-cs"/>
              </a:rPr>
              <a:t>™</a:t>
            </a:r>
            <a:endPar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endParaRPr>
          </a:p>
        </p:txBody>
      </p:sp>
    </p:spTree>
    <p:extLst>
      <p:ext uri="{BB962C8B-B14F-4D97-AF65-F5344CB8AC3E}">
        <p14:creationId xmlns:p14="http://schemas.microsoft.com/office/powerpoint/2010/main" val="3250276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3">
            <a:extLst>
              <a:ext uri="{FF2B5EF4-FFF2-40B4-BE49-F238E27FC236}">
                <a16:creationId xmlns:a16="http://schemas.microsoft.com/office/drawing/2014/main" id="{492D7D03-0924-4A51-9B64-E58BCD023049}"/>
              </a:ext>
            </a:extLst>
          </p:cNvPr>
          <p:cNvSpPr txBox="1">
            <a:spLocks/>
          </p:cNvSpPr>
          <p:nvPr/>
        </p:nvSpPr>
        <p:spPr>
          <a:xfrm>
            <a:off x="1025813" y="2379939"/>
            <a:ext cx="3057990" cy="617432"/>
          </a:xfrm>
          <a:prstGeom prst="rect">
            <a:avLst/>
          </a:prstGeom>
        </p:spPr>
        <p:txBody>
          <a:bodyPr>
            <a:normAutofit lnSpcReduction="10000"/>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4000" dirty="0">
                <a:solidFill>
                  <a:srgbClr val="2888C9"/>
                </a:solidFill>
              </a:rPr>
              <a:t>Contact Us</a:t>
            </a:r>
          </a:p>
        </p:txBody>
      </p:sp>
      <p:sp>
        <p:nvSpPr>
          <p:cNvPr id="19" name="Text Placeholder 35">
            <a:extLst>
              <a:ext uri="{FF2B5EF4-FFF2-40B4-BE49-F238E27FC236}">
                <a16:creationId xmlns:a16="http://schemas.microsoft.com/office/drawing/2014/main" id="{AC13BA5A-A062-474F-A531-992770679365}"/>
              </a:ext>
            </a:extLst>
          </p:cNvPr>
          <p:cNvSpPr txBox="1">
            <a:spLocks/>
          </p:cNvSpPr>
          <p:nvPr/>
        </p:nvSpPr>
        <p:spPr>
          <a:xfrm>
            <a:off x="1103668" y="6770913"/>
            <a:ext cx="3551871" cy="444668"/>
          </a:xfrm>
          <a:prstGeom prst="rect">
            <a:avLst/>
          </a:prstGeom>
          <a:ln>
            <a:noFill/>
          </a:ln>
        </p:spPr>
        <p:txBody>
          <a:bodyPr vert="horz" lIns="91440" tIns="45720" rIns="9144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US" sz="770" dirty="0">
                <a:solidFill>
                  <a:srgbClr val="666666"/>
                </a:solidFill>
              </a:rPr>
              <a:t>©2018 Footfall counter is trademark application of FootfallCam in various jurisdictions. We reserve the right to introduce modifications without notice. All other company names and products are trademarks of their respective companies.</a:t>
            </a:r>
          </a:p>
        </p:txBody>
      </p:sp>
      <p:pic>
        <p:nvPicPr>
          <p:cNvPr id="20" name="Picture 19">
            <a:extLst>
              <a:ext uri="{FF2B5EF4-FFF2-40B4-BE49-F238E27FC236}">
                <a16:creationId xmlns:a16="http://schemas.microsoft.com/office/drawing/2014/main" id="{C4733F12-EAE9-436D-9A4F-D3478C4D9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890" y="6810108"/>
            <a:ext cx="2095022" cy="452629"/>
          </a:xfrm>
          <a:prstGeom prst="rect">
            <a:avLst/>
          </a:prstGeom>
        </p:spPr>
      </p:pic>
      <p:sp>
        <p:nvSpPr>
          <p:cNvPr id="21" name="Text Placeholder 10">
            <a:extLst>
              <a:ext uri="{FF2B5EF4-FFF2-40B4-BE49-F238E27FC236}">
                <a16:creationId xmlns:a16="http://schemas.microsoft.com/office/drawing/2014/main" id="{28345AE7-789C-4F79-8DB9-13D7B3EAB8D4}"/>
              </a:ext>
            </a:extLst>
          </p:cNvPr>
          <p:cNvSpPr>
            <a:spLocks noGrp="1"/>
          </p:cNvSpPr>
          <p:nvPr>
            <p:ph type="body" idx="1"/>
          </p:nvPr>
        </p:nvSpPr>
        <p:spPr>
          <a:xfrm>
            <a:off x="1152554" y="3102178"/>
            <a:ext cx="3747453" cy="1392330"/>
          </a:xfrm>
        </p:spPr>
        <p:txBody>
          <a:bodyPr>
            <a:normAutofit/>
          </a:bodyPr>
          <a:lstStyle/>
          <a:p>
            <a:pPr>
              <a:lnSpc>
                <a:spcPct val="100000"/>
              </a:lnSpc>
              <a:spcBef>
                <a:spcPts val="0"/>
              </a:spcBef>
            </a:pPr>
            <a:r>
              <a:rPr lang="en-US" sz="1100" dirty="0">
                <a:latin typeface="+mj-lt"/>
              </a:rPr>
              <a:t>You need further information or have a question? </a:t>
            </a:r>
          </a:p>
          <a:p>
            <a:pPr>
              <a:lnSpc>
                <a:spcPct val="100000"/>
              </a:lnSpc>
              <a:spcBef>
                <a:spcPts val="0"/>
              </a:spcBef>
            </a:pPr>
            <a:r>
              <a:rPr lang="en-US" sz="1100" dirty="0">
                <a:latin typeface="+mj-lt"/>
              </a:rPr>
              <a:t>Please visit:</a:t>
            </a:r>
          </a:p>
          <a:p>
            <a:pPr>
              <a:lnSpc>
                <a:spcPct val="200000"/>
              </a:lnSpc>
              <a:spcBef>
                <a:spcPts val="0"/>
              </a:spcBef>
            </a:pPr>
            <a:r>
              <a:rPr lang="en-US" sz="1100" dirty="0">
                <a:solidFill>
                  <a:schemeClr val="tx1"/>
                </a:solidFill>
                <a:latin typeface="Calibri Bold" panose="020F0702030404030204" pitchFamily="34" charset="0"/>
                <a:cs typeface="Calibri Bold" panose="020F0702030404030204" pitchFamily="34" charset="0"/>
              </a:rPr>
              <a:t>www.footfallcam.com</a:t>
            </a:r>
          </a:p>
          <a:p>
            <a:pPr>
              <a:lnSpc>
                <a:spcPct val="200000"/>
              </a:lnSpc>
              <a:spcBef>
                <a:spcPts val="0"/>
              </a:spcBef>
            </a:pPr>
            <a:endParaRPr lang="en-US" sz="1100" dirty="0">
              <a:solidFill>
                <a:schemeClr val="tx1"/>
              </a:solidFill>
              <a:latin typeface="Calibri Bold" panose="020F0702030404030204" pitchFamily="34" charset="0"/>
              <a:cs typeface="Calibri Bold" panose="020F0702030404030204" pitchFamily="34" charset="0"/>
            </a:endParaRPr>
          </a:p>
          <a:p>
            <a:pPr>
              <a:lnSpc>
                <a:spcPct val="100000"/>
              </a:lnSpc>
            </a:pPr>
            <a:endParaRPr lang="en-US" sz="1100" dirty="0">
              <a:latin typeface="+mj-lt"/>
            </a:endParaRPr>
          </a:p>
        </p:txBody>
      </p:sp>
      <p:sp>
        <p:nvSpPr>
          <p:cNvPr id="22" name="Text Placeholder 10">
            <a:extLst>
              <a:ext uri="{FF2B5EF4-FFF2-40B4-BE49-F238E27FC236}">
                <a16:creationId xmlns:a16="http://schemas.microsoft.com/office/drawing/2014/main" id="{E75B8E84-1857-4C7C-91A0-F30BFB8A8880}"/>
              </a:ext>
            </a:extLst>
          </p:cNvPr>
          <p:cNvSpPr txBox="1">
            <a:spLocks/>
          </p:cNvSpPr>
          <p:nvPr/>
        </p:nvSpPr>
        <p:spPr>
          <a:xfrm>
            <a:off x="1152554" y="4602930"/>
            <a:ext cx="1296178" cy="880893"/>
          </a:xfrm>
          <a:prstGeom prst="rect">
            <a:avLst/>
          </a:prstGeom>
        </p:spPr>
        <p:txBody>
          <a:bodyPr vert="horz" lIns="0" tIns="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100" b="1" dirty="0">
                <a:solidFill>
                  <a:schemeClr val="tx1"/>
                </a:solidFill>
                <a:latin typeface="+mn-lt"/>
                <a:cs typeface="Calibri Bold" panose="020F0702030404030204" pitchFamily="34" charset="0"/>
              </a:rPr>
              <a:t>Headquarters</a:t>
            </a:r>
          </a:p>
          <a:p>
            <a:pPr>
              <a:lnSpc>
                <a:spcPct val="100000"/>
              </a:lnSpc>
              <a:spcBef>
                <a:spcPts val="0"/>
              </a:spcBef>
            </a:pPr>
            <a:r>
              <a:rPr lang="en-US" sz="1100" dirty="0">
                <a:latin typeface="+mn-lt"/>
              </a:rPr>
              <a:t>2 Stanhope Gate, Stanhope Road, </a:t>
            </a:r>
            <a:r>
              <a:rPr lang="en-US" sz="1100" dirty="0" err="1">
                <a:latin typeface="+mn-lt"/>
              </a:rPr>
              <a:t>Camberley</a:t>
            </a:r>
            <a:r>
              <a:rPr lang="en-US" sz="1100" dirty="0">
                <a:latin typeface="+mn-lt"/>
              </a:rPr>
              <a:t>, </a:t>
            </a:r>
          </a:p>
          <a:p>
            <a:pPr>
              <a:lnSpc>
                <a:spcPct val="100000"/>
              </a:lnSpc>
              <a:spcBef>
                <a:spcPts val="0"/>
              </a:spcBef>
            </a:pPr>
            <a:r>
              <a:rPr lang="en-US" sz="1100" dirty="0">
                <a:latin typeface="+mn-lt"/>
              </a:rPr>
              <a:t>GU15 3DW, </a:t>
            </a:r>
          </a:p>
          <a:p>
            <a:pPr>
              <a:lnSpc>
                <a:spcPct val="100000"/>
              </a:lnSpc>
              <a:spcBef>
                <a:spcPts val="0"/>
              </a:spcBef>
            </a:pPr>
            <a:r>
              <a:rPr lang="en-US" sz="1100" dirty="0">
                <a:latin typeface="+mn-lt"/>
              </a:rPr>
              <a:t>United Kingdom</a:t>
            </a:r>
          </a:p>
        </p:txBody>
      </p:sp>
      <p:sp>
        <p:nvSpPr>
          <p:cNvPr id="24" name="Text Placeholder 10">
            <a:extLst>
              <a:ext uri="{FF2B5EF4-FFF2-40B4-BE49-F238E27FC236}">
                <a16:creationId xmlns:a16="http://schemas.microsoft.com/office/drawing/2014/main" id="{D51F628C-7A01-40CE-A60D-B92C0FDC74CC}"/>
              </a:ext>
            </a:extLst>
          </p:cNvPr>
          <p:cNvSpPr txBox="1">
            <a:spLocks/>
          </p:cNvSpPr>
          <p:nvPr/>
        </p:nvSpPr>
        <p:spPr>
          <a:xfrm>
            <a:off x="2823788" y="4602930"/>
            <a:ext cx="1296178" cy="880893"/>
          </a:xfrm>
          <a:prstGeom prst="rect">
            <a:avLst/>
          </a:prstGeom>
        </p:spPr>
        <p:txBody>
          <a:bodyPr vert="horz" lIns="0" tIns="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pPr>
            <a:r>
              <a:rPr lang="en-US" sz="1100" b="1" dirty="0">
                <a:solidFill>
                  <a:schemeClr val="tx1"/>
                </a:solidFill>
                <a:latin typeface="Calibri "/>
                <a:cs typeface="Calibri Bold" panose="020F0702030404030204" pitchFamily="34" charset="0"/>
              </a:rPr>
              <a:t>Asia Office</a:t>
            </a:r>
          </a:p>
          <a:p>
            <a:pPr>
              <a:lnSpc>
                <a:spcPct val="100000"/>
              </a:lnSpc>
              <a:spcBef>
                <a:spcPts val="0"/>
              </a:spcBef>
            </a:pPr>
            <a:r>
              <a:rPr lang="en-US" sz="1100" dirty="0">
                <a:latin typeface="+mn-lt"/>
              </a:rPr>
              <a:t>51-2, </a:t>
            </a:r>
            <a:r>
              <a:rPr lang="en-US" sz="1100" dirty="0" err="1">
                <a:latin typeface="+mn-lt"/>
              </a:rPr>
              <a:t>Jalan</a:t>
            </a:r>
            <a:r>
              <a:rPr lang="en-US" sz="1100" dirty="0">
                <a:latin typeface="+mn-lt"/>
              </a:rPr>
              <a:t> SL ¼,</a:t>
            </a:r>
          </a:p>
          <a:p>
            <a:pPr>
              <a:lnSpc>
                <a:spcPct val="100000"/>
              </a:lnSpc>
              <a:spcBef>
                <a:spcPts val="0"/>
              </a:spcBef>
            </a:pPr>
            <a:r>
              <a:rPr lang="en-US" sz="1100" dirty="0">
                <a:latin typeface="+mn-lt"/>
              </a:rPr>
              <a:t>Bandar Sungai Long,</a:t>
            </a:r>
          </a:p>
          <a:p>
            <a:pPr>
              <a:lnSpc>
                <a:spcPct val="100000"/>
              </a:lnSpc>
              <a:spcBef>
                <a:spcPts val="0"/>
              </a:spcBef>
            </a:pPr>
            <a:r>
              <a:rPr lang="en-US" sz="1100" dirty="0">
                <a:latin typeface="+mn-lt"/>
              </a:rPr>
              <a:t>43000 </a:t>
            </a:r>
            <a:r>
              <a:rPr lang="en-US" sz="1100" dirty="0" err="1">
                <a:latin typeface="+mn-lt"/>
              </a:rPr>
              <a:t>Kajang</a:t>
            </a:r>
            <a:r>
              <a:rPr lang="en-US" sz="1100" dirty="0">
                <a:latin typeface="+mn-lt"/>
              </a:rPr>
              <a:t>, Selangor </a:t>
            </a:r>
            <a:r>
              <a:rPr lang="en-US" sz="1100" dirty="0" err="1">
                <a:latin typeface="+mn-lt"/>
              </a:rPr>
              <a:t>Darul</a:t>
            </a:r>
            <a:r>
              <a:rPr lang="en-US" sz="1100" dirty="0">
                <a:latin typeface="+mn-lt"/>
              </a:rPr>
              <a:t> Ehsan, Malaysia</a:t>
            </a:r>
          </a:p>
        </p:txBody>
      </p:sp>
    </p:spTree>
    <p:extLst>
      <p:ext uri="{BB962C8B-B14F-4D97-AF65-F5344CB8AC3E}">
        <p14:creationId xmlns:p14="http://schemas.microsoft.com/office/powerpoint/2010/main" val="21578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people standing in front of a crowd&#10;&#10;Description generated with very high confidence">
            <a:extLst>
              <a:ext uri="{FF2B5EF4-FFF2-40B4-BE49-F238E27FC236}">
                <a16:creationId xmlns:a16="http://schemas.microsoft.com/office/drawing/2014/main" id="{4AFBF29E-367F-4EE1-8764-62564149B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31" name="Text Placeholder 10">
            <a:extLst>
              <a:ext uri="{FF2B5EF4-FFF2-40B4-BE49-F238E27FC236}">
                <a16:creationId xmlns:a16="http://schemas.microsoft.com/office/drawing/2014/main" id="{6B664C3E-A120-4FCC-B80A-72E36A491044}"/>
              </a:ext>
            </a:extLst>
          </p:cNvPr>
          <p:cNvSpPr txBox="1">
            <a:spLocks/>
          </p:cNvSpPr>
          <p:nvPr/>
        </p:nvSpPr>
        <p:spPr>
          <a:xfrm>
            <a:off x="6884993" y="2806607"/>
            <a:ext cx="3348563"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2" name="Text Placeholder 10">
            <a:extLst>
              <a:ext uri="{FF2B5EF4-FFF2-40B4-BE49-F238E27FC236}">
                <a16:creationId xmlns:a16="http://schemas.microsoft.com/office/drawing/2014/main" id="{7C645927-C536-43B2-9101-DFD45F18FE3A}"/>
              </a:ext>
            </a:extLst>
          </p:cNvPr>
          <p:cNvSpPr txBox="1">
            <a:spLocks/>
          </p:cNvSpPr>
          <p:nvPr/>
        </p:nvSpPr>
        <p:spPr>
          <a:xfrm>
            <a:off x="6613836" y="1482252"/>
            <a:ext cx="3648401" cy="3605877"/>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All-in-one package</a:t>
            </a:r>
            <a:r>
              <a:rPr lang="en-US" sz="1300" dirty="0">
                <a:solidFill>
                  <a:srgbClr val="333333"/>
                </a:solidFill>
                <a:latin typeface="Roboto Light" panose="02000000000000000000" pitchFamily="2" charset="0"/>
                <a:ea typeface="Roboto Light" panose="02000000000000000000" pitchFamily="2" charset="0"/>
              </a:rPr>
              <a:t>: Hardware comes with integrated software</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Hardware: </a:t>
            </a:r>
            <a:r>
              <a:rPr lang="en-US" sz="1300" dirty="0">
                <a:solidFill>
                  <a:srgbClr val="333333"/>
                </a:solidFill>
                <a:latin typeface="Roboto Medium" panose="02000000000000000000" pitchFamily="2" charset="0"/>
                <a:ea typeface="Roboto Medium" panose="02000000000000000000" pitchFamily="2" charset="0"/>
              </a:rPr>
              <a:t>FootfallCam 3D MAX</a:t>
            </a:r>
            <a:r>
              <a:rPr lang="en-US" sz="1300" baseline="30000" dirty="0">
                <a:solidFill>
                  <a:srgbClr val="333333"/>
                </a:solidFill>
                <a:latin typeface="Roboto Medium" panose="02000000000000000000" pitchFamily="2" charset="0"/>
                <a:ea typeface="Roboto Medium" panose="02000000000000000000" pitchFamily="2" charset="0"/>
              </a:rPr>
              <a:t>TM</a:t>
            </a:r>
          </a:p>
          <a:p>
            <a:pPr marL="789938" lvl="1"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98% and above accuracy</a:t>
            </a:r>
          </a:p>
          <a:p>
            <a:pPr marL="789938" lvl="1"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Mean time to failure of 25 years</a:t>
            </a:r>
          </a:p>
          <a:p>
            <a:pPr marL="789938" lvl="1"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Widest coverage</a:t>
            </a:r>
          </a:p>
          <a:p>
            <a:pPr marL="789938" lvl="1"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Wi-Fi Analytic</a:t>
            </a:r>
          </a:p>
          <a:p>
            <a:pPr marL="789938" lvl="1"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One-cable installation</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Software: </a:t>
            </a:r>
            <a:r>
              <a:rPr lang="en-US" sz="1300" dirty="0">
                <a:solidFill>
                  <a:srgbClr val="333333"/>
                </a:solidFill>
                <a:latin typeface="Roboto Medium" panose="02000000000000000000" pitchFamily="2" charset="0"/>
                <a:ea typeface="Roboto Medium" panose="02000000000000000000" pitchFamily="2" charset="0"/>
              </a:rPr>
              <a:t>FootfallCam Analytic Manager V8</a:t>
            </a:r>
            <a:r>
              <a:rPr lang="en-US" sz="1300" baseline="30000" dirty="0">
                <a:solidFill>
                  <a:srgbClr val="333333"/>
                </a:solidFill>
                <a:latin typeface="Roboto Medium" panose="02000000000000000000" pitchFamily="2" charset="0"/>
                <a:ea typeface="Roboto Medium" panose="02000000000000000000" pitchFamily="2" charset="0"/>
              </a:rPr>
              <a:t>TM</a:t>
            </a:r>
          </a:p>
          <a:p>
            <a:pPr marL="789938" lvl="1"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Centralized Data Management</a:t>
            </a:r>
          </a:p>
          <a:p>
            <a:pPr marL="789938" lvl="1"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Management Report</a:t>
            </a:r>
          </a:p>
          <a:p>
            <a:pPr marL="789938" lvl="1"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Email Scheduler</a:t>
            </a:r>
          </a:p>
          <a:p>
            <a:pPr marL="789938" lvl="1"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Automated Health Check</a:t>
            </a:r>
          </a:p>
          <a:p>
            <a:pPr marL="789938" lvl="1"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Ready Made Integration</a:t>
            </a:r>
          </a:p>
          <a:p>
            <a:pPr marL="789938" lvl="1"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User Account Management </a:t>
            </a:r>
          </a:p>
          <a:p>
            <a:pPr marL="285750" indent="-285750">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Quick and Easy Installation</a:t>
            </a:r>
          </a:p>
          <a:p>
            <a:pPr lvl="1"/>
            <a:endParaRPr lang="en-US" sz="1300" dirty="0">
              <a:solidFill>
                <a:schemeClr val="accent3">
                  <a:lumMod val="75000"/>
                </a:schemeClr>
              </a:solidFill>
              <a:latin typeface="Source Sans Pro Light" panose="020B0403030403020204" pitchFamily="34" charset="0"/>
              <a:ea typeface="Source Sans Pro Light" panose="020B0403030403020204" pitchFamily="34" charset="0"/>
            </a:endParaRPr>
          </a:p>
          <a:p>
            <a:pPr lvl="1"/>
            <a:endParaRPr lang="en-US" sz="1300" dirty="0">
              <a:solidFill>
                <a:schemeClr val="accent3">
                  <a:lumMod val="75000"/>
                </a:schemeClr>
              </a:solidFill>
              <a:latin typeface="Source Sans Pro Light" panose="020B0403030403020204" pitchFamily="34" charset="0"/>
              <a:ea typeface="Source Sans Pro Light" panose="020B0403030403020204" pitchFamily="34" charset="0"/>
            </a:endParaRPr>
          </a:p>
          <a:p>
            <a:pPr marL="789938" lvl="1" indent="-285750">
              <a:buFont typeface="Arial" panose="020B0604020202020204" pitchFamily="34" charset="0"/>
              <a:buChar char="•"/>
            </a:pPr>
            <a:endParaRPr lang="en-US" sz="1300" dirty="0">
              <a:solidFill>
                <a:schemeClr val="accent3">
                  <a:lumMod val="75000"/>
                </a:schemeClr>
              </a:solidFill>
              <a:latin typeface="Source Sans Pro Light" panose="020B0403030403020204" pitchFamily="34" charset="0"/>
              <a:ea typeface="Source Sans Pro Light" panose="020B0403030403020204" pitchFamily="34" charset="0"/>
            </a:endParaRPr>
          </a:p>
          <a:p>
            <a:pPr lvl="1"/>
            <a:endParaRPr lang="en-US" sz="1300" dirty="0">
              <a:solidFill>
                <a:schemeClr val="accent3">
                  <a:lumMod val="75000"/>
                </a:schemeClr>
              </a:solidFill>
              <a:latin typeface="Source Sans Pro Light" panose="020B0403030403020204" pitchFamily="34" charset="0"/>
              <a:ea typeface="Source Sans Pro Light" panose="020B0403030403020204" pitchFamily="34" charset="0"/>
            </a:endParaRPr>
          </a:p>
        </p:txBody>
      </p:sp>
      <p:sp>
        <p:nvSpPr>
          <p:cNvPr id="23" name="Title 33">
            <a:extLst>
              <a:ext uri="{FF2B5EF4-FFF2-40B4-BE49-F238E27FC236}">
                <a16:creationId xmlns:a16="http://schemas.microsoft.com/office/drawing/2014/main" id="{18E640A3-00EF-4EC1-98FE-C0EFD5FCB316}"/>
              </a:ext>
            </a:extLst>
          </p:cNvPr>
          <p:cNvSpPr txBox="1">
            <a:spLocks/>
          </p:cNvSpPr>
          <p:nvPr/>
        </p:nvSpPr>
        <p:spPr>
          <a:xfrm>
            <a:off x="354650" y="300604"/>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Shopping Mall System Package</a:t>
            </a:r>
          </a:p>
        </p:txBody>
      </p:sp>
      <p:pic>
        <p:nvPicPr>
          <p:cNvPr id="4" name="Picture 3">
            <a:extLst>
              <a:ext uri="{FF2B5EF4-FFF2-40B4-BE49-F238E27FC236}">
                <a16:creationId xmlns:a16="http://schemas.microsoft.com/office/drawing/2014/main" id="{62EE38F0-BE35-48B1-B3D6-86F4FB288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65" y="918036"/>
            <a:ext cx="7054580" cy="5295532"/>
          </a:xfrm>
          <a:prstGeom prst="rect">
            <a:avLst/>
          </a:prstGeom>
        </p:spPr>
      </p:pic>
    </p:spTree>
    <p:extLst>
      <p:ext uri="{BB962C8B-B14F-4D97-AF65-F5344CB8AC3E}">
        <p14:creationId xmlns:p14="http://schemas.microsoft.com/office/powerpoint/2010/main" val="349631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936378" y="1719248"/>
            <a:ext cx="9752260"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70000"/>
              </a:lnSpc>
              <a:spcBef>
                <a:spcPts val="0"/>
              </a:spcBef>
              <a:buNone/>
            </a:pPr>
            <a:r>
              <a:rPr lang="en-US" sz="12000" dirty="0">
                <a:solidFill>
                  <a:srgbClr val="2888C9"/>
                </a:solidFill>
                <a:latin typeface="Source Sans Pro Light" panose="020B0403030403020204" pitchFamily="34" charset="0"/>
              </a:rPr>
              <a:t>Key </a:t>
            </a:r>
          </a:p>
          <a:p>
            <a:pPr marL="0" indent="0">
              <a:lnSpc>
                <a:spcPct val="70000"/>
              </a:lnSpc>
              <a:spcBef>
                <a:spcPts val="0"/>
              </a:spcBef>
              <a:buNone/>
            </a:pPr>
            <a:r>
              <a:rPr lang="en-US" sz="12000" dirty="0">
                <a:solidFill>
                  <a:srgbClr val="2888C9"/>
                </a:solidFill>
                <a:latin typeface="Source Sans Pro Light" panose="020B0403030403020204" pitchFamily="34" charset="0"/>
              </a:rPr>
              <a:t>Features</a:t>
            </a:r>
          </a:p>
        </p:txBody>
      </p:sp>
      <p:pic>
        <p:nvPicPr>
          <p:cNvPr id="16" name="Picture 15">
            <a:extLst>
              <a:ext uri="{FF2B5EF4-FFF2-40B4-BE49-F238E27FC236}">
                <a16:creationId xmlns:a16="http://schemas.microsoft.com/office/drawing/2014/main" id="{CBFEC715-9926-4870-9A26-FBBF2A88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739" y="6656548"/>
            <a:ext cx="2095022" cy="452629"/>
          </a:xfrm>
          <a:prstGeom prst="rect">
            <a:avLst/>
          </a:prstGeom>
        </p:spPr>
      </p:pic>
    </p:spTree>
    <p:extLst>
      <p:ext uri="{BB962C8B-B14F-4D97-AF65-F5344CB8AC3E}">
        <p14:creationId xmlns:p14="http://schemas.microsoft.com/office/powerpoint/2010/main" val="137294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front of a crowd&#10;&#10;Description generated with very high confidence">
            <a:extLst>
              <a:ext uri="{FF2B5EF4-FFF2-40B4-BE49-F238E27FC236}">
                <a16:creationId xmlns:a16="http://schemas.microsoft.com/office/drawing/2014/main" id="{DC1394F7-5657-470D-8431-45D0A1ECD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22" name="Rectangle 21">
            <a:extLst>
              <a:ext uri="{FF2B5EF4-FFF2-40B4-BE49-F238E27FC236}">
                <a16:creationId xmlns:a16="http://schemas.microsoft.com/office/drawing/2014/main" id="{B7F69C91-BBF5-4B00-8310-8DCA107FEC66}"/>
              </a:ext>
            </a:extLst>
          </p:cNvPr>
          <p:cNvSpPr/>
          <p:nvPr/>
        </p:nvSpPr>
        <p:spPr>
          <a:xfrm>
            <a:off x="422659" y="1161125"/>
            <a:ext cx="4873251" cy="59692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a:extLst>
              <a:ext uri="{FF2B5EF4-FFF2-40B4-BE49-F238E27FC236}">
                <a16:creationId xmlns:a16="http://schemas.microsoft.com/office/drawing/2014/main" id="{40C05481-AE21-4ACE-B886-BDB85C5F54CB}"/>
              </a:ext>
            </a:extLst>
          </p:cNvPr>
          <p:cNvSpPr txBox="1">
            <a:spLocks/>
          </p:cNvSpPr>
          <p:nvPr/>
        </p:nvSpPr>
        <p:spPr>
          <a:xfrm>
            <a:off x="544963" y="569709"/>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1. People Counting at Your Entrances</a:t>
            </a:r>
          </a:p>
        </p:txBody>
      </p:sp>
      <p:sp>
        <p:nvSpPr>
          <p:cNvPr id="28" name="Text Placeholder 32">
            <a:extLst>
              <a:ext uri="{FF2B5EF4-FFF2-40B4-BE49-F238E27FC236}">
                <a16:creationId xmlns:a16="http://schemas.microsoft.com/office/drawing/2014/main" id="{D8BD2993-08BB-4634-93C0-E991825B703E}"/>
              </a:ext>
            </a:extLst>
          </p:cNvPr>
          <p:cNvSpPr txBox="1">
            <a:spLocks/>
          </p:cNvSpPr>
          <p:nvPr/>
        </p:nvSpPr>
        <p:spPr>
          <a:xfrm>
            <a:off x="724339" y="1209374"/>
            <a:ext cx="2547412"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Video Zone Counting</a:t>
            </a:r>
            <a:endParaRPr lang="en-US" sz="900" dirty="0">
              <a:solidFill>
                <a:schemeClr val="tx1"/>
              </a:solidFill>
              <a:latin typeface="Calibri Bold" panose="020F0702030404030204" pitchFamily="34" charset="0"/>
              <a:cs typeface="Calibri Bold" panose="020F0702030404030204" pitchFamily="34" charset="0"/>
            </a:endParaRPr>
          </a:p>
        </p:txBody>
      </p:sp>
      <p:grpSp>
        <p:nvGrpSpPr>
          <p:cNvPr id="32" name="Group 31">
            <a:extLst>
              <a:ext uri="{FF2B5EF4-FFF2-40B4-BE49-F238E27FC236}">
                <a16:creationId xmlns:a16="http://schemas.microsoft.com/office/drawing/2014/main" id="{BA75BA1D-C08F-4582-AA09-8E979404626D}"/>
              </a:ext>
            </a:extLst>
          </p:cNvPr>
          <p:cNvGrpSpPr/>
          <p:nvPr/>
        </p:nvGrpSpPr>
        <p:grpSpPr>
          <a:xfrm>
            <a:off x="658484" y="1656541"/>
            <a:ext cx="4335477" cy="5346972"/>
            <a:chOff x="948634" y="1401016"/>
            <a:chExt cx="4823613" cy="5948993"/>
          </a:xfrm>
        </p:grpSpPr>
        <p:pic>
          <p:nvPicPr>
            <p:cNvPr id="33" name="Picture 32">
              <a:extLst>
                <a:ext uri="{FF2B5EF4-FFF2-40B4-BE49-F238E27FC236}">
                  <a16:creationId xmlns:a16="http://schemas.microsoft.com/office/drawing/2014/main" id="{D217FEF5-660E-4594-A2AA-E51D81E6D10C}"/>
                </a:ext>
              </a:extLst>
            </p:cNvPr>
            <p:cNvPicPr>
              <a:picLocks noChangeAspect="1"/>
            </p:cNvPicPr>
            <p:nvPr/>
          </p:nvPicPr>
          <p:blipFill>
            <a:blip r:embed="rId4"/>
            <a:stretch>
              <a:fillRect/>
            </a:stretch>
          </p:blipFill>
          <p:spPr>
            <a:xfrm>
              <a:off x="948635" y="1401016"/>
              <a:ext cx="4823612" cy="3209764"/>
            </a:xfrm>
            <a:prstGeom prst="rect">
              <a:avLst/>
            </a:prstGeom>
            <a:ln>
              <a:solidFill>
                <a:schemeClr val="bg1">
                  <a:lumMod val="75000"/>
                </a:schemeClr>
              </a:solidFill>
            </a:ln>
          </p:spPr>
        </p:pic>
        <p:pic>
          <p:nvPicPr>
            <p:cNvPr id="35" name="Picture 34">
              <a:extLst>
                <a:ext uri="{FF2B5EF4-FFF2-40B4-BE49-F238E27FC236}">
                  <a16:creationId xmlns:a16="http://schemas.microsoft.com/office/drawing/2014/main" id="{83D0FD37-A1A4-421C-B3BC-61D78E6941A2}"/>
                </a:ext>
              </a:extLst>
            </p:cNvPr>
            <p:cNvPicPr>
              <a:picLocks noChangeAspect="1"/>
            </p:cNvPicPr>
            <p:nvPr/>
          </p:nvPicPr>
          <p:blipFill>
            <a:blip r:embed="rId5"/>
            <a:stretch>
              <a:fillRect/>
            </a:stretch>
          </p:blipFill>
          <p:spPr>
            <a:xfrm>
              <a:off x="948634" y="4610781"/>
              <a:ext cx="4823611" cy="2739228"/>
            </a:xfrm>
            <a:prstGeom prst="rect">
              <a:avLst/>
            </a:prstGeom>
            <a:ln>
              <a:solidFill>
                <a:schemeClr val="bg1">
                  <a:lumMod val="75000"/>
                </a:schemeClr>
              </a:solidFill>
            </a:ln>
          </p:spPr>
        </p:pic>
      </p:grpSp>
      <p:sp>
        <p:nvSpPr>
          <p:cNvPr id="13" name="Text Placeholder 30">
            <a:extLst>
              <a:ext uri="{FF2B5EF4-FFF2-40B4-BE49-F238E27FC236}">
                <a16:creationId xmlns:a16="http://schemas.microsoft.com/office/drawing/2014/main" id="{C5D71223-62C0-4597-996A-CE6D326A527A}"/>
              </a:ext>
            </a:extLst>
          </p:cNvPr>
          <p:cNvSpPr txBox="1">
            <a:spLocks/>
          </p:cNvSpPr>
          <p:nvPr/>
        </p:nvSpPr>
        <p:spPr>
          <a:xfrm>
            <a:off x="5644853" y="1678089"/>
            <a:ext cx="4346873" cy="1195637"/>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500"/>
              </a:spcBef>
              <a:buClr>
                <a:srgbClr val="666666"/>
              </a:buClr>
            </a:pPr>
            <a:r>
              <a:rPr lang="en-US" sz="1500" b="1" dirty="0">
                <a:solidFill>
                  <a:srgbClr val="2888C9"/>
                </a:solidFill>
                <a:latin typeface="+mj-lt"/>
                <a:ea typeface="Roboto Light" panose="02000000000000000000" pitchFamily="2" charset="0"/>
              </a:rPr>
              <a:t>Overview of Traffic Visibility</a:t>
            </a:r>
          </a:p>
          <a:p>
            <a:pPr>
              <a:spcBef>
                <a:spcPts val="500"/>
              </a:spcBef>
              <a:buClr>
                <a:srgbClr val="666666"/>
              </a:buClr>
            </a:pPr>
            <a:r>
              <a:rPr lang="en-US" sz="1500" dirty="0">
                <a:solidFill>
                  <a:srgbClr val="666666"/>
                </a:solidFill>
                <a:latin typeface="+mj-lt"/>
                <a:ea typeface="Roboto Light" panose="02000000000000000000" pitchFamily="2" charset="0"/>
              </a:rPr>
              <a:t>Count the number of people entering and exiting your shopping malls with 98% accuracy, then compare weekend traffic with weekdays or of previous time to visualize visitor trend.</a:t>
            </a:r>
          </a:p>
          <a:p>
            <a:pPr marL="285750" indent="-285750">
              <a:spcBef>
                <a:spcPts val="500"/>
              </a:spcBef>
              <a:buClr>
                <a:srgbClr val="666666"/>
              </a:buClr>
              <a:buFont typeface="Arial" panose="020B0604020202020204" pitchFamily="34" charset="0"/>
              <a:buChar char="•"/>
            </a:pPr>
            <a:endParaRPr lang="en-US" sz="1500" dirty="0">
              <a:solidFill>
                <a:srgbClr val="666666"/>
              </a:solidFill>
              <a:latin typeface="+mj-lt"/>
              <a:ea typeface="Roboto Light" panose="02000000000000000000" pitchFamily="2" charset="0"/>
            </a:endParaRPr>
          </a:p>
          <a:p>
            <a:pPr>
              <a:spcBef>
                <a:spcPts val="500"/>
              </a:spcBef>
              <a:buClr>
                <a:srgbClr val="666666"/>
              </a:buClr>
            </a:pPr>
            <a:r>
              <a:rPr lang="en-US" sz="1500" b="1" dirty="0">
                <a:solidFill>
                  <a:srgbClr val="2888C9"/>
                </a:solidFill>
                <a:latin typeface="+mj-lt"/>
                <a:ea typeface="Roboto Light" panose="02000000000000000000" pitchFamily="2" charset="0"/>
              </a:rPr>
              <a:t>Understand Customer Behavior</a:t>
            </a:r>
          </a:p>
          <a:p>
            <a:pPr>
              <a:spcBef>
                <a:spcPts val="500"/>
              </a:spcBef>
              <a:buClr>
                <a:srgbClr val="666666"/>
              </a:buClr>
            </a:pPr>
            <a:r>
              <a:rPr lang="en-US" sz="1500" dirty="0">
                <a:solidFill>
                  <a:srgbClr val="666666"/>
                </a:solidFill>
                <a:latin typeface="+mj-lt"/>
                <a:ea typeface="Roboto Light" panose="02000000000000000000" pitchFamily="2" charset="0"/>
              </a:rPr>
              <a:t>Understand how your shoppers enter the mall and which entrances gain the most usage, so you can set up advertisements along these entrances to gain the most exposure.</a:t>
            </a:r>
          </a:p>
          <a:p>
            <a:pPr marL="285750" indent="-285750">
              <a:spcBef>
                <a:spcPts val="500"/>
              </a:spcBef>
              <a:buClr>
                <a:srgbClr val="666666"/>
              </a:buClr>
              <a:buFont typeface="Arial" panose="020B0604020202020204" pitchFamily="34" charset="0"/>
              <a:buChar char="•"/>
            </a:pPr>
            <a:endParaRPr lang="en-US" sz="1500" dirty="0">
              <a:solidFill>
                <a:srgbClr val="666666"/>
              </a:solidFill>
              <a:latin typeface="+mj-lt"/>
              <a:ea typeface="Roboto Light" panose="02000000000000000000" pitchFamily="2" charset="0"/>
            </a:endParaRPr>
          </a:p>
          <a:p>
            <a:pPr>
              <a:spcBef>
                <a:spcPts val="500"/>
              </a:spcBef>
              <a:buClr>
                <a:srgbClr val="666666"/>
              </a:buClr>
            </a:pPr>
            <a:r>
              <a:rPr lang="en-US" sz="1500" b="1" dirty="0">
                <a:solidFill>
                  <a:srgbClr val="2888C9"/>
                </a:solidFill>
                <a:latin typeface="+mj-lt"/>
                <a:ea typeface="Roboto Light" panose="02000000000000000000" pitchFamily="2" charset="0"/>
              </a:rPr>
              <a:t>Identify Peak Hours </a:t>
            </a:r>
          </a:p>
          <a:p>
            <a:pPr>
              <a:spcBef>
                <a:spcPts val="500"/>
              </a:spcBef>
              <a:buClr>
                <a:srgbClr val="666666"/>
              </a:buClr>
            </a:pPr>
            <a:r>
              <a:rPr lang="en-US" sz="1500" dirty="0">
                <a:solidFill>
                  <a:srgbClr val="666666"/>
                </a:solidFill>
                <a:latin typeface="+mj-lt"/>
                <a:ea typeface="Roboto Light" panose="02000000000000000000" pitchFamily="2" charset="0"/>
              </a:rPr>
              <a:t>Discover your power hours in which your mall generates the most traffic and manage marketing campaigns during these time accordingly.</a:t>
            </a:r>
          </a:p>
          <a:p>
            <a:pPr marL="285750" indent="-285750">
              <a:spcBef>
                <a:spcPts val="500"/>
              </a:spcBef>
              <a:buClr>
                <a:srgbClr val="666666"/>
              </a:buClr>
              <a:buFont typeface="Arial" panose="020B0604020202020204" pitchFamily="34" charset="0"/>
              <a:buChar char="•"/>
            </a:pPr>
            <a:endParaRPr lang="en-US" sz="1500" dirty="0">
              <a:solidFill>
                <a:srgbClr val="666666"/>
              </a:solidFill>
              <a:latin typeface="+mj-lt"/>
              <a:ea typeface="Roboto Light" panose="02000000000000000000" pitchFamily="2" charset="0"/>
            </a:endParaRPr>
          </a:p>
          <a:p>
            <a:pPr>
              <a:spcBef>
                <a:spcPts val="500"/>
              </a:spcBef>
              <a:buClr>
                <a:srgbClr val="666666"/>
              </a:buClr>
            </a:pPr>
            <a:r>
              <a:rPr lang="en-US" sz="1500" b="1" dirty="0">
                <a:solidFill>
                  <a:srgbClr val="2888C9"/>
                </a:solidFill>
                <a:latin typeface="+mj-lt"/>
                <a:ea typeface="Roboto Light" panose="02000000000000000000" pitchFamily="2" charset="0"/>
              </a:rPr>
              <a:t>Gain the Most Exposure in Your Campaigns </a:t>
            </a:r>
          </a:p>
          <a:p>
            <a:pPr>
              <a:spcBef>
                <a:spcPts val="500"/>
              </a:spcBef>
              <a:buClr>
                <a:srgbClr val="666666"/>
              </a:buClr>
            </a:pPr>
            <a:r>
              <a:rPr lang="en-US" sz="1500" dirty="0">
                <a:solidFill>
                  <a:srgbClr val="666666"/>
                </a:solidFill>
                <a:latin typeface="+mj-lt"/>
                <a:ea typeface="Roboto Light" panose="02000000000000000000" pitchFamily="2" charset="0"/>
              </a:rPr>
              <a:t>Arrange marketing campaigns during peak hours for maximum exposure in the event, and to captivate the audience.</a:t>
            </a:r>
            <a:endParaRPr lang="en-US" sz="1500" dirty="0">
              <a:solidFill>
                <a:srgbClr val="666666"/>
              </a:solidFill>
              <a:latin typeface="+mj-lt"/>
            </a:endParaRPr>
          </a:p>
          <a:p>
            <a:pPr>
              <a:spcBef>
                <a:spcPts val="500"/>
              </a:spcBef>
            </a:pPr>
            <a:endParaRPr lang="en-US" sz="1500" dirty="0">
              <a:solidFill>
                <a:srgbClr val="666666"/>
              </a:solidFill>
              <a:latin typeface="+mj-lt"/>
            </a:endParaRPr>
          </a:p>
        </p:txBody>
      </p:sp>
      <p:pic>
        <p:nvPicPr>
          <p:cNvPr id="2" name="Picture 1">
            <a:extLst>
              <a:ext uri="{FF2B5EF4-FFF2-40B4-BE49-F238E27FC236}">
                <a16:creationId xmlns:a16="http://schemas.microsoft.com/office/drawing/2014/main" id="{B05BA989-65BE-402D-97AB-F9B73CD62AF0}"/>
              </a:ext>
            </a:extLst>
          </p:cNvPr>
          <p:cNvPicPr>
            <a:picLocks noChangeAspect="1"/>
          </p:cNvPicPr>
          <p:nvPr/>
        </p:nvPicPr>
        <p:blipFill rotWithShape="1">
          <a:blip r:embed="rId6"/>
          <a:srcRect t="71" b="7563"/>
          <a:stretch/>
        </p:blipFill>
        <p:spPr>
          <a:xfrm>
            <a:off x="658485" y="1656540"/>
            <a:ext cx="4313162" cy="5346973"/>
          </a:xfrm>
          <a:prstGeom prst="rect">
            <a:avLst/>
          </a:prstGeom>
        </p:spPr>
      </p:pic>
    </p:spTree>
    <p:extLst>
      <p:ext uri="{BB962C8B-B14F-4D97-AF65-F5344CB8AC3E}">
        <p14:creationId xmlns:p14="http://schemas.microsoft.com/office/powerpoint/2010/main" val="120068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front of a crowd&#10;&#10;Description generated with very high confidence">
            <a:extLst>
              <a:ext uri="{FF2B5EF4-FFF2-40B4-BE49-F238E27FC236}">
                <a16:creationId xmlns:a16="http://schemas.microsoft.com/office/drawing/2014/main" id="{DC1394F7-5657-470D-8431-45D0A1ECD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sp>
        <p:nvSpPr>
          <p:cNvPr id="22" name="Rectangle 21">
            <a:extLst>
              <a:ext uri="{FF2B5EF4-FFF2-40B4-BE49-F238E27FC236}">
                <a16:creationId xmlns:a16="http://schemas.microsoft.com/office/drawing/2014/main" id="{B7F69C91-BBF5-4B00-8310-8DCA107FEC66}"/>
              </a:ext>
            </a:extLst>
          </p:cNvPr>
          <p:cNvSpPr/>
          <p:nvPr/>
        </p:nvSpPr>
        <p:spPr>
          <a:xfrm>
            <a:off x="422659" y="1161125"/>
            <a:ext cx="4873251" cy="59692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a:extLst>
              <a:ext uri="{FF2B5EF4-FFF2-40B4-BE49-F238E27FC236}">
                <a16:creationId xmlns:a16="http://schemas.microsoft.com/office/drawing/2014/main" id="{40C05481-AE21-4ACE-B886-BDB85C5F54CB}"/>
              </a:ext>
            </a:extLst>
          </p:cNvPr>
          <p:cNvSpPr txBox="1">
            <a:spLocks/>
          </p:cNvSpPr>
          <p:nvPr/>
        </p:nvSpPr>
        <p:spPr>
          <a:xfrm>
            <a:off x="544963" y="569709"/>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2. Area Counting</a:t>
            </a:r>
          </a:p>
        </p:txBody>
      </p:sp>
      <p:sp>
        <p:nvSpPr>
          <p:cNvPr id="28" name="Text Placeholder 32">
            <a:extLst>
              <a:ext uri="{FF2B5EF4-FFF2-40B4-BE49-F238E27FC236}">
                <a16:creationId xmlns:a16="http://schemas.microsoft.com/office/drawing/2014/main" id="{D8BD2993-08BB-4634-93C0-E991825B703E}"/>
              </a:ext>
            </a:extLst>
          </p:cNvPr>
          <p:cNvSpPr txBox="1">
            <a:spLocks/>
          </p:cNvSpPr>
          <p:nvPr/>
        </p:nvSpPr>
        <p:spPr>
          <a:xfrm>
            <a:off x="724339" y="1209374"/>
            <a:ext cx="2547412"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Video Area Counting</a:t>
            </a:r>
            <a:endParaRPr lang="en-US" sz="900" dirty="0">
              <a:solidFill>
                <a:schemeClr val="tx1"/>
              </a:solidFill>
              <a:latin typeface="Calibri Bold" panose="020F0702030404030204" pitchFamily="34" charset="0"/>
              <a:cs typeface="Calibri Bold" panose="020F0702030404030204" pitchFamily="34" charset="0"/>
            </a:endParaRPr>
          </a:p>
        </p:txBody>
      </p:sp>
      <p:grpSp>
        <p:nvGrpSpPr>
          <p:cNvPr id="32" name="Group 31">
            <a:extLst>
              <a:ext uri="{FF2B5EF4-FFF2-40B4-BE49-F238E27FC236}">
                <a16:creationId xmlns:a16="http://schemas.microsoft.com/office/drawing/2014/main" id="{BA75BA1D-C08F-4582-AA09-8E979404626D}"/>
              </a:ext>
            </a:extLst>
          </p:cNvPr>
          <p:cNvGrpSpPr/>
          <p:nvPr/>
        </p:nvGrpSpPr>
        <p:grpSpPr>
          <a:xfrm>
            <a:off x="658484" y="1656541"/>
            <a:ext cx="4335477" cy="5346972"/>
            <a:chOff x="948634" y="1401016"/>
            <a:chExt cx="4823613" cy="5948993"/>
          </a:xfrm>
        </p:grpSpPr>
        <p:pic>
          <p:nvPicPr>
            <p:cNvPr id="33" name="Picture 32">
              <a:extLst>
                <a:ext uri="{FF2B5EF4-FFF2-40B4-BE49-F238E27FC236}">
                  <a16:creationId xmlns:a16="http://schemas.microsoft.com/office/drawing/2014/main" id="{D217FEF5-660E-4594-A2AA-E51D81E6D10C}"/>
                </a:ext>
              </a:extLst>
            </p:cNvPr>
            <p:cNvPicPr>
              <a:picLocks noChangeAspect="1"/>
            </p:cNvPicPr>
            <p:nvPr/>
          </p:nvPicPr>
          <p:blipFill>
            <a:blip r:embed="rId4"/>
            <a:stretch>
              <a:fillRect/>
            </a:stretch>
          </p:blipFill>
          <p:spPr>
            <a:xfrm>
              <a:off x="948635" y="1401016"/>
              <a:ext cx="4823612" cy="3209764"/>
            </a:xfrm>
            <a:prstGeom prst="rect">
              <a:avLst/>
            </a:prstGeom>
            <a:ln>
              <a:solidFill>
                <a:schemeClr val="bg1">
                  <a:lumMod val="75000"/>
                </a:schemeClr>
              </a:solidFill>
            </a:ln>
          </p:spPr>
        </p:pic>
        <p:pic>
          <p:nvPicPr>
            <p:cNvPr id="35" name="Picture 34">
              <a:extLst>
                <a:ext uri="{FF2B5EF4-FFF2-40B4-BE49-F238E27FC236}">
                  <a16:creationId xmlns:a16="http://schemas.microsoft.com/office/drawing/2014/main" id="{83D0FD37-A1A4-421C-B3BC-61D78E6941A2}"/>
                </a:ext>
              </a:extLst>
            </p:cNvPr>
            <p:cNvPicPr>
              <a:picLocks noChangeAspect="1"/>
            </p:cNvPicPr>
            <p:nvPr/>
          </p:nvPicPr>
          <p:blipFill>
            <a:blip r:embed="rId5"/>
            <a:stretch>
              <a:fillRect/>
            </a:stretch>
          </p:blipFill>
          <p:spPr>
            <a:xfrm>
              <a:off x="948634" y="4610781"/>
              <a:ext cx="4823611" cy="2739228"/>
            </a:xfrm>
            <a:prstGeom prst="rect">
              <a:avLst/>
            </a:prstGeom>
            <a:ln>
              <a:solidFill>
                <a:schemeClr val="bg1">
                  <a:lumMod val="75000"/>
                </a:schemeClr>
              </a:solidFill>
            </a:ln>
          </p:spPr>
        </p:pic>
      </p:grpSp>
      <p:sp>
        <p:nvSpPr>
          <p:cNvPr id="13" name="Text Placeholder 30">
            <a:extLst>
              <a:ext uri="{FF2B5EF4-FFF2-40B4-BE49-F238E27FC236}">
                <a16:creationId xmlns:a16="http://schemas.microsoft.com/office/drawing/2014/main" id="{C5D71223-62C0-4597-996A-CE6D326A527A}"/>
              </a:ext>
            </a:extLst>
          </p:cNvPr>
          <p:cNvSpPr txBox="1">
            <a:spLocks/>
          </p:cNvSpPr>
          <p:nvPr/>
        </p:nvSpPr>
        <p:spPr>
          <a:xfrm>
            <a:off x="5644853" y="1678089"/>
            <a:ext cx="4346873" cy="1195637"/>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500"/>
              </a:spcBef>
              <a:buClr>
                <a:srgbClr val="666666"/>
              </a:buClr>
            </a:pPr>
            <a:r>
              <a:rPr lang="en-US" sz="1500" b="1" dirty="0">
                <a:solidFill>
                  <a:srgbClr val="2888C9"/>
                </a:solidFill>
                <a:latin typeface="+mj-lt"/>
                <a:ea typeface="Roboto Light" panose="02000000000000000000" pitchFamily="2" charset="0"/>
              </a:rPr>
              <a:t>Real Time Traffic Visibility</a:t>
            </a:r>
          </a:p>
          <a:p>
            <a:pPr>
              <a:spcBef>
                <a:spcPts val="500"/>
              </a:spcBef>
              <a:buClr>
                <a:srgbClr val="666666"/>
              </a:buClr>
            </a:pPr>
            <a:r>
              <a:rPr lang="en-US" sz="1500" dirty="0">
                <a:solidFill>
                  <a:srgbClr val="666666"/>
                </a:solidFill>
                <a:latin typeface="+mj-lt"/>
                <a:ea typeface="Roboto Light" panose="02000000000000000000" pitchFamily="2" charset="0"/>
              </a:rPr>
              <a:t>Count the number of people entering and exiting your shopping malls in real time with 98% accuracy, then compare weekend traffic with weekdays or of previous time to visualize visitor trend.</a:t>
            </a:r>
          </a:p>
          <a:p>
            <a:pPr marL="285750" indent="-285750">
              <a:spcBef>
                <a:spcPts val="500"/>
              </a:spcBef>
              <a:buClr>
                <a:srgbClr val="666666"/>
              </a:buClr>
              <a:buFont typeface="Arial" panose="020B0604020202020204" pitchFamily="34" charset="0"/>
              <a:buChar char="•"/>
            </a:pPr>
            <a:endParaRPr lang="en-US" sz="1500" dirty="0">
              <a:solidFill>
                <a:srgbClr val="666666"/>
              </a:solidFill>
              <a:latin typeface="+mj-lt"/>
              <a:ea typeface="Roboto Light" panose="02000000000000000000" pitchFamily="2" charset="0"/>
            </a:endParaRPr>
          </a:p>
          <a:p>
            <a:pPr>
              <a:spcBef>
                <a:spcPts val="500"/>
              </a:spcBef>
              <a:buClr>
                <a:srgbClr val="666666"/>
              </a:buClr>
            </a:pPr>
            <a:r>
              <a:rPr lang="en-US" sz="1500" b="1" dirty="0">
                <a:solidFill>
                  <a:srgbClr val="2888C9"/>
                </a:solidFill>
                <a:latin typeface="+mj-lt"/>
                <a:ea typeface="Roboto Light" panose="02000000000000000000" pitchFamily="2" charset="0"/>
              </a:rPr>
              <a:t>Justify Retail Tenant Rents</a:t>
            </a:r>
          </a:p>
          <a:p>
            <a:pPr>
              <a:spcBef>
                <a:spcPts val="500"/>
              </a:spcBef>
              <a:buClr>
                <a:srgbClr val="666666"/>
              </a:buClr>
            </a:pPr>
            <a:r>
              <a:rPr lang="en-US" sz="1500" dirty="0">
                <a:solidFill>
                  <a:srgbClr val="666666"/>
                </a:solidFill>
                <a:latin typeface="+mj-lt"/>
                <a:ea typeface="Roboto Light" panose="02000000000000000000" pitchFamily="2" charset="0"/>
              </a:rPr>
              <a:t>With area counting, optimize the estate value of key spaces with insights into the number of visitors in each zone and adjust for tenant rental rates accordingly.</a:t>
            </a:r>
          </a:p>
          <a:p>
            <a:pPr>
              <a:spcBef>
                <a:spcPts val="500"/>
              </a:spcBef>
              <a:buClr>
                <a:srgbClr val="666666"/>
              </a:buClr>
            </a:pPr>
            <a:endParaRPr lang="en-US" sz="1500" dirty="0">
              <a:solidFill>
                <a:srgbClr val="666666"/>
              </a:solidFill>
              <a:latin typeface="+mj-lt"/>
              <a:ea typeface="Roboto Light" panose="02000000000000000000" pitchFamily="2" charset="0"/>
            </a:endParaRPr>
          </a:p>
          <a:p>
            <a:pPr>
              <a:spcBef>
                <a:spcPts val="500"/>
              </a:spcBef>
              <a:buClr>
                <a:srgbClr val="666666"/>
              </a:buClr>
            </a:pPr>
            <a:r>
              <a:rPr lang="en-US" sz="1500" b="1" dirty="0">
                <a:solidFill>
                  <a:srgbClr val="2888C9"/>
                </a:solidFill>
                <a:latin typeface="+mj-lt"/>
                <a:ea typeface="Roboto Light" panose="02000000000000000000" pitchFamily="2" charset="0"/>
              </a:rPr>
              <a:t>Measure Anchors’ Occupancy</a:t>
            </a:r>
          </a:p>
          <a:p>
            <a:pPr>
              <a:spcBef>
                <a:spcPts val="500"/>
              </a:spcBef>
              <a:buClr>
                <a:srgbClr val="666666"/>
              </a:buClr>
            </a:pPr>
            <a:r>
              <a:rPr lang="en-US" sz="1500" dirty="0">
                <a:solidFill>
                  <a:srgbClr val="666666"/>
                </a:solidFill>
                <a:latin typeface="+mj-lt"/>
                <a:ea typeface="Roboto Light" panose="02000000000000000000" pitchFamily="2" charset="0"/>
              </a:rPr>
              <a:t>Track how attractive your anchor tenants are, measure the number of visitors that visit your food courts, cinema, hypermarkets, so you can allocate rents of nearby stores accordingly.</a:t>
            </a:r>
          </a:p>
          <a:p>
            <a:pPr>
              <a:spcBef>
                <a:spcPts val="500"/>
              </a:spcBef>
              <a:buClr>
                <a:srgbClr val="666666"/>
              </a:buClr>
            </a:pPr>
            <a:endParaRPr lang="en-US" sz="1500" dirty="0">
              <a:solidFill>
                <a:srgbClr val="666666"/>
              </a:solidFill>
              <a:latin typeface="+mj-lt"/>
            </a:endParaRPr>
          </a:p>
          <a:p>
            <a:pPr>
              <a:spcBef>
                <a:spcPts val="500"/>
              </a:spcBef>
            </a:pPr>
            <a:endParaRPr lang="en-US" sz="1500" dirty="0">
              <a:solidFill>
                <a:srgbClr val="666666"/>
              </a:solidFill>
              <a:latin typeface="+mj-lt"/>
            </a:endParaRPr>
          </a:p>
        </p:txBody>
      </p:sp>
    </p:spTree>
    <p:extLst>
      <p:ext uri="{BB962C8B-B14F-4D97-AF65-F5344CB8AC3E}">
        <p14:creationId xmlns:p14="http://schemas.microsoft.com/office/powerpoint/2010/main" val="68751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front of a crowd&#10;&#10;Description generated with very high confidence">
            <a:extLst>
              <a:ext uri="{FF2B5EF4-FFF2-40B4-BE49-F238E27FC236}">
                <a16:creationId xmlns:a16="http://schemas.microsoft.com/office/drawing/2014/main" id="{DC1394F7-5657-470D-8431-45D0A1ECD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078"/>
            <a:ext cx="10688638" cy="5640286"/>
          </a:xfrm>
          <a:prstGeom prst="rect">
            <a:avLst/>
          </a:prstGeom>
        </p:spPr>
      </p:pic>
      <p:grpSp>
        <p:nvGrpSpPr>
          <p:cNvPr id="2" name="Group 1">
            <a:extLst>
              <a:ext uri="{FF2B5EF4-FFF2-40B4-BE49-F238E27FC236}">
                <a16:creationId xmlns:a16="http://schemas.microsoft.com/office/drawing/2014/main" id="{EE3D2580-9A06-40FC-AA7F-8227D4FD2D1D}"/>
              </a:ext>
            </a:extLst>
          </p:cNvPr>
          <p:cNvGrpSpPr/>
          <p:nvPr/>
        </p:nvGrpSpPr>
        <p:grpSpPr>
          <a:xfrm>
            <a:off x="420624" y="1161124"/>
            <a:ext cx="4873251" cy="5969283"/>
            <a:chOff x="5538212" y="1161124"/>
            <a:chExt cx="4873251" cy="5969283"/>
          </a:xfrm>
        </p:grpSpPr>
        <p:sp>
          <p:nvSpPr>
            <p:cNvPr id="27" name="Rectangle 26">
              <a:extLst>
                <a:ext uri="{FF2B5EF4-FFF2-40B4-BE49-F238E27FC236}">
                  <a16:creationId xmlns:a16="http://schemas.microsoft.com/office/drawing/2014/main" id="{422D3422-4C51-4ECE-A278-B7BC7A15D4B4}"/>
                </a:ext>
              </a:extLst>
            </p:cNvPr>
            <p:cNvSpPr/>
            <p:nvPr/>
          </p:nvSpPr>
          <p:spPr>
            <a:xfrm>
              <a:off x="5538212" y="1161124"/>
              <a:ext cx="4873251" cy="59692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A29751-5746-4934-9C41-087E70D97676}"/>
                </a:ext>
              </a:extLst>
            </p:cNvPr>
            <p:cNvPicPr>
              <a:picLocks noChangeAspect="1"/>
            </p:cNvPicPr>
            <p:nvPr/>
          </p:nvPicPr>
          <p:blipFill>
            <a:blip r:embed="rId4"/>
            <a:stretch>
              <a:fillRect/>
            </a:stretch>
          </p:blipFill>
          <p:spPr>
            <a:xfrm>
              <a:off x="6002969" y="1557500"/>
              <a:ext cx="3961329" cy="5295798"/>
            </a:xfrm>
            <a:prstGeom prst="rect">
              <a:avLst/>
            </a:prstGeom>
            <a:ln>
              <a:solidFill>
                <a:schemeClr val="bg1">
                  <a:lumMod val="75000"/>
                </a:schemeClr>
              </a:solidFill>
            </a:ln>
          </p:spPr>
        </p:pic>
        <p:sp>
          <p:nvSpPr>
            <p:cNvPr id="29" name="Text Placeholder 32">
              <a:extLst>
                <a:ext uri="{FF2B5EF4-FFF2-40B4-BE49-F238E27FC236}">
                  <a16:creationId xmlns:a16="http://schemas.microsoft.com/office/drawing/2014/main" id="{F661856E-3B40-49AC-8929-78E95ECCB3D7}"/>
                </a:ext>
              </a:extLst>
            </p:cNvPr>
            <p:cNvSpPr txBox="1">
              <a:spLocks/>
            </p:cNvSpPr>
            <p:nvPr/>
          </p:nvSpPr>
          <p:spPr>
            <a:xfrm>
              <a:off x="6002968" y="1222015"/>
              <a:ext cx="2547412" cy="398918"/>
            </a:xfrm>
            <a:prstGeom prst="rect">
              <a:avLst/>
            </a:prstGeom>
          </p:spPr>
          <p:txBody>
            <a:bodyPr vert="horz" lIns="0" tIns="45720" rIns="0" bIns="45720" rtlCol="0">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400" dirty="0">
                  <a:solidFill>
                    <a:schemeClr val="tx1"/>
                  </a:solidFill>
                  <a:latin typeface="Calibri Bold" panose="020F0702030404030204" pitchFamily="34" charset="0"/>
                  <a:cs typeface="Calibri Bold" panose="020F0702030404030204" pitchFamily="34" charset="0"/>
                </a:rPr>
                <a:t>Wi-Fi Flow Analytics</a:t>
              </a:r>
              <a:endParaRPr lang="en-US" sz="900" dirty="0">
                <a:solidFill>
                  <a:schemeClr val="tx1"/>
                </a:solidFill>
                <a:latin typeface="Calibri Bold" panose="020F0702030404030204" pitchFamily="34" charset="0"/>
                <a:cs typeface="Calibri Bold" panose="020F0702030404030204" pitchFamily="34" charset="0"/>
              </a:endParaRPr>
            </a:p>
          </p:txBody>
        </p:sp>
        <p:pic>
          <p:nvPicPr>
            <p:cNvPr id="31" name="Picture 30">
              <a:extLst>
                <a:ext uri="{FF2B5EF4-FFF2-40B4-BE49-F238E27FC236}">
                  <a16:creationId xmlns:a16="http://schemas.microsoft.com/office/drawing/2014/main" id="{5C5A2DAE-AAEC-4916-853D-1ED836952C14}"/>
                </a:ext>
              </a:extLst>
            </p:cNvPr>
            <p:cNvPicPr>
              <a:picLocks noChangeAspect="1"/>
            </p:cNvPicPr>
            <p:nvPr/>
          </p:nvPicPr>
          <p:blipFill>
            <a:blip r:embed="rId5"/>
            <a:stretch>
              <a:fillRect/>
            </a:stretch>
          </p:blipFill>
          <p:spPr>
            <a:xfrm>
              <a:off x="6113937" y="3617247"/>
              <a:ext cx="3721800" cy="3236051"/>
            </a:xfrm>
            <a:prstGeom prst="rect">
              <a:avLst/>
            </a:prstGeom>
            <a:ln>
              <a:noFill/>
            </a:ln>
          </p:spPr>
        </p:pic>
      </p:grpSp>
      <p:sp>
        <p:nvSpPr>
          <p:cNvPr id="14" name="Text Placeholder 30">
            <a:extLst>
              <a:ext uri="{FF2B5EF4-FFF2-40B4-BE49-F238E27FC236}">
                <a16:creationId xmlns:a16="http://schemas.microsoft.com/office/drawing/2014/main" id="{BBC95753-0EEB-46B2-88D3-B7A013FB57B9}"/>
              </a:ext>
            </a:extLst>
          </p:cNvPr>
          <p:cNvSpPr txBox="1">
            <a:spLocks/>
          </p:cNvSpPr>
          <p:nvPr/>
        </p:nvSpPr>
        <p:spPr>
          <a:xfrm>
            <a:off x="5644853" y="1678089"/>
            <a:ext cx="4346873" cy="1195637"/>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500"/>
              </a:spcBef>
              <a:buClr>
                <a:srgbClr val="666666"/>
              </a:buClr>
            </a:pPr>
            <a:r>
              <a:rPr lang="en-US" sz="1500" b="1" dirty="0" err="1">
                <a:solidFill>
                  <a:srgbClr val="2888C9"/>
                </a:solidFill>
                <a:latin typeface="+mj-lt"/>
                <a:ea typeface="Roboto Light" panose="02000000000000000000" pitchFamily="2" charset="0"/>
              </a:rPr>
              <a:t>Visualise</a:t>
            </a:r>
            <a:r>
              <a:rPr lang="en-US" sz="1500" b="1" dirty="0">
                <a:solidFill>
                  <a:srgbClr val="2888C9"/>
                </a:solidFill>
                <a:latin typeface="+mj-lt"/>
                <a:ea typeface="Roboto Light" panose="02000000000000000000" pitchFamily="2" charset="0"/>
              </a:rPr>
              <a:t> Traffic Flow</a:t>
            </a:r>
          </a:p>
          <a:p>
            <a:pPr>
              <a:spcBef>
                <a:spcPts val="500"/>
              </a:spcBef>
              <a:buClr>
                <a:srgbClr val="666666"/>
              </a:buClr>
            </a:pPr>
            <a:r>
              <a:rPr lang="en-US" sz="1500" dirty="0">
                <a:solidFill>
                  <a:srgbClr val="666666"/>
                </a:solidFill>
                <a:latin typeface="+mj-lt"/>
                <a:ea typeface="Roboto Light" panose="02000000000000000000" pitchFamily="2" charset="0"/>
              </a:rPr>
              <a:t>Determine which pathway are mostly used by shoppers by </a:t>
            </a:r>
            <a:r>
              <a:rPr lang="en-US" sz="1500" dirty="0" err="1">
                <a:solidFill>
                  <a:srgbClr val="666666"/>
                </a:solidFill>
                <a:latin typeface="+mj-lt"/>
                <a:ea typeface="Roboto Light" panose="02000000000000000000" pitchFamily="2" charset="0"/>
              </a:rPr>
              <a:t>visualising</a:t>
            </a:r>
            <a:r>
              <a:rPr lang="en-US" sz="1500" dirty="0">
                <a:solidFill>
                  <a:srgbClr val="666666"/>
                </a:solidFill>
                <a:latin typeface="+mj-lt"/>
                <a:ea typeface="Roboto Light" panose="02000000000000000000" pitchFamily="2" charset="0"/>
              </a:rPr>
              <a:t> the traffic flow patterns of visitors, to plan display placement to attract shoppers into specific pathway.</a:t>
            </a:r>
          </a:p>
          <a:p>
            <a:pPr>
              <a:spcBef>
                <a:spcPts val="500"/>
              </a:spcBef>
              <a:buClr>
                <a:srgbClr val="666666"/>
              </a:buClr>
            </a:pPr>
            <a:endParaRPr lang="en-US" sz="1500" b="1" dirty="0">
              <a:solidFill>
                <a:srgbClr val="2888C9"/>
              </a:solidFill>
              <a:latin typeface="+mj-lt"/>
              <a:ea typeface="Roboto Light" panose="02000000000000000000" pitchFamily="2" charset="0"/>
            </a:endParaRPr>
          </a:p>
          <a:p>
            <a:pPr>
              <a:spcBef>
                <a:spcPts val="500"/>
              </a:spcBef>
              <a:buClr>
                <a:srgbClr val="666666"/>
              </a:buClr>
            </a:pPr>
            <a:r>
              <a:rPr lang="en-US" sz="1500" b="1" dirty="0">
                <a:solidFill>
                  <a:srgbClr val="2888C9"/>
                </a:solidFill>
                <a:latin typeface="+mj-lt"/>
                <a:ea typeface="Roboto Light" panose="02000000000000000000" pitchFamily="2" charset="0"/>
              </a:rPr>
              <a:t>Shopper Profiling per Zone </a:t>
            </a:r>
          </a:p>
          <a:p>
            <a:pPr>
              <a:spcBef>
                <a:spcPts val="500"/>
              </a:spcBef>
              <a:buClr>
                <a:srgbClr val="666666"/>
              </a:buClr>
            </a:pPr>
            <a:r>
              <a:rPr lang="en-US" sz="1500" dirty="0">
                <a:solidFill>
                  <a:srgbClr val="666666"/>
                </a:solidFill>
                <a:latin typeface="+mj-lt"/>
                <a:ea typeface="Roboto Light" panose="02000000000000000000" pitchFamily="2" charset="0"/>
              </a:rPr>
              <a:t>Showcases where visitors go after visiting a promotional event, to offer objective evidence on retail opportunities available to retail tenants.</a:t>
            </a:r>
          </a:p>
          <a:p>
            <a:pPr>
              <a:spcBef>
                <a:spcPts val="500"/>
              </a:spcBef>
              <a:buClr>
                <a:srgbClr val="666666"/>
              </a:buClr>
            </a:pPr>
            <a:endParaRPr lang="en-US" sz="1500" dirty="0">
              <a:solidFill>
                <a:srgbClr val="666666"/>
              </a:solidFill>
              <a:latin typeface="+mj-lt"/>
            </a:endParaRPr>
          </a:p>
          <a:p>
            <a:pPr>
              <a:spcBef>
                <a:spcPts val="500"/>
              </a:spcBef>
              <a:buClr>
                <a:srgbClr val="666666"/>
              </a:buClr>
            </a:pPr>
            <a:r>
              <a:rPr lang="en-US" sz="1500" b="1" dirty="0">
                <a:solidFill>
                  <a:srgbClr val="2888C9"/>
                </a:solidFill>
                <a:latin typeface="+mj-lt"/>
                <a:ea typeface="Roboto Light" panose="02000000000000000000" pitchFamily="2" charset="0"/>
              </a:rPr>
              <a:t>Gain the Most Exposure in Your Campaigns </a:t>
            </a:r>
          </a:p>
          <a:p>
            <a:pPr>
              <a:spcBef>
                <a:spcPts val="500"/>
              </a:spcBef>
              <a:buClr>
                <a:srgbClr val="666666"/>
              </a:buClr>
            </a:pPr>
            <a:r>
              <a:rPr lang="en-US" sz="1500" dirty="0">
                <a:solidFill>
                  <a:srgbClr val="666666"/>
                </a:solidFill>
                <a:latin typeface="+mj-lt"/>
                <a:ea typeface="Roboto Light" panose="02000000000000000000" pitchFamily="2" charset="0"/>
              </a:rPr>
              <a:t>Arrange marketing campaigns in the places with the highest traffic flow for maximum exposure in the event, and to captivate the audience.</a:t>
            </a:r>
          </a:p>
          <a:p>
            <a:pPr>
              <a:spcBef>
                <a:spcPts val="500"/>
              </a:spcBef>
              <a:buClr>
                <a:srgbClr val="666666"/>
              </a:buClr>
            </a:pPr>
            <a:endParaRPr lang="en-US" sz="1500" dirty="0">
              <a:solidFill>
                <a:srgbClr val="666666"/>
              </a:solidFill>
              <a:latin typeface="+mj-lt"/>
            </a:endParaRPr>
          </a:p>
        </p:txBody>
      </p:sp>
      <p:pic>
        <p:nvPicPr>
          <p:cNvPr id="4" name="Picture 3">
            <a:extLst>
              <a:ext uri="{FF2B5EF4-FFF2-40B4-BE49-F238E27FC236}">
                <a16:creationId xmlns:a16="http://schemas.microsoft.com/office/drawing/2014/main" id="{C9238D03-A734-41B7-AD97-CACFCF9A6EF9}"/>
              </a:ext>
            </a:extLst>
          </p:cNvPr>
          <p:cNvPicPr>
            <a:picLocks noChangeAspect="1"/>
          </p:cNvPicPr>
          <p:nvPr/>
        </p:nvPicPr>
        <p:blipFill rotWithShape="1">
          <a:blip r:embed="rId6"/>
          <a:srcRect b="7587"/>
          <a:stretch/>
        </p:blipFill>
        <p:spPr>
          <a:xfrm>
            <a:off x="885380" y="2000761"/>
            <a:ext cx="3961330" cy="4852537"/>
          </a:xfrm>
          <a:prstGeom prst="rect">
            <a:avLst/>
          </a:prstGeom>
        </p:spPr>
      </p:pic>
      <p:sp>
        <p:nvSpPr>
          <p:cNvPr id="10" name="Text Placeholder 13">
            <a:extLst>
              <a:ext uri="{FF2B5EF4-FFF2-40B4-BE49-F238E27FC236}">
                <a16:creationId xmlns:a16="http://schemas.microsoft.com/office/drawing/2014/main" id="{3BC2E2CA-C816-459D-A7F0-96311F63B1D9}"/>
              </a:ext>
            </a:extLst>
          </p:cNvPr>
          <p:cNvSpPr txBox="1">
            <a:spLocks/>
          </p:cNvSpPr>
          <p:nvPr/>
        </p:nvSpPr>
        <p:spPr>
          <a:xfrm>
            <a:off x="544963" y="569709"/>
            <a:ext cx="5118370" cy="280482"/>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r>
              <a:rPr lang="en-US" sz="1800" dirty="0">
                <a:latin typeface="Source Sans Pro" panose="020B0503030403020204" pitchFamily="34" charset="0"/>
              </a:rPr>
              <a:t>3. Zone Analytics</a:t>
            </a:r>
          </a:p>
        </p:txBody>
      </p:sp>
    </p:spTree>
    <p:extLst>
      <p:ext uri="{BB962C8B-B14F-4D97-AF65-F5344CB8AC3E}">
        <p14:creationId xmlns:p14="http://schemas.microsoft.com/office/powerpoint/2010/main" val="256229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4" name="Title 33">
            <a:extLst>
              <a:ext uri="{FF2B5EF4-FFF2-40B4-BE49-F238E27FC236}">
                <a16:creationId xmlns:a16="http://schemas.microsoft.com/office/drawing/2014/main" id="{D953282A-EE08-4C3C-A492-BF094B4F3CA4}"/>
              </a:ext>
            </a:extLst>
          </p:cNvPr>
          <p:cNvSpPr txBox="1">
            <a:spLocks/>
          </p:cNvSpPr>
          <p:nvPr/>
        </p:nvSpPr>
        <p:spPr>
          <a:xfrm>
            <a:off x="687389" y="988525"/>
            <a:ext cx="9802526"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4000" dirty="0">
                <a:solidFill>
                  <a:srgbClr val="2888C9"/>
                </a:solidFill>
                <a:ea typeface="Roboto Medium" panose="02000000000000000000" pitchFamily="2" charset="0"/>
              </a:rPr>
              <a:t>Occupancy Report for Mall Management</a:t>
            </a:r>
            <a:endParaRPr lang="en-US" sz="4000" dirty="0">
              <a:solidFill>
                <a:srgbClr val="2888C9"/>
              </a:solidFill>
              <a:latin typeface="Source Sans Pro Light" panose="020B0403030403020204" pitchFamily="34" charset="0"/>
            </a:endParaRPr>
          </a:p>
        </p:txBody>
      </p:sp>
      <p:sp>
        <p:nvSpPr>
          <p:cNvPr id="11" name="Content Placeholder 2">
            <a:extLst>
              <a:ext uri="{FF2B5EF4-FFF2-40B4-BE49-F238E27FC236}">
                <a16:creationId xmlns:a16="http://schemas.microsoft.com/office/drawing/2014/main" id="{F5AA95B5-D1E6-4543-9E8A-3B0F74CB07E7}"/>
              </a:ext>
            </a:extLst>
          </p:cNvPr>
          <p:cNvSpPr txBox="1">
            <a:spLocks/>
          </p:cNvSpPr>
          <p:nvPr/>
        </p:nvSpPr>
        <p:spPr>
          <a:xfrm>
            <a:off x="634274" y="1678089"/>
            <a:ext cx="9357452" cy="753030"/>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p:txBody>
      </p:sp>
      <p:pic>
        <p:nvPicPr>
          <p:cNvPr id="18" name="Picture 17">
            <a:extLst>
              <a:ext uri="{FF2B5EF4-FFF2-40B4-BE49-F238E27FC236}">
                <a16:creationId xmlns:a16="http://schemas.microsoft.com/office/drawing/2014/main" id="{380129AE-FB4C-4A4A-9C9E-0CD589F1F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79" y="6693871"/>
            <a:ext cx="2095022" cy="452629"/>
          </a:xfrm>
          <a:prstGeom prst="rect">
            <a:avLst/>
          </a:prstGeom>
        </p:spPr>
      </p:pic>
      <p:sp>
        <p:nvSpPr>
          <p:cNvPr id="21" name="Text Placeholder 32">
            <a:extLst>
              <a:ext uri="{FF2B5EF4-FFF2-40B4-BE49-F238E27FC236}">
                <a16:creationId xmlns:a16="http://schemas.microsoft.com/office/drawing/2014/main" id="{53FB5F89-A378-4C2F-B32F-BC66ABD5088C}"/>
              </a:ext>
            </a:extLst>
          </p:cNvPr>
          <p:cNvSpPr txBox="1">
            <a:spLocks/>
          </p:cNvSpPr>
          <p:nvPr/>
        </p:nvSpPr>
        <p:spPr>
          <a:xfrm>
            <a:off x="5344319" y="1958111"/>
            <a:ext cx="4710045" cy="473008"/>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0"/>
              </a:spcBef>
            </a:pPr>
            <a:r>
              <a:rPr lang="en-US" sz="1500" b="1" dirty="0">
                <a:latin typeface="+mj-lt"/>
                <a:ea typeface="Roboto Medium" panose="02000000000000000000" pitchFamily="2" charset="0"/>
              </a:rPr>
              <a:t>Keep track of store occupancy level:</a:t>
            </a:r>
          </a:p>
          <a:p>
            <a:pPr marL="285750" indent="-285750">
              <a:spcBef>
                <a:spcPts val="500"/>
              </a:spcBef>
              <a:buClr>
                <a:srgbClr val="666666"/>
              </a:buClr>
              <a:buFont typeface="Arial" panose="020B0604020202020204" pitchFamily="34" charset="0"/>
              <a:buChar char="•"/>
            </a:pPr>
            <a:r>
              <a:rPr lang="en-US" sz="1500" dirty="0">
                <a:solidFill>
                  <a:srgbClr val="666666"/>
                </a:solidFill>
                <a:latin typeface="+mj-lt"/>
                <a:ea typeface="Roboto Light" panose="02000000000000000000" pitchFamily="2" charset="0"/>
              </a:rPr>
              <a:t>Ensure that each store is operating in compliance with social distancing guidelines</a:t>
            </a:r>
          </a:p>
          <a:p>
            <a:pPr marL="285750" indent="-285750">
              <a:spcBef>
                <a:spcPts val="500"/>
              </a:spcBef>
              <a:buClr>
                <a:srgbClr val="666666"/>
              </a:buClr>
              <a:buFont typeface="Arial" panose="020B0604020202020204" pitchFamily="34" charset="0"/>
              <a:buChar char="•"/>
            </a:pPr>
            <a:r>
              <a:rPr lang="en-US" sz="1500" dirty="0">
                <a:solidFill>
                  <a:srgbClr val="666666"/>
                </a:solidFill>
                <a:latin typeface="+mj-lt"/>
                <a:ea typeface="Roboto Light" panose="02000000000000000000" pitchFamily="2" charset="0"/>
              </a:rPr>
              <a:t>Clear insight into the occupancy trend based on historical data</a:t>
            </a:r>
          </a:p>
          <a:p>
            <a:pPr marL="285750" indent="-285750">
              <a:spcBef>
                <a:spcPts val="500"/>
              </a:spcBef>
              <a:buClr>
                <a:srgbClr val="666666"/>
              </a:buClr>
              <a:buFont typeface="Arial" panose="020B0604020202020204" pitchFamily="34" charset="0"/>
              <a:buChar char="•"/>
            </a:pPr>
            <a:r>
              <a:rPr lang="en-US" sz="1500" dirty="0">
                <a:solidFill>
                  <a:srgbClr val="666666"/>
                </a:solidFill>
                <a:latin typeface="+mj-lt"/>
                <a:ea typeface="Roboto Light" panose="02000000000000000000" pitchFamily="2" charset="0"/>
              </a:rPr>
              <a:t>Assign more staff on duty during high occupancy periods</a:t>
            </a:r>
          </a:p>
          <a:p>
            <a:pPr>
              <a:spcBef>
                <a:spcPts val="0"/>
              </a:spcBef>
            </a:pPr>
            <a:endParaRPr lang="en-US" sz="1500" b="1" dirty="0">
              <a:latin typeface="+mj-lt"/>
              <a:cs typeface="Calibri Bold" panose="020F0702030404030204" pitchFamily="34" charset="0"/>
            </a:endParaRPr>
          </a:p>
          <a:p>
            <a:pPr>
              <a:spcBef>
                <a:spcPts val="0"/>
              </a:spcBef>
            </a:pPr>
            <a:endParaRPr lang="en-US" sz="1500" b="1" dirty="0">
              <a:latin typeface="+mj-lt"/>
              <a:cs typeface="Calibri Bold" panose="020F0702030404030204" pitchFamily="34" charset="0"/>
            </a:endParaRPr>
          </a:p>
          <a:p>
            <a:pPr>
              <a:spcBef>
                <a:spcPts val="0"/>
              </a:spcBef>
            </a:pPr>
            <a:r>
              <a:rPr lang="en-US" sz="1500" b="1" dirty="0">
                <a:latin typeface="+mj-lt"/>
                <a:ea typeface="Roboto Medium" panose="02000000000000000000" pitchFamily="2" charset="0"/>
              </a:rPr>
              <a:t>Overview of the occupancy limit</a:t>
            </a:r>
          </a:p>
          <a:p>
            <a:pPr marL="285750" indent="-285750">
              <a:spcBef>
                <a:spcPts val="500"/>
              </a:spcBef>
              <a:buClr>
                <a:srgbClr val="666666"/>
              </a:buClr>
              <a:buFont typeface="Arial" panose="020B0604020202020204" pitchFamily="34" charset="0"/>
              <a:buChar char="•"/>
            </a:pPr>
            <a:r>
              <a:rPr lang="en-US" sz="1500" dirty="0">
                <a:solidFill>
                  <a:srgbClr val="666666"/>
                </a:solidFill>
                <a:latin typeface="+mj-lt"/>
                <a:ea typeface="Roboto Light" panose="02000000000000000000" pitchFamily="2" charset="0"/>
              </a:rPr>
              <a:t>Monitor the staff’s performance based on how long the occupancy limit is breached</a:t>
            </a:r>
          </a:p>
          <a:p>
            <a:pPr marL="285750" indent="-285750">
              <a:spcBef>
                <a:spcPts val="500"/>
              </a:spcBef>
              <a:buClr>
                <a:srgbClr val="666666"/>
              </a:buClr>
              <a:buFont typeface="Arial" panose="020B0604020202020204" pitchFamily="34" charset="0"/>
              <a:buChar char="•"/>
            </a:pPr>
            <a:r>
              <a:rPr lang="en-US" sz="1500" dirty="0">
                <a:solidFill>
                  <a:srgbClr val="666666"/>
                </a:solidFill>
                <a:latin typeface="+mj-lt"/>
                <a:ea typeface="Roboto Light" panose="02000000000000000000" pitchFamily="2" charset="0"/>
              </a:rPr>
              <a:t>Keep an eye on the number of times the occupancy limit is triggered</a:t>
            </a:r>
          </a:p>
          <a:p>
            <a:pPr marL="285750" indent="-285750">
              <a:spcBef>
                <a:spcPts val="500"/>
              </a:spcBef>
              <a:buClr>
                <a:srgbClr val="666666"/>
              </a:buClr>
              <a:buFont typeface="Arial" panose="020B0604020202020204" pitchFamily="34" charset="0"/>
              <a:buChar char="•"/>
            </a:pPr>
            <a:r>
              <a:rPr lang="en-US" sz="1500" dirty="0">
                <a:solidFill>
                  <a:srgbClr val="666666"/>
                </a:solidFill>
                <a:latin typeface="+mj-lt"/>
                <a:ea typeface="Roboto Light" panose="02000000000000000000" pitchFamily="2" charset="0"/>
              </a:rPr>
              <a:t>Managements can view the occupancy reports on site-level and company-level</a:t>
            </a:r>
          </a:p>
          <a:p>
            <a:pPr>
              <a:spcBef>
                <a:spcPts val="0"/>
              </a:spcBef>
            </a:pPr>
            <a:r>
              <a:rPr lang="en-US" sz="1500" b="1" dirty="0">
                <a:latin typeface="+mj-lt"/>
                <a:ea typeface="Roboto Medium" panose="02000000000000000000" pitchFamily="2" charset="0"/>
              </a:rPr>
              <a:t> </a:t>
            </a:r>
            <a:endParaRPr lang="en-US" sz="1500" b="1" dirty="0">
              <a:latin typeface="+mj-lt"/>
              <a:cs typeface="Calibri Bold" panose="020F0702030404030204" pitchFamily="34" charset="0"/>
            </a:endParaRPr>
          </a:p>
          <a:p>
            <a:pPr>
              <a:spcBef>
                <a:spcPts val="0"/>
              </a:spcBef>
            </a:pPr>
            <a:endParaRPr lang="en-US" sz="1500" b="1" dirty="0">
              <a:latin typeface="+mj-lt"/>
              <a:cs typeface="Calibri Bold" panose="020F0702030404030204" pitchFamily="34" charset="0"/>
            </a:endParaRPr>
          </a:p>
        </p:txBody>
      </p:sp>
      <p:sp>
        <p:nvSpPr>
          <p:cNvPr id="32" name="Rectangle 31">
            <a:extLst>
              <a:ext uri="{FF2B5EF4-FFF2-40B4-BE49-F238E27FC236}">
                <a16:creationId xmlns:a16="http://schemas.microsoft.com/office/drawing/2014/main" id="{13A53493-862B-4FDA-8E6E-4A6F5E820B96}"/>
              </a:ext>
            </a:extLst>
          </p:cNvPr>
          <p:cNvSpPr/>
          <p:nvPr/>
        </p:nvSpPr>
        <p:spPr>
          <a:xfrm>
            <a:off x="7527756" y="184836"/>
            <a:ext cx="2962159" cy="6174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Link">
            <a:extLst>
              <a:ext uri="{FF2B5EF4-FFF2-40B4-BE49-F238E27FC236}">
                <a16:creationId xmlns:a16="http://schemas.microsoft.com/office/drawing/2014/main" id="{269356E5-7E61-433B-96FE-6E825665AD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8618" y="316934"/>
            <a:ext cx="301570" cy="301570"/>
          </a:xfrm>
          <a:prstGeom prst="rect">
            <a:avLst/>
          </a:prstGeom>
        </p:spPr>
      </p:pic>
      <p:sp>
        <p:nvSpPr>
          <p:cNvPr id="34" name="Text Placeholder 10">
            <a:hlinkClick r:id="rId7"/>
            <a:extLst>
              <a:ext uri="{FF2B5EF4-FFF2-40B4-BE49-F238E27FC236}">
                <a16:creationId xmlns:a16="http://schemas.microsoft.com/office/drawing/2014/main" id="{C285CC41-03A0-4BCB-BAE1-82A5D3B5843A}"/>
              </a:ext>
            </a:extLst>
          </p:cNvPr>
          <p:cNvSpPr txBox="1">
            <a:spLocks/>
          </p:cNvSpPr>
          <p:nvPr/>
        </p:nvSpPr>
        <p:spPr>
          <a:xfrm>
            <a:off x="7920239" y="216095"/>
            <a:ext cx="2424410" cy="503247"/>
          </a:xfrm>
          <a:prstGeom prst="rect">
            <a:avLst/>
          </a:prstGeom>
        </p:spPr>
        <p:txBody>
          <a:bodyPr vert="horz" lIns="0" tIns="0" rIns="0" bIns="45720" rtlCol="0" anchor="ctr">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200" dirty="0">
                <a:latin typeface="+mj-lt"/>
              </a:rPr>
              <a:t>Click </a:t>
            </a:r>
            <a:r>
              <a:rPr lang="en-US" sz="1200" dirty="0">
                <a:solidFill>
                  <a:srgbClr val="2888C9"/>
                </a:solidFill>
                <a:latin typeface="+mj-lt"/>
                <a:hlinkClick r:id="rId8"/>
              </a:rPr>
              <a:t>here</a:t>
            </a:r>
            <a:r>
              <a:rPr lang="en-US" sz="1200" dirty="0">
                <a:solidFill>
                  <a:srgbClr val="2888C9"/>
                </a:solidFill>
                <a:latin typeface="+mj-lt"/>
              </a:rPr>
              <a:t> </a:t>
            </a:r>
            <a:r>
              <a:rPr lang="en-US" sz="1200" dirty="0">
                <a:latin typeface="+mj-lt"/>
              </a:rPr>
              <a:t>to view the showcase for </a:t>
            </a:r>
            <a:r>
              <a:rPr lang="en-US" sz="1200" dirty="0" err="1">
                <a:latin typeface="+mj-lt"/>
              </a:rPr>
              <a:t>SpaceOccupancty</a:t>
            </a:r>
            <a:r>
              <a:rPr lang="en-US" sz="1200" baseline="30000" dirty="0" err="1">
                <a:latin typeface="+mj-lt"/>
              </a:rPr>
              <a:t>TM</a:t>
            </a:r>
            <a:r>
              <a:rPr lang="en-US" sz="1200" dirty="0">
                <a:latin typeface="+mj-lt"/>
              </a:rPr>
              <a:t> in Shopping Mall.</a:t>
            </a:r>
            <a:endParaRPr lang="en-US" sz="1200" dirty="0">
              <a:solidFill>
                <a:srgbClr val="2888C9"/>
              </a:solidFill>
              <a:latin typeface="+mj-lt"/>
            </a:endParaRPr>
          </a:p>
        </p:txBody>
      </p:sp>
      <p:sp>
        <p:nvSpPr>
          <p:cNvPr id="36" name="Text Placeholder 16">
            <a:extLst>
              <a:ext uri="{FF2B5EF4-FFF2-40B4-BE49-F238E27FC236}">
                <a16:creationId xmlns:a16="http://schemas.microsoft.com/office/drawing/2014/main" id="{EECCEEEA-B025-4EE9-A138-A696CF487E5C}"/>
              </a:ext>
            </a:extLst>
          </p:cNvPr>
          <p:cNvSpPr txBox="1">
            <a:spLocks/>
          </p:cNvSpPr>
          <p:nvPr/>
        </p:nvSpPr>
        <p:spPr>
          <a:xfrm>
            <a:off x="624991" y="6994789"/>
            <a:ext cx="2414227" cy="398919"/>
          </a:xfrm>
          <a:prstGeom prst="rect">
            <a:avLst/>
          </a:prstGeom>
        </p:spPr>
        <p:txBody>
          <a:bodyPr vert="horz" lIns="0" tIns="0" rIns="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323" b="0"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770" dirty="0"/>
              <a:t>FootfallCam - Shopping Mall</a:t>
            </a:r>
          </a:p>
          <a:p>
            <a:endParaRPr lang="en-US" sz="770" dirty="0"/>
          </a:p>
        </p:txBody>
      </p:sp>
      <p:pic>
        <p:nvPicPr>
          <p:cNvPr id="16" name="Picture 15">
            <a:extLst>
              <a:ext uri="{FF2B5EF4-FFF2-40B4-BE49-F238E27FC236}">
                <a16:creationId xmlns:a16="http://schemas.microsoft.com/office/drawing/2014/main" id="{EA750B5D-E6CA-4E50-80F4-57ADA1D4D8C6}"/>
              </a:ext>
            </a:extLst>
          </p:cNvPr>
          <p:cNvPicPr>
            <a:picLocks noChangeAspect="1"/>
          </p:cNvPicPr>
          <p:nvPr/>
        </p:nvPicPr>
        <p:blipFill rotWithShape="1">
          <a:blip r:embed="rId9">
            <a:extLst>
              <a:ext uri="{28A0092B-C50C-407E-A947-70E740481C1C}">
                <a14:useLocalDpi xmlns:a14="http://schemas.microsoft.com/office/drawing/2010/main" val="0"/>
              </a:ext>
            </a:extLst>
          </a:blip>
          <a:srcRect b="31215"/>
          <a:stretch/>
        </p:blipFill>
        <p:spPr>
          <a:xfrm>
            <a:off x="409604" y="1958112"/>
            <a:ext cx="4742784" cy="4616214"/>
          </a:xfrm>
          <a:prstGeom prst="rect">
            <a:avLst/>
          </a:prstGeom>
          <a:ln>
            <a:solidFill>
              <a:schemeClr val="accent3">
                <a:lumMod val="50000"/>
              </a:schemeClr>
            </a:solidFill>
          </a:ln>
        </p:spPr>
      </p:pic>
    </p:spTree>
    <p:extLst>
      <p:ext uri="{BB962C8B-B14F-4D97-AF65-F5344CB8AC3E}">
        <p14:creationId xmlns:p14="http://schemas.microsoft.com/office/powerpoint/2010/main" val="204937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2">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4" name="Title 33">
            <a:extLst>
              <a:ext uri="{FF2B5EF4-FFF2-40B4-BE49-F238E27FC236}">
                <a16:creationId xmlns:a16="http://schemas.microsoft.com/office/drawing/2014/main" id="{D953282A-EE08-4C3C-A492-BF094B4F3CA4}"/>
              </a:ext>
            </a:extLst>
          </p:cNvPr>
          <p:cNvSpPr txBox="1">
            <a:spLocks/>
          </p:cNvSpPr>
          <p:nvPr/>
        </p:nvSpPr>
        <p:spPr>
          <a:xfrm>
            <a:off x="634274" y="932963"/>
            <a:ext cx="9720626"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4000" dirty="0">
                <a:solidFill>
                  <a:srgbClr val="2888C9"/>
                </a:solidFill>
                <a:latin typeface="Source Sans Pro Light" panose="020B0403030403020204" pitchFamily="34" charset="0"/>
              </a:rPr>
              <a:t>Marketing Effectiveness Report</a:t>
            </a:r>
            <a:endParaRPr lang="en-US" sz="1800" dirty="0">
              <a:solidFill>
                <a:srgbClr val="2888C9"/>
              </a:solidFill>
              <a:latin typeface="Source Sans Pro Light" panose="020B0403030403020204" pitchFamily="34" charset="0"/>
            </a:endParaRPr>
          </a:p>
        </p:txBody>
      </p:sp>
      <p:pic>
        <p:nvPicPr>
          <p:cNvPr id="7" name="Picture 6">
            <a:extLst>
              <a:ext uri="{FF2B5EF4-FFF2-40B4-BE49-F238E27FC236}">
                <a16:creationId xmlns:a16="http://schemas.microsoft.com/office/drawing/2014/main" id="{CB26E851-D922-48D3-B18D-2C4A84F8D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879" y="6693871"/>
            <a:ext cx="2095022" cy="452629"/>
          </a:xfrm>
          <a:prstGeom prst="rect">
            <a:avLst/>
          </a:prstGeom>
        </p:spPr>
      </p:pic>
      <p:sp>
        <p:nvSpPr>
          <p:cNvPr id="8" name="Content Placeholder 2">
            <a:extLst>
              <a:ext uri="{FF2B5EF4-FFF2-40B4-BE49-F238E27FC236}">
                <a16:creationId xmlns:a16="http://schemas.microsoft.com/office/drawing/2014/main" id="{9AA13260-7D6B-41A3-9280-6653F2398C61}"/>
              </a:ext>
            </a:extLst>
          </p:cNvPr>
          <p:cNvSpPr txBox="1">
            <a:spLocks/>
          </p:cNvSpPr>
          <p:nvPr/>
        </p:nvSpPr>
        <p:spPr>
          <a:xfrm>
            <a:off x="5644854" y="1895312"/>
            <a:ext cx="4710046" cy="479855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500" b="1" dirty="0">
                <a:solidFill>
                  <a:srgbClr val="2888C9"/>
                </a:solidFill>
                <a:latin typeface="+mj-lt"/>
              </a:rPr>
              <a:t>Purpose</a:t>
            </a:r>
          </a:p>
          <a:p>
            <a:pPr marL="285750" indent="-285750">
              <a:buFont typeface="Arial" panose="020B0604020202020204" pitchFamily="34" charset="0"/>
              <a:buChar char="•"/>
            </a:pPr>
            <a:r>
              <a:rPr lang="en-US" sz="1600" dirty="0">
                <a:solidFill>
                  <a:schemeClr val="accent3">
                    <a:lumMod val="50000"/>
                  </a:schemeClr>
                </a:solidFill>
                <a:latin typeface="+mj-lt"/>
              </a:rPr>
              <a:t>Monitor the campaign effectiveness with the measurement for </a:t>
            </a:r>
          </a:p>
          <a:p>
            <a:pPr marL="789938" lvl="1" indent="-285750">
              <a:buFont typeface="Arial" panose="020B0604020202020204" pitchFamily="34" charset="0"/>
              <a:buChar char="•"/>
            </a:pPr>
            <a:r>
              <a:rPr lang="en-US" sz="1600" dirty="0">
                <a:solidFill>
                  <a:schemeClr val="accent3">
                    <a:lumMod val="50000"/>
                  </a:schemeClr>
                </a:solidFill>
                <a:latin typeface="+mj-lt"/>
              </a:rPr>
              <a:t>Visitor Count.</a:t>
            </a:r>
          </a:p>
          <a:p>
            <a:pPr marL="789938" lvl="1" indent="-285750">
              <a:buFont typeface="Arial" panose="020B0604020202020204" pitchFamily="34" charset="0"/>
              <a:buChar char="•"/>
            </a:pPr>
            <a:r>
              <a:rPr lang="en-US" sz="1600" dirty="0">
                <a:solidFill>
                  <a:schemeClr val="accent3">
                    <a:lumMod val="50000"/>
                  </a:schemeClr>
                </a:solidFill>
                <a:latin typeface="+mj-lt"/>
              </a:rPr>
              <a:t>Outside Traffic.</a:t>
            </a:r>
          </a:p>
          <a:p>
            <a:pPr marL="789938" lvl="1" indent="-285750">
              <a:buFont typeface="Arial" panose="020B0604020202020204" pitchFamily="34" charset="0"/>
              <a:buChar char="•"/>
            </a:pPr>
            <a:r>
              <a:rPr lang="en-US" sz="1600" dirty="0">
                <a:solidFill>
                  <a:schemeClr val="accent3">
                    <a:lumMod val="50000"/>
                  </a:schemeClr>
                </a:solidFill>
                <a:latin typeface="+mj-lt"/>
              </a:rPr>
              <a:t>Turn In Rate.</a:t>
            </a:r>
          </a:p>
          <a:p>
            <a:pPr marL="789938" lvl="1" indent="-285750">
              <a:buFont typeface="Arial" panose="020B0604020202020204" pitchFamily="34" charset="0"/>
              <a:buChar char="•"/>
            </a:pPr>
            <a:r>
              <a:rPr lang="en-US" sz="1600" dirty="0">
                <a:solidFill>
                  <a:schemeClr val="accent3">
                    <a:lumMod val="50000"/>
                  </a:schemeClr>
                </a:solidFill>
                <a:latin typeface="+mj-lt"/>
              </a:rPr>
              <a:t>Visit Duration.</a:t>
            </a:r>
          </a:p>
          <a:p>
            <a:pPr marL="789938" lvl="1" indent="-285750">
              <a:buFont typeface="Arial" panose="020B0604020202020204" pitchFamily="34" charset="0"/>
              <a:buChar char="•"/>
            </a:pPr>
            <a:r>
              <a:rPr lang="en-US" sz="1600" dirty="0">
                <a:solidFill>
                  <a:schemeClr val="accent3">
                    <a:lumMod val="50000"/>
                  </a:schemeClr>
                </a:solidFill>
                <a:latin typeface="+mj-lt"/>
              </a:rPr>
              <a:t>Transaction Count. </a:t>
            </a:r>
          </a:p>
          <a:p>
            <a:pPr marL="285750" indent="-285750">
              <a:buFont typeface="Arial" panose="020B0604020202020204" pitchFamily="34" charset="0"/>
              <a:buChar char="•"/>
            </a:pPr>
            <a:r>
              <a:rPr lang="en-US" sz="1600" dirty="0">
                <a:solidFill>
                  <a:schemeClr val="accent3">
                    <a:lumMod val="50000"/>
                  </a:schemeClr>
                </a:solidFill>
                <a:latin typeface="+mj-lt"/>
              </a:rPr>
              <a:t>Campaign configuration is available.</a:t>
            </a:r>
          </a:p>
          <a:p>
            <a:pPr lvl="1"/>
            <a:endParaRPr lang="en-US" sz="1500" dirty="0">
              <a:solidFill>
                <a:schemeClr val="accent3">
                  <a:lumMod val="50000"/>
                </a:schemeClr>
              </a:solidFill>
              <a:latin typeface="+mj-lt"/>
            </a:endParaRPr>
          </a:p>
          <a:p>
            <a:pPr marL="789938" lvl="1" indent="-285750">
              <a:buFontTx/>
              <a:buChar char="-"/>
            </a:pPr>
            <a:endParaRPr lang="en-US" sz="1500" dirty="0">
              <a:solidFill>
                <a:schemeClr val="accent3">
                  <a:lumMod val="50000"/>
                </a:schemeClr>
              </a:solidFill>
              <a:latin typeface="+mj-lt"/>
            </a:endParaRPr>
          </a:p>
          <a:p>
            <a:endParaRPr lang="en-MY" sz="1500" b="1" dirty="0">
              <a:solidFill>
                <a:schemeClr val="accent3">
                  <a:lumMod val="50000"/>
                </a:schemeClr>
              </a:solidFill>
              <a:latin typeface="+mj-lt"/>
            </a:endParaRPr>
          </a:p>
          <a:p>
            <a:endParaRPr lang="en-MY" sz="1500" dirty="0">
              <a:solidFill>
                <a:schemeClr val="accent3">
                  <a:lumMod val="50000"/>
                </a:schemeClr>
              </a:solidFill>
              <a:latin typeface="+mj-lt"/>
            </a:endParaRPr>
          </a:p>
          <a:p>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a:p>
            <a:endParaRPr lang="en-US" sz="1500" dirty="0">
              <a:solidFill>
                <a:schemeClr val="accent3">
                  <a:lumMod val="50000"/>
                </a:schemeClr>
              </a:solidFill>
              <a:latin typeface="+mj-lt"/>
            </a:endParaRPr>
          </a:p>
        </p:txBody>
      </p:sp>
      <p:grpSp>
        <p:nvGrpSpPr>
          <p:cNvPr id="9" name="Group 8">
            <a:extLst>
              <a:ext uri="{FF2B5EF4-FFF2-40B4-BE49-F238E27FC236}">
                <a16:creationId xmlns:a16="http://schemas.microsoft.com/office/drawing/2014/main" id="{14F19685-51A5-4179-887D-E6A26A9593B4}"/>
              </a:ext>
            </a:extLst>
          </p:cNvPr>
          <p:cNvGrpSpPr/>
          <p:nvPr/>
        </p:nvGrpSpPr>
        <p:grpSpPr>
          <a:xfrm>
            <a:off x="7373162" y="167133"/>
            <a:ext cx="2981738" cy="593371"/>
            <a:chOff x="7020380" y="450358"/>
            <a:chExt cx="2981738" cy="593371"/>
          </a:xfrm>
        </p:grpSpPr>
        <p:sp>
          <p:nvSpPr>
            <p:cNvPr id="30" name="Rectangle 29">
              <a:extLst>
                <a:ext uri="{FF2B5EF4-FFF2-40B4-BE49-F238E27FC236}">
                  <a16:creationId xmlns:a16="http://schemas.microsoft.com/office/drawing/2014/main" id="{39B7C528-4966-4861-AFE3-A00441973413}"/>
                </a:ext>
              </a:extLst>
            </p:cNvPr>
            <p:cNvSpPr/>
            <p:nvPr/>
          </p:nvSpPr>
          <p:spPr>
            <a:xfrm>
              <a:off x="7020380" y="450358"/>
              <a:ext cx="2981738" cy="588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0">
              <a:extLst>
                <a:ext uri="{FF2B5EF4-FFF2-40B4-BE49-F238E27FC236}">
                  <a16:creationId xmlns:a16="http://schemas.microsoft.com/office/drawing/2014/main" id="{72D98D83-D92A-4007-9D9C-D1351A453ABC}"/>
                </a:ext>
              </a:extLst>
            </p:cNvPr>
            <p:cNvSpPr txBox="1">
              <a:spLocks/>
            </p:cNvSpPr>
            <p:nvPr/>
          </p:nvSpPr>
          <p:spPr>
            <a:xfrm>
              <a:off x="7522052" y="576172"/>
              <a:ext cx="2424410" cy="336768"/>
            </a:xfrm>
            <a:prstGeom prst="rect">
              <a:avLst/>
            </a:prstGeom>
          </p:spPr>
          <p:txBody>
            <a:bodyPr vert="horz" lIns="0" tIns="0" rIns="0" bIns="45720" rtlCol="0" anchor="ctr">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300" dirty="0">
                  <a:latin typeface="+mj-lt"/>
                </a:rPr>
                <a:t>Download the sample report </a:t>
              </a:r>
              <a:r>
                <a:rPr lang="en-US" sz="1300" dirty="0">
                  <a:latin typeface="+mj-lt"/>
                  <a:hlinkClick r:id="rId4"/>
                </a:rPr>
                <a:t>here</a:t>
              </a:r>
              <a:r>
                <a:rPr lang="en-US" sz="1300" dirty="0">
                  <a:latin typeface="+mj-lt"/>
                </a:rPr>
                <a:t>.</a:t>
              </a:r>
            </a:p>
          </p:txBody>
        </p:sp>
        <p:pic>
          <p:nvPicPr>
            <p:cNvPr id="32" name="Graphic 31" descr="Link">
              <a:extLst>
                <a:ext uri="{FF2B5EF4-FFF2-40B4-BE49-F238E27FC236}">
                  <a16:creationId xmlns:a16="http://schemas.microsoft.com/office/drawing/2014/main" id="{CEB61FD3-18C7-4AA8-BBA1-3E251FA30E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5733" y="593771"/>
              <a:ext cx="301570" cy="301570"/>
            </a:xfrm>
            <a:prstGeom prst="rect">
              <a:avLst/>
            </a:prstGeom>
          </p:spPr>
        </p:pic>
        <p:sp>
          <p:nvSpPr>
            <p:cNvPr id="33" name="Rectangle 32">
              <a:extLst>
                <a:ext uri="{FF2B5EF4-FFF2-40B4-BE49-F238E27FC236}">
                  <a16:creationId xmlns:a16="http://schemas.microsoft.com/office/drawing/2014/main" id="{DAA35120-9553-4CA3-86C7-5B990EFCF028}"/>
                </a:ext>
              </a:extLst>
            </p:cNvPr>
            <p:cNvSpPr/>
            <p:nvPr/>
          </p:nvSpPr>
          <p:spPr>
            <a:xfrm>
              <a:off x="7021219" y="455900"/>
              <a:ext cx="93306" cy="587829"/>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B3C969D-E7E5-4443-8241-D6174A197CAA}"/>
              </a:ext>
            </a:extLst>
          </p:cNvPr>
          <p:cNvPicPr>
            <a:picLocks noChangeAspect="1"/>
          </p:cNvPicPr>
          <p:nvPr/>
        </p:nvPicPr>
        <p:blipFill rotWithShape="1">
          <a:blip r:embed="rId7"/>
          <a:srcRect l="537" b="31396"/>
          <a:stretch/>
        </p:blipFill>
        <p:spPr>
          <a:xfrm>
            <a:off x="634274" y="1895312"/>
            <a:ext cx="4860313" cy="4734575"/>
          </a:xfrm>
          <a:prstGeom prst="rect">
            <a:avLst/>
          </a:prstGeom>
          <a:ln>
            <a:solidFill>
              <a:schemeClr val="accent3">
                <a:lumMod val="50000"/>
              </a:schemeClr>
            </a:solidFill>
          </a:ln>
        </p:spPr>
      </p:pic>
    </p:spTree>
    <p:extLst>
      <p:ext uri="{BB962C8B-B14F-4D97-AF65-F5344CB8AC3E}">
        <p14:creationId xmlns:p14="http://schemas.microsoft.com/office/powerpoint/2010/main" val="2374082015"/>
      </p:ext>
    </p:extLst>
  </p:cSld>
  <p:clrMapOvr>
    <a:masterClrMapping/>
  </p:clrMapOvr>
</p:sld>
</file>

<file path=ppt/theme/theme1.xml><?xml version="1.0" encoding="utf-8"?>
<a:theme xmlns:a="http://schemas.openxmlformats.org/drawingml/2006/main" name="FoofallCam">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30850</TotalTime>
  <Words>2862</Words>
  <Application>Microsoft Office PowerPoint</Application>
  <PresentationFormat>Custom</PresentationFormat>
  <Paragraphs>314</Paragraphs>
  <Slides>29</Slides>
  <Notes>14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Calibri </vt:lpstr>
      <vt:lpstr>Mission Gothic Regular</vt:lpstr>
      <vt:lpstr>Open Sans Light</vt:lpstr>
      <vt:lpstr>Arial</vt:lpstr>
      <vt:lpstr>Calibri</vt:lpstr>
      <vt:lpstr>Calibri Bold</vt:lpstr>
      <vt:lpstr>Calibri Light</vt:lpstr>
      <vt:lpstr>Roboto Light</vt:lpstr>
      <vt:lpstr>Roboto Medium</vt:lpstr>
      <vt:lpstr>Source Sans Pro</vt:lpstr>
      <vt:lpstr>Source Sans Pro Black</vt:lpstr>
      <vt:lpstr>Source Sans Pro Light</vt:lpstr>
      <vt:lpstr>Source Sans Pro Semibold</vt:lpstr>
      <vt:lpstr>Wingdings</vt:lpstr>
      <vt:lpstr>Work Sans Medium</vt:lpstr>
      <vt:lpstr>FoofallCam</vt:lpstr>
      <vt:lpstr>Office Theme</vt:lpstr>
      <vt:lpstr>FootfallCam People Counter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 1.</dc:title>
  <dc:creator>YY</dc:creator>
  <cp:lastModifiedBy>Jin Kang Kock</cp:lastModifiedBy>
  <cp:revision>770</cp:revision>
  <cp:lastPrinted>2018-07-05T02:59:53Z</cp:lastPrinted>
  <dcterms:created xsi:type="dcterms:W3CDTF">2018-02-23T02:55:22Z</dcterms:created>
  <dcterms:modified xsi:type="dcterms:W3CDTF">2021-03-25T06:18:08Z</dcterms:modified>
</cp:coreProperties>
</file>