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5"/>
  </p:notesMasterIdLst>
  <p:handoutMasterIdLst>
    <p:handoutMasterId r:id="rId56"/>
  </p:handoutMasterIdLst>
  <p:sldIdLst>
    <p:sldId id="299" r:id="rId2"/>
    <p:sldId id="955" r:id="rId3"/>
    <p:sldId id="1008" r:id="rId4"/>
    <p:sldId id="1106" r:id="rId5"/>
    <p:sldId id="1105" r:id="rId6"/>
    <p:sldId id="1104" r:id="rId7"/>
    <p:sldId id="1099" r:id="rId8"/>
    <p:sldId id="1164" r:id="rId9"/>
    <p:sldId id="1177" r:id="rId10"/>
    <p:sldId id="1093" r:id="rId11"/>
    <p:sldId id="1166" r:id="rId12"/>
    <p:sldId id="1087" r:id="rId13"/>
    <p:sldId id="1089" r:id="rId14"/>
    <p:sldId id="1092" r:id="rId15"/>
    <p:sldId id="1102" r:id="rId16"/>
    <p:sldId id="1091" r:id="rId17"/>
    <p:sldId id="1103" r:id="rId18"/>
    <p:sldId id="1098" r:id="rId19"/>
    <p:sldId id="1167" r:id="rId20"/>
    <p:sldId id="1162" r:id="rId21"/>
    <p:sldId id="1163" r:id="rId22"/>
    <p:sldId id="1107" r:id="rId23"/>
    <p:sldId id="878" r:id="rId24"/>
    <p:sldId id="1157" r:id="rId25"/>
    <p:sldId id="1174" r:id="rId26"/>
    <p:sldId id="1175" r:id="rId27"/>
    <p:sldId id="1066" r:id="rId28"/>
    <p:sldId id="1158" r:id="rId29"/>
    <p:sldId id="1159" r:id="rId30"/>
    <p:sldId id="1160" r:id="rId31"/>
    <p:sldId id="1078" r:id="rId32"/>
    <p:sldId id="1171" r:id="rId33"/>
    <p:sldId id="940" r:id="rId34"/>
    <p:sldId id="1111" r:id="rId35"/>
    <p:sldId id="880" r:id="rId36"/>
    <p:sldId id="887" r:id="rId37"/>
    <p:sldId id="920" r:id="rId38"/>
    <p:sldId id="1161" r:id="rId39"/>
    <p:sldId id="1173" r:id="rId40"/>
    <p:sldId id="1172" r:id="rId41"/>
    <p:sldId id="1178" r:id="rId42"/>
    <p:sldId id="1067" r:id="rId43"/>
    <p:sldId id="1095" r:id="rId44"/>
    <p:sldId id="1176" r:id="rId45"/>
    <p:sldId id="1156" r:id="rId46"/>
    <p:sldId id="884" r:id="rId47"/>
    <p:sldId id="949" r:id="rId48"/>
    <p:sldId id="1082" r:id="rId49"/>
    <p:sldId id="1083" r:id="rId50"/>
    <p:sldId id="1084" r:id="rId51"/>
    <p:sldId id="919" r:id="rId52"/>
    <p:sldId id="961" r:id="rId53"/>
    <p:sldId id="1065" r:id="rId54"/>
  </p:sldIdLst>
  <p:sldSz cx="10688638" cy="75628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98586B-D045-49EF-88CD-499B7917FCB9}">
          <p14:sldIdLst>
            <p14:sldId id="299"/>
            <p14:sldId id="955"/>
            <p14:sldId id="1008"/>
            <p14:sldId id="1106"/>
            <p14:sldId id="1105"/>
            <p14:sldId id="1104"/>
            <p14:sldId id="1099"/>
            <p14:sldId id="1164"/>
            <p14:sldId id="1177"/>
            <p14:sldId id="1093"/>
            <p14:sldId id="1166"/>
            <p14:sldId id="1087"/>
            <p14:sldId id="1089"/>
            <p14:sldId id="1092"/>
            <p14:sldId id="1102"/>
            <p14:sldId id="1091"/>
            <p14:sldId id="1103"/>
            <p14:sldId id="1098"/>
            <p14:sldId id="1167"/>
            <p14:sldId id="1162"/>
            <p14:sldId id="1163"/>
            <p14:sldId id="1107"/>
            <p14:sldId id="878"/>
            <p14:sldId id="1157"/>
            <p14:sldId id="1174"/>
            <p14:sldId id="1175"/>
            <p14:sldId id="1066"/>
            <p14:sldId id="1158"/>
            <p14:sldId id="1159"/>
            <p14:sldId id="1160"/>
            <p14:sldId id="1078"/>
            <p14:sldId id="1171"/>
            <p14:sldId id="940"/>
            <p14:sldId id="1111"/>
            <p14:sldId id="880"/>
            <p14:sldId id="887"/>
            <p14:sldId id="920"/>
            <p14:sldId id="1161"/>
            <p14:sldId id="1173"/>
            <p14:sldId id="1172"/>
            <p14:sldId id="1178"/>
            <p14:sldId id="1067"/>
            <p14:sldId id="1095"/>
            <p14:sldId id="1176"/>
            <p14:sldId id="1156"/>
            <p14:sldId id="884"/>
            <p14:sldId id="949"/>
            <p14:sldId id="1082"/>
            <p14:sldId id="1083"/>
            <p14:sldId id="1084"/>
            <p14:sldId id="919"/>
            <p14:sldId id="961"/>
            <p14:sldId id="1065"/>
          </p14:sldIdLst>
        </p14:section>
      </p14:sectionLst>
    </p:ext>
    <p:ext uri="{EFAFB233-063F-42B5-8137-9DF3F51BA10A}">
      <p15:sldGuideLst xmlns:p15="http://schemas.microsoft.com/office/powerpoint/2012/main">
        <p15:guide id="1" orient="horz" pos="2382" userDrawn="1">
          <p15:clr>
            <a:srgbClr val="A4A3A4"/>
          </p15:clr>
        </p15:guide>
        <p15:guide id="2" pos="336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dy Chin" initials="SC" lastIdx="3" clrIdx="0">
    <p:extLst>
      <p:ext uri="{19B8F6BF-5375-455C-9EA6-DF929625EA0E}">
        <p15:presenceInfo xmlns:p15="http://schemas.microsoft.com/office/powerpoint/2012/main" userId="9beaad3bcc9977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545"/>
    <a:srgbClr val="3A6AB3"/>
    <a:srgbClr val="666666"/>
    <a:srgbClr val="4371B7"/>
    <a:srgbClr val="A3A3A3"/>
    <a:srgbClr val="3D649F"/>
    <a:srgbClr val="333333"/>
    <a:srgbClr val="3A95D1"/>
    <a:srgbClr val="DD3A4D"/>
    <a:srgbClr val="2888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4595" autoAdjust="0"/>
  </p:normalViewPr>
  <p:slideViewPr>
    <p:cSldViewPr snapToGrid="0">
      <p:cViewPr>
        <p:scale>
          <a:sx n="75" d="100"/>
          <a:sy n="75" d="100"/>
        </p:scale>
        <p:origin x="736" y="-300"/>
      </p:cViewPr>
      <p:guideLst>
        <p:guide orient="horz" pos="2382"/>
        <p:guide pos="3367"/>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4" d="100"/>
          <a:sy n="84" d="100"/>
        </p:scale>
        <p:origin x="2976" y="102"/>
      </p:cViewPr>
      <p:guideLst/>
    </p:cSldViewPr>
  </p:notesViewPr>
  <p:gridSpacing cx="54863" cy="548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136F4-BD81-40C0-90D9-EF6C415605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a:extLst>
              <a:ext uri="{FF2B5EF4-FFF2-40B4-BE49-F238E27FC236}">
                <a16:creationId xmlns:a16="http://schemas.microsoft.com/office/drawing/2014/main" id="{757F8978-E4FE-45A5-90D9-9295981E1A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84359C-E59D-4754-A880-A070BD7CE31F}" type="datetimeFigureOut">
              <a:rPr lang="en-MY" smtClean="0"/>
              <a:t>18/1/2021</a:t>
            </a:fld>
            <a:endParaRPr lang="en-MY"/>
          </a:p>
        </p:txBody>
      </p:sp>
      <p:sp>
        <p:nvSpPr>
          <p:cNvPr id="4" name="Footer Placeholder 3">
            <a:extLst>
              <a:ext uri="{FF2B5EF4-FFF2-40B4-BE49-F238E27FC236}">
                <a16:creationId xmlns:a16="http://schemas.microsoft.com/office/drawing/2014/main" id="{FF854197-3E2A-4EE6-BC43-C68A1F7999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a:extLst>
              <a:ext uri="{FF2B5EF4-FFF2-40B4-BE49-F238E27FC236}">
                <a16:creationId xmlns:a16="http://schemas.microsoft.com/office/drawing/2014/main" id="{EE47EA1F-1FF9-40EB-A69F-531C237405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AB4F6B-DCED-43F9-9BE7-D50344051204}" type="slidenum">
              <a:rPr lang="en-MY" smtClean="0"/>
              <a:t>‹#›</a:t>
            </a:fld>
            <a:endParaRPr lang="en-MY"/>
          </a:p>
        </p:txBody>
      </p:sp>
    </p:spTree>
    <p:extLst>
      <p:ext uri="{BB962C8B-B14F-4D97-AF65-F5344CB8AC3E}">
        <p14:creationId xmlns:p14="http://schemas.microsoft.com/office/powerpoint/2010/main" val="142912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A4FB4F-AC7E-454F-A479-DC79C9316FD3}" type="datetimeFigureOut">
              <a:rPr lang="en-US" smtClean="0"/>
              <a:t>18-Jan-21</a:t>
            </a:fld>
            <a:endParaRPr lang="en-US"/>
          </a:p>
        </p:txBody>
      </p:sp>
      <p:sp>
        <p:nvSpPr>
          <p:cNvPr id="4" name="Slide Image Placeholder 3"/>
          <p:cNvSpPr>
            <a:spLocks noGrp="1" noRot="1" noChangeAspect="1"/>
          </p:cNvSpPr>
          <p:nvPr>
            <p:ph type="sldImg" idx="2"/>
          </p:nvPr>
        </p:nvSpPr>
        <p:spPr>
          <a:xfrm>
            <a:off x="1249363" y="1143000"/>
            <a:ext cx="43592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3986E-EF70-4722-92E2-CD3E6C2AB140}" type="slidenum">
              <a:rPr lang="en-US" smtClean="0"/>
              <a:t>‹#›</a:t>
            </a:fld>
            <a:endParaRPr lang="en-US"/>
          </a:p>
        </p:txBody>
      </p:sp>
    </p:spTree>
    <p:extLst>
      <p:ext uri="{BB962C8B-B14F-4D97-AF65-F5344CB8AC3E}">
        <p14:creationId xmlns:p14="http://schemas.microsoft.com/office/powerpoint/2010/main" val="2533538295"/>
      </p:ext>
    </p:extLst>
  </p:cSld>
  <p:clrMap bg1="lt1" tx1="dk1" bg2="lt2" tx2="dk2" accent1="accent1" accent2="accent2" accent3="accent3" accent4="accent4" accent5="accent5" accent6="accent6" hlink="hlink" folHlink="folHlink"/>
  <p:notesStyle>
    <a:lvl1pPr marL="0" algn="l" defTabSz="1042873" rtl="0" eaLnBrk="1" latinLnBrk="0" hangingPunct="1">
      <a:defRPr sz="1369" kern="1200">
        <a:solidFill>
          <a:schemeClr val="tx1"/>
        </a:solidFill>
        <a:latin typeface="+mn-lt"/>
        <a:ea typeface="+mn-ea"/>
        <a:cs typeface="+mn-cs"/>
      </a:defRPr>
    </a:lvl1pPr>
    <a:lvl2pPr marL="521437" algn="l" defTabSz="1042873" rtl="0" eaLnBrk="1" latinLnBrk="0" hangingPunct="1">
      <a:defRPr sz="1369" kern="1200">
        <a:solidFill>
          <a:schemeClr val="tx1"/>
        </a:solidFill>
        <a:latin typeface="+mn-lt"/>
        <a:ea typeface="+mn-ea"/>
        <a:cs typeface="+mn-cs"/>
      </a:defRPr>
    </a:lvl2pPr>
    <a:lvl3pPr marL="1042873" algn="l" defTabSz="1042873" rtl="0" eaLnBrk="1" latinLnBrk="0" hangingPunct="1">
      <a:defRPr sz="1369" kern="1200">
        <a:solidFill>
          <a:schemeClr val="tx1"/>
        </a:solidFill>
        <a:latin typeface="+mn-lt"/>
        <a:ea typeface="+mn-ea"/>
        <a:cs typeface="+mn-cs"/>
      </a:defRPr>
    </a:lvl3pPr>
    <a:lvl4pPr marL="1564310" algn="l" defTabSz="1042873" rtl="0" eaLnBrk="1" latinLnBrk="0" hangingPunct="1">
      <a:defRPr sz="1369" kern="1200">
        <a:solidFill>
          <a:schemeClr val="tx1"/>
        </a:solidFill>
        <a:latin typeface="+mn-lt"/>
        <a:ea typeface="+mn-ea"/>
        <a:cs typeface="+mn-cs"/>
      </a:defRPr>
    </a:lvl4pPr>
    <a:lvl5pPr marL="2085746" algn="l" defTabSz="1042873" rtl="0" eaLnBrk="1" latinLnBrk="0" hangingPunct="1">
      <a:defRPr sz="1369" kern="1200">
        <a:solidFill>
          <a:schemeClr val="tx1"/>
        </a:solidFill>
        <a:latin typeface="+mn-lt"/>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1</a:t>
            </a:fld>
            <a:endParaRPr lang="en-US"/>
          </a:p>
        </p:txBody>
      </p:sp>
    </p:spTree>
    <p:extLst>
      <p:ext uri="{BB962C8B-B14F-4D97-AF65-F5344CB8AC3E}">
        <p14:creationId xmlns:p14="http://schemas.microsoft.com/office/powerpoint/2010/main" val="176589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10</a:t>
            </a:fld>
            <a:endParaRPr lang="en-US"/>
          </a:p>
        </p:txBody>
      </p:sp>
    </p:spTree>
    <p:extLst>
      <p:ext uri="{BB962C8B-B14F-4D97-AF65-F5344CB8AC3E}">
        <p14:creationId xmlns:p14="http://schemas.microsoft.com/office/powerpoint/2010/main" val="336136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spcBef>
                <a:spcPts val="500"/>
              </a:spcBef>
              <a:buClr>
                <a:srgbClr val="3A6AB3"/>
              </a:buClr>
              <a:buFontTx/>
              <a:buChar char="-"/>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11</a:t>
            </a:fld>
            <a:endParaRPr lang="en-US"/>
          </a:p>
        </p:txBody>
      </p:sp>
    </p:spTree>
    <p:extLst>
      <p:ext uri="{BB962C8B-B14F-4D97-AF65-F5344CB8AC3E}">
        <p14:creationId xmlns:p14="http://schemas.microsoft.com/office/powerpoint/2010/main" val="3919825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12</a:t>
            </a:fld>
            <a:endParaRPr lang="en-US"/>
          </a:p>
        </p:txBody>
      </p:sp>
    </p:spTree>
    <p:extLst>
      <p:ext uri="{BB962C8B-B14F-4D97-AF65-F5344CB8AC3E}">
        <p14:creationId xmlns:p14="http://schemas.microsoft.com/office/powerpoint/2010/main" val="1131566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13</a:t>
            </a:fld>
            <a:endParaRPr lang="en-US"/>
          </a:p>
        </p:txBody>
      </p:sp>
    </p:spTree>
    <p:extLst>
      <p:ext uri="{BB962C8B-B14F-4D97-AF65-F5344CB8AC3E}">
        <p14:creationId xmlns:p14="http://schemas.microsoft.com/office/powerpoint/2010/main" val="1700798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14</a:t>
            </a:fld>
            <a:endParaRPr lang="en-US"/>
          </a:p>
        </p:txBody>
      </p:sp>
    </p:spTree>
    <p:extLst>
      <p:ext uri="{BB962C8B-B14F-4D97-AF65-F5344CB8AC3E}">
        <p14:creationId xmlns:p14="http://schemas.microsoft.com/office/powerpoint/2010/main" val="1331592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15</a:t>
            </a:fld>
            <a:endParaRPr lang="en-US"/>
          </a:p>
        </p:txBody>
      </p:sp>
    </p:spTree>
    <p:extLst>
      <p:ext uri="{BB962C8B-B14F-4D97-AF65-F5344CB8AC3E}">
        <p14:creationId xmlns:p14="http://schemas.microsoft.com/office/powerpoint/2010/main" val="3276295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spcBef>
                <a:spcPts val="500"/>
              </a:spcBef>
              <a:buClr>
                <a:srgbClr val="3A6AB3"/>
              </a:buClr>
              <a:buFontTx/>
              <a:buChar char="-"/>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16</a:t>
            </a:fld>
            <a:endParaRPr lang="en-US"/>
          </a:p>
        </p:txBody>
      </p:sp>
    </p:spTree>
    <p:extLst>
      <p:ext uri="{BB962C8B-B14F-4D97-AF65-F5344CB8AC3E}">
        <p14:creationId xmlns:p14="http://schemas.microsoft.com/office/powerpoint/2010/main" val="244924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17</a:t>
            </a:fld>
            <a:endParaRPr lang="en-US"/>
          </a:p>
        </p:txBody>
      </p:sp>
    </p:spTree>
    <p:extLst>
      <p:ext uri="{BB962C8B-B14F-4D97-AF65-F5344CB8AC3E}">
        <p14:creationId xmlns:p14="http://schemas.microsoft.com/office/powerpoint/2010/main" val="3895055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18</a:t>
            </a:fld>
            <a:endParaRPr lang="en-US"/>
          </a:p>
        </p:txBody>
      </p:sp>
    </p:spTree>
    <p:extLst>
      <p:ext uri="{BB962C8B-B14F-4D97-AF65-F5344CB8AC3E}">
        <p14:creationId xmlns:p14="http://schemas.microsoft.com/office/powerpoint/2010/main" val="3409908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19</a:t>
            </a:fld>
            <a:endParaRPr lang="en-US"/>
          </a:p>
        </p:txBody>
      </p:sp>
    </p:spTree>
    <p:extLst>
      <p:ext uri="{BB962C8B-B14F-4D97-AF65-F5344CB8AC3E}">
        <p14:creationId xmlns:p14="http://schemas.microsoft.com/office/powerpoint/2010/main" val="318482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D3986E-EF70-4722-92E2-CD3E6C2A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947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spcBef>
                <a:spcPts val="500"/>
              </a:spcBef>
              <a:buClr>
                <a:srgbClr val="3A6AB3"/>
              </a:buClr>
              <a:buFontTx/>
              <a:buChar char="-"/>
            </a:pPr>
            <a:r>
              <a:rPr lang="en-US" sz="1300" dirty="0">
                <a:solidFill>
                  <a:srgbClr val="333333"/>
                </a:solidFill>
                <a:latin typeface="Roboto Light" panose="02000000000000000000" pitchFamily="2" charset="0"/>
                <a:ea typeface="Roboto Light" panose="02000000000000000000" pitchFamily="2" charset="0"/>
              </a:rPr>
              <a:t>Replace the blue floorplan</a:t>
            </a:r>
          </a:p>
          <a:p>
            <a:pPr marL="285750" indent="-285750" defTabSz="457200">
              <a:spcBef>
                <a:spcPts val="500"/>
              </a:spcBef>
              <a:buClr>
                <a:srgbClr val="3A6AB3"/>
              </a:buClr>
              <a:buFontTx/>
              <a:buChar char="-"/>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20</a:t>
            </a:fld>
            <a:endParaRPr lang="en-US"/>
          </a:p>
        </p:txBody>
      </p:sp>
    </p:spTree>
    <p:extLst>
      <p:ext uri="{BB962C8B-B14F-4D97-AF65-F5344CB8AC3E}">
        <p14:creationId xmlns:p14="http://schemas.microsoft.com/office/powerpoint/2010/main" val="4004021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21</a:t>
            </a:fld>
            <a:endParaRPr lang="en-US"/>
          </a:p>
        </p:txBody>
      </p:sp>
    </p:spTree>
    <p:extLst>
      <p:ext uri="{BB962C8B-B14F-4D97-AF65-F5344CB8AC3E}">
        <p14:creationId xmlns:p14="http://schemas.microsoft.com/office/powerpoint/2010/main" val="337269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22</a:t>
            </a:fld>
            <a:endParaRPr lang="en-US"/>
          </a:p>
        </p:txBody>
      </p:sp>
    </p:spTree>
    <p:extLst>
      <p:ext uri="{BB962C8B-B14F-4D97-AF65-F5344CB8AC3E}">
        <p14:creationId xmlns:p14="http://schemas.microsoft.com/office/powerpoint/2010/main" val="364110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23</a:t>
            </a:fld>
            <a:endParaRPr lang="en-US"/>
          </a:p>
        </p:txBody>
      </p:sp>
    </p:spTree>
    <p:extLst>
      <p:ext uri="{BB962C8B-B14F-4D97-AF65-F5344CB8AC3E}">
        <p14:creationId xmlns:p14="http://schemas.microsoft.com/office/powerpoint/2010/main" val="3314303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24</a:t>
            </a:fld>
            <a:endParaRPr lang="en-US"/>
          </a:p>
        </p:txBody>
      </p:sp>
    </p:spTree>
    <p:extLst>
      <p:ext uri="{BB962C8B-B14F-4D97-AF65-F5344CB8AC3E}">
        <p14:creationId xmlns:p14="http://schemas.microsoft.com/office/powerpoint/2010/main" val="3995257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25</a:t>
            </a:fld>
            <a:endParaRPr lang="en-US"/>
          </a:p>
        </p:txBody>
      </p:sp>
    </p:spTree>
    <p:extLst>
      <p:ext uri="{BB962C8B-B14F-4D97-AF65-F5344CB8AC3E}">
        <p14:creationId xmlns:p14="http://schemas.microsoft.com/office/powerpoint/2010/main" val="764573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26</a:t>
            </a:fld>
            <a:endParaRPr lang="en-US"/>
          </a:p>
        </p:txBody>
      </p:sp>
    </p:spTree>
    <p:extLst>
      <p:ext uri="{BB962C8B-B14F-4D97-AF65-F5344CB8AC3E}">
        <p14:creationId xmlns:p14="http://schemas.microsoft.com/office/powerpoint/2010/main" val="4108918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27</a:t>
            </a:fld>
            <a:endParaRPr lang="en-US"/>
          </a:p>
        </p:txBody>
      </p:sp>
    </p:spTree>
    <p:extLst>
      <p:ext uri="{BB962C8B-B14F-4D97-AF65-F5344CB8AC3E}">
        <p14:creationId xmlns:p14="http://schemas.microsoft.com/office/powerpoint/2010/main" val="3776212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32</a:t>
            </a:fld>
            <a:endParaRPr lang="en-US"/>
          </a:p>
        </p:txBody>
      </p:sp>
    </p:spTree>
    <p:extLst>
      <p:ext uri="{BB962C8B-B14F-4D97-AF65-F5344CB8AC3E}">
        <p14:creationId xmlns:p14="http://schemas.microsoft.com/office/powerpoint/2010/main" val="302729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D3986E-EF70-4722-92E2-CD3E6C2AB140}" type="slidenum">
              <a:rPr lang="en-US" smtClean="0"/>
              <a:t>33</a:t>
            </a:fld>
            <a:endParaRPr lang="en-US"/>
          </a:p>
        </p:txBody>
      </p:sp>
    </p:spTree>
    <p:extLst>
      <p:ext uri="{BB962C8B-B14F-4D97-AF65-F5344CB8AC3E}">
        <p14:creationId xmlns:p14="http://schemas.microsoft.com/office/powerpoint/2010/main" val="216845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3</a:t>
            </a:fld>
            <a:endParaRPr lang="en-US"/>
          </a:p>
        </p:txBody>
      </p:sp>
    </p:spTree>
    <p:extLst>
      <p:ext uri="{BB962C8B-B14F-4D97-AF65-F5344CB8AC3E}">
        <p14:creationId xmlns:p14="http://schemas.microsoft.com/office/powerpoint/2010/main" val="2818569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34</a:t>
            </a:fld>
            <a:endParaRPr lang="en-US" dirty="0"/>
          </a:p>
        </p:txBody>
      </p:sp>
    </p:spTree>
    <p:extLst>
      <p:ext uri="{BB962C8B-B14F-4D97-AF65-F5344CB8AC3E}">
        <p14:creationId xmlns:p14="http://schemas.microsoft.com/office/powerpoint/2010/main" val="1074587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D3986E-EF70-4722-92E2-CD3E6C2AB140}" type="slidenum">
              <a:rPr lang="en-US" smtClean="0"/>
              <a:t>36</a:t>
            </a:fld>
            <a:endParaRPr lang="en-US" dirty="0"/>
          </a:p>
        </p:txBody>
      </p:sp>
    </p:spTree>
    <p:extLst>
      <p:ext uri="{BB962C8B-B14F-4D97-AF65-F5344CB8AC3E}">
        <p14:creationId xmlns:p14="http://schemas.microsoft.com/office/powerpoint/2010/main" val="891285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1437" lvl="1" indent="0">
              <a:buFontTx/>
              <a:buNone/>
            </a:pPr>
            <a:endParaRPr lang="en-MY" i="1" dirty="0"/>
          </a:p>
        </p:txBody>
      </p:sp>
      <p:sp>
        <p:nvSpPr>
          <p:cNvPr id="4" name="Slide Number Placeholder 3"/>
          <p:cNvSpPr>
            <a:spLocks noGrp="1"/>
          </p:cNvSpPr>
          <p:nvPr>
            <p:ph type="sldNum" sz="quarter" idx="5"/>
          </p:nvPr>
        </p:nvSpPr>
        <p:spPr/>
        <p:txBody>
          <a:bodyPr/>
          <a:lstStyle/>
          <a:p>
            <a:fld id="{81D3986E-EF70-4722-92E2-CD3E6C2AB140}" type="slidenum">
              <a:rPr lang="en-US" smtClean="0"/>
              <a:t>37</a:t>
            </a:fld>
            <a:endParaRPr lang="en-US"/>
          </a:p>
        </p:txBody>
      </p:sp>
    </p:spTree>
    <p:extLst>
      <p:ext uri="{BB962C8B-B14F-4D97-AF65-F5344CB8AC3E}">
        <p14:creationId xmlns:p14="http://schemas.microsoft.com/office/powerpoint/2010/main" val="3658713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1437" lvl="1" indent="0">
              <a:buFontTx/>
              <a:buNone/>
            </a:pPr>
            <a:endParaRPr lang="en-MY" i="1" dirty="0"/>
          </a:p>
        </p:txBody>
      </p:sp>
      <p:sp>
        <p:nvSpPr>
          <p:cNvPr id="4" name="Slide Number Placeholder 3"/>
          <p:cNvSpPr>
            <a:spLocks noGrp="1"/>
          </p:cNvSpPr>
          <p:nvPr>
            <p:ph type="sldNum" sz="quarter" idx="5"/>
          </p:nvPr>
        </p:nvSpPr>
        <p:spPr/>
        <p:txBody>
          <a:bodyPr/>
          <a:lstStyle/>
          <a:p>
            <a:fld id="{81D3986E-EF70-4722-92E2-CD3E6C2AB140}" type="slidenum">
              <a:rPr lang="en-US" smtClean="0"/>
              <a:t>38</a:t>
            </a:fld>
            <a:endParaRPr lang="en-US"/>
          </a:p>
        </p:txBody>
      </p:sp>
    </p:spTree>
    <p:extLst>
      <p:ext uri="{BB962C8B-B14F-4D97-AF65-F5344CB8AC3E}">
        <p14:creationId xmlns:p14="http://schemas.microsoft.com/office/powerpoint/2010/main" val="419177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7187" lvl="1" indent="-285750">
              <a:buFontTx/>
              <a:buChar char="-"/>
            </a:pPr>
            <a:endParaRPr lang="en-US" i="1" dirty="0"/>
          </a:p>
          <a:p>
            <a:pPr marL="807187" lvl="1" indent="-285750">
              <a:buFontTx/>
              <a:buChar char="-"/>
            </a:pPr>
            <a:endParaRPr lang="en-US" i="1" dirty="0"/>
          </a:p>
        </p:txBody>
      </p:sp>
      <p:sp>
        <p:nvSpPr>
          <p:cNvPr id="4" name="Slide Number Placeholder 3"/>
          <p:cNvSpPr>
            <a:spLocks noGrp="1"/>
          </p:cNvSpPr>
          <p:nvPr>
            <p:ph type="sldNum" sz="quarter" idx="10"/>
          </p:nvPr>
        </p:nvSpPr>
        <p:spPr/>
        <p:txBody>
          <a:bodyPr/>
          <a:lstStyle/>
          <a:p>
            <a:fld id="{81D3986E-EF70-4722-92E2-CD3E6C2AB140}" type="slidenum">
              <a:rPr lang="en-US" smtClean="0"/>
              <a:t>39</a:t>
            </a:fld>
            <a:endParaRPr lang="en-US"/>
          </a:p>
        </p:txBody>
      </p:sp>
    </p:spTree>
    <p:extLst>
      <p:ext uri="{BB962C8B-B14F-4D97-AF65-F5344CB8AC3E}">
        <p14:creationId xmlns:p14="http://schemas.microsoft.com/office/powerpoint/2010/main" val="1407086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gantt</a:t>
            </a:r>
            <a:r>
              <a:rPr lang="en-US" dirty="0"/>
              <a:t> chart</a:t>
            </a:r>
          </a:p>
          <a:p>
            <a:r>
              <a:rPr lang="en-US" dirty="0"/>
              <a:t>Change installation photos </a:t>
            </a:r>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40</a:t>
            </a:fld>
            <a:endParaRPr lang="en-US"/>
          </a:p>
        </p:txBody>
      </p:sp>
    </p:spTree>
    <p:extLst>
      <p:ext uri="{BB962C8B-B14F-4D97-AF65-F5344CB8AC3E}">
        <p14:creationId xmlns:p14="http://schemas.microsoft.com/office/powerpoint/2010/main" val="3750969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42</a:t>
            </a:fld>
            <a:endParaRPr lang="en-US"/>
          </a:p>
        </p:txBody>
      </p:sp>
    </p:spTree>
    <p:extLst>
      <p:ext uri="{BB962C8B-B14F-4D97-AF65-F5344CB8AC3E}">
        <p14:creationId xmlns:p14="http://schemas.microsoft.com/office/powerpoint/2010/main" val="689265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43</a:t>
            </a:fld>
            <a:endParaRPr lang="en-US"/>
          </a:p>
        </p:txBody>
      </p:sp>
    </p:spTree>
    <p:extLst>
      <p:ext uri="{BB962C8B-B14F-4D97-AF65-F5344CB8AC3E}">
        <p14:creationId xmlns:p14="http://schemas.microsoft.com/office/powerpoint/2010/main" val="2764392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44</a:t>
            </a:fld>
            <a:endParaRPr lang="en-US"/>
          </a:p>
        </p:txBody>
      </p:sp>
    </p:spTree>
    <p:extLst>
      <p:ext uri="{BB962C8B-B14F-4D97-AF65-F5344CB8AC3E}">
        <p14:creationId xmlns:p14="http://schemas.microsoft.com/office/powerpoint/2010/main" val="2279703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45</a:t>
            </a:fld>
            <a:endParaRPr lang="en-US"/>
          </a:p>
        </p:txBody>
      </p:sp>
    </p:spTree>
    <p:extLst>
      <p:ext uri="{BB962C8B-B14F-4D97-AF65-F5344CB8AC3E}">
        <p14:creationId xmlns:p14="http://schemas.microsoft.com/office/powerpoint/2010/main" val="3777086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D3986E-EF70-4722-92E2-CD3E6C2A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571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7187" lvl="1" indent="-285750">
              <a:buFontTx/>
              <a:buChar char="-"/>
            </a:pPr>
            <a:endParaRPr lang="en-US" i="1" dirty="0"/>
          </a:p>
          <a:p>
            <a:pPr marL="807187" lvl="1" indent="-285750">
              <a:buFontTx/>
              <a:buChar char="-"/>
            </a:pPr>
            <a:endParaRPr lang="en-US" i="1" dirty="0"/>
          </a:p>
        </p:txBody>
      </p:sp>
      <p:sp>
        <p:nvSpPr>
          <p:cNvPr id="4" name="Slide Number Placeholder 3"/>
          <p:cNvSpPr>
            <a:spLocks noGrp="1"/>
          </p:cNvSpPr>
          <p:nvPr>
            <p:ph type="sldNum" sz="quarter" idx="10"/>
          </p:nvPr>
        </p:nvSpPr>
        <p:spPr/>
        <p:txBody>
          <a:bodyPr/>
          <a:lstStyle/>
          <a:p>
            <a:fld id="{81D3986E-EF70-4722-92E2-CD3E6C2AB140}" type="slidenum">
              <a:rPr lang="en-US" smtClean="0"/>
              <a:t>47</a:t>
            </a:fld>
            <a:endParaRPr lang="en-US"/>
          </a:p>
        </p:txBody>
      </p:sp>
    </p:spTree>
    <p:extLst>
      <p:ext uri="{BB962C8B-B14F-4D97-AF65-F5344CB8AC3E}">
        <p14:creationId xmlns:p14="http://schemas.microsoft.com/office/powerpoint/2010/main" val="208346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48</a:t>
            </a:fld>
            <a:endParaRPr lang="en-US"/>
          </a:p>
        </p:txBody>
      </p:sp>
    </p:spTree>
    <p:extLst>
      <p:ext uri="{BB962C8B-B14F-4D97-AF65-F5344CB8AC3E}">
        <p14:creationId xmlns:p14="http://schemas.microsoft.com/office/powerpoint/2010/main" val="3481236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49</a:t>
            </a:fld>
            <a:endParaRPr lang="en-US"/>
          </a:p>
        </p:txBody>
      </p:sp>
    </p:spTree>
    <p:extLst>
      <p:ext uri="{BB962C8B-B14F-4D97-AF65-F5344CB8AC3E}">
        <p14:creationId xmlns:p14="http://schemas.microsoft.com/office/powerpoint/2010/main" val="3425273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50</a:t>
            </a:fld>
            <a:endParaRPr lang="en-US"/>
          </a:p>
        </p:txBody>
      </p:sp>
    </p:spTree>
    <p:extLst>
      <p:ext uri="{BB962C8B-B14F-4D97-AF65-F5344CB8AC3E}">
        <p14:creationId xmlns:p14="http://schemas.microsoft.com/office/powerpoint/2010/main" val="1797522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51</a:t>
            </a:fld>
            <a:endParaRPr lang="en-US"/>
          </a:p>
        </p:txBody>
      </p:sp>
    </p:spTree>
    <p:extLst>
      <p:ext uri="{BB962C8B-B14F-4D97-AF65-F5344CB8AC3E}">
        <p14:creationId xmlns:p14="http://schemas.microsoft.com/office/powerpoint/2010/main" val="2297195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53</a:t>
            </a:fld>
            <a:endParaRPr lang="en-US"/>
          </a:p>
        </p:txBody>
      </p:sp>
    </p:spTree>
    <p:extLst>
      <p:ext uri="{BB962C8B-B14F-4D97-AF65-F5344CB8AC3E}">
        <p14:creationId xmlns:p14="http://schemas.microsoft.com/office/powerpoint/2010/main" val="147956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5</a:t>
            </a:fld>
            <a:endParaRPr lang="en-US"/>
          </a:p>
        </p:txBody>
      </p:sp>
    </p:spTree>
    <p:extLst>
      <p:ext uri="{BB962C8B-B14F-4D97-AF65-F5344CB8AC3E}">
        <p14:creationId xmlns:p14="http://schemas.microsoft.com/office/powerpoint/2010/main" val="87696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6</a:t>
            </a:fld>
            <a:endParaRPr lang="en-US"/>
          </a:p>
        </p:txBody>
      </p:sp>
    </p:spTree>
    <p:extLst>
      <p:ext uri="{BB962C8B-B14F-4D97-AF65-F5344CB8AC3E}">
        <p14:creationId xmlns:p14="http://schemas.microsoft.com/office/powerpoint/2010/main" val="82345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r>
              <a:rPr lang="en-US" sz="1300" dirty="0">
                <a:solidFill>
                  <a:srgbClr val="333333"/>
                </a:solidFill>
                <a:latin typeface="Roboto Light" panose="02000000000000000000" pitchFamily="2" charset="0"/>
                <a:ea typeface="Roboto Light" panose="02000000000000000000" pitchFamily="2" charset="0"/>
              </a:rPr>
              <a:t>- Add hyperlink </a:t>
            </a:r>
          </a:p>
        </p:txBody>
      </p:sp>
      <p:sp>
        <p:nvSpPr>
          <p:cNvPr id="4" name="Slide Number Placeholder 3"/>
          <p:cNvSpPr>
            <a:spLocks noGrp="1"/>
          </p:cNvSpPr>
          <p:nvPr>
            <p:ph type="sldNum" sz="quarter" idx="10"/>
          </p:nvPr>
        </p:nvSpPr>
        <p:spPr/>
        <p:txBody>
          <a:bodyPr/>
          <a:lstStyle/>
          <a:p>
            <a:fld id="{81D3986E-EF70-4722-92E2-CD3E6C2AB140}" type="slidenum">
              <a:rPr lang="en-US" smtClean="0"/>
              <a:t>7</a:t>
            </a:fld>
            <a:endParaRPr lang="en-US"/>
          </a:p>
        </p:txBody>
      </p:sp>
    </p:spTree>
    <p:extLst>
      <p:ext uri="{BB962C8B-B14F-4D97-AF65-F5344CB8AC3E}">
        <p14:creationId xmlns:p14="http://schemas.microsoft.com/office/powerpoint/2010/main" val="1563918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8</a:t>
            </a:fld>
            <a:endParaRPr lang="en-US"/>
          </a:p>
        </p:txBody>
      </p:sp>
    </p:spTree>
    <p:extLst>
      <p:ext uri="{BB962C8B-B14F-4D97-AF65-F5344CB8AC3E}">
        <p14:creationId xmlns:p14="http://schemas.microsoft.com/office/powerpoint/2010/main" val="2142367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Bef>
                <a:spcPts val="500"/>
              </a:spcBef>
              <a:buClr>
                <a:srgbClr val="3A6AB3"/>
              </a:buClr>
              <a:buFont typeface="Arial" panose="020B0604020202020204" pitchFamily="34" charset="0"/>
              <a:buNone/>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9</a:t>
            </a:fld>
            <a:endParaRPr lang="en-US"/>
          </a:p>
        </p:txBody>
      </p:sp>
    </p:spTree>
    <p:extLst>
      <p:ext uri="{BB962C8B-B14F-4D97-AF65-F5344CB8AC3E}">
        <p14:creationId xmlns:p14="http://schemas.microsoft.com/office/powerpoint/2010/main" val="3060152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 column_2">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E80FE12-B2F9-40CA-BC06-76F6554F093F}"/>
              </a:ext>
            </a:extLst>
          </p:cNvPr>
          <p:cNvSpPr>
            <a:spLocks noGrp="1"/>
          </p:cNvSpPr>
          <p:nvPr>
            <p:ph type="body" idx="1" hasCustomPrompt="1"/>
          </p:nvPr>
        </p:nvSpPr>
        <p:spPr>
          <a:xfrm>
            <a:off x="1175557" y="1308324"/>
            <a:ext cx="8345047" cy="681900"/>
          </a:xfrm>
        </p:spPr>
        <p:txBody>
          <a:bodyPr lIns="0" tIns="0" rIns="0">
            <a:normAutofit/>
          </a:bodyPr>
          <a:lstStyle>
            <a:lvl1pPr marL="0" indent="0">
              <a:lnSpc>
                <a:spcPct val="100000"/>
              </a:lnSpc>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Paragraph..</a:t>
            </a:r>
          </a:p>
        </p:txBody>
      </p:sp>
      <p:sp>
        <p:nvSpPr>
          <p:cNvPr id="13" name="Picture Placeholder 9">
            <a:extLst>
              <a:ext uri="{FF2B5EF4-FFF2-40B4-BE49-F238E27FC236}">
                <a16:creationId xmlns:a16="http://schemas.microsoft.com/office/drawing/2014/main" id="{6EB44AAC-7594-4D39-9209-B6BFC5B8B408}"/>
              </a:ext>
            </a:extLst>
          </p:cNvPr>
          <p:cNvSpPr>
            <a:spLocks noGrp="1"/>
          </p:cNvSpPr>
          <p:nvPr>
            <p:ph type="pic" sz="quarter" idx="14"/>
          </p:nvPr>
        </p:nvSpPr>
        <p:spPr>
          <a:xfrm>
            <a:off x="5432512" y="4303810"/>
            <a:ext cx="4063978" cy="2203883"/>
          </a:xfrm>
          <a:ln>
            <a:noFill/>
          </a:ln>
        </p:spPr>
        <p:txBody>
          <a:bodyPr/>
          <a:lstStyle>
            <a:lvl1pPr marL="0" indent="0">
              <a:buNone/>
              <a:defRPr/>
            </a:lvl1pPr>
          </a:lstStyle>
          <a:p>
            <a:endParaRPr lang="en-US" dirty="0"/>
          </a:p>
        </p:txBody>
      </p:sp>
      <p:sp>
        <p:nvSpPr>
          <p:cNvPr id="14" name="Picture Placeholder 9">
            <a:extLst>
              <a:ext uri="{FF2B5EF4-FFF2-40B4-BE49-F238E27FC236}">
                <a16:creationId xmlns:a16="http://schemas.microsoft.com/office/drawing/2014/main" id="{CA90FDA5-5631-4411-A2A4-79898BA63E9C}"/>
              </a:ext>
            </a:extLst>
          </p:cNvPr>
          <p:cNvSpPr>
            <a:spLocks noGrp="1"/>
          </p:cNvSpPr>
          <p:nvPr>
            <p:ph type="pic" sz="quarter" idx="15"/>
          </p:nvPr>
        </p:nvSpPr>
        <p:spPr>
          <a:xfrm>
            <a:off x="1184750" y="4314206"/>
            <a:ext cx="4063978" cy="2195219"/>
          </a:xfrm>
        </p:spPr>
        <p:txBody>
          <a:bodyPr/>
          <a:lstStyle>
            <a:lvl1pPr marL="0" indent="0">
              <a:buNone/>
              <a:defRPr/>
            </a:lvl1pPr>
          </a:lstStyle>
          <a:p>
            <a:endParaRPr lang="en-US" dirty="0"/>
          </a:p>
        </p:txBody>
      </p:sp>
      <p:sp>
        <p:nvSpPr>
          <p:cNvPr id="9" name="Text Placeholder 2">
            <a:extLst>
              <a:ext uri="{FF2B5EF4-FFF2-40B4-BE49-F238E27FC236}">
                <a16:creationId xmlns:a16="http://schemas.microsoft.com/office/drawing/2014/main" id="{DE3074B2-E705-4790-B973-CB30FDF60230}"/>
              </a:ext>
            </a:extLst>
          </p:cNvPr>
          <p:cNvSpPr>
            <a:spLocks noGrp="1"/>
          </p:cNvSpPr>
          <p:nvPr>
            <p:ph type="body" idx="16" hasCustomPrompt="1"/>
          </p:nvPr>
        </p:nvSpPr>
        <p:spPr>
          <a:xfrm>
            <a:off x="1176934" y="847358"/>
            <a:ext cx="8345047" cy="457208"/>
          </a:xfrm>
        </p:spPr>
        <p:txBody>
          <a:bodyPr lIns="0" rIns="0">
            <a:normAutofit/>
          </a:bodyPr>
          <a:lstStyle>
            <a:lvl1pPr marL="0" indent="0">
              <a:buNone/>
              <a:defRPr sz="2647">
                <a:solidFill>
                  <a:srgbClr val="2888C9"/>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Click here to Edit Header1</a:t>
            </a:r>
          </a:p>
        </p:txBody>
      </p:sp>
      <p:sp>
        <p:nvSpPr>
          <p:cNvPr id="10" name="Text Placeholder 2">
            <a:extLst>
              <a:ext uri="{FF2B5EF4-FFF2-40B4-BE49-F238E27FC236}">
                <a16:creationId xmlns:a16="http://schemas.microsoft.com/office/drawing/2014/main" id="{60DDED34-733F-4FA8-B523-28BEDB6FB0CF}"/>
              </a:ext>
            </a:extLst>
          </p:cNvPr>
          <p:cNvSpPr>
            <a:spLocks noGrp="1"/>
          </p:cNvSpPr>
          <p:nvPr>
            <p:ph type="body" idx="17" hasCustomPrompt="1"/>
          </p:nvPr>
        </p:nvSpPr>
        <p:spPr>
          <a:xfrm>
            <a:off x="1185199" y="2165784"/>
            <a:ext cx="4069031"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Header2</a:t>
            </a:r>
          </a:p>
        </p:txBody>
      </p:sp>
      <p:sp>
        <p:nvSpPr>
          <p:cNvPr id="11" name="Text Placeholder 2">
            <a:extLst>
              <a:ext uri="{FF2B5EF4-FFF2-40B4-BE49-F238E27FC236}">
                <a16:creationId xmlns:a16="http://schemas.microsoft.com/office/drawing/2014/main" id="{EDC020AE-381F-4231-8704-A5842F414777}"/>
              </a:ext>
            </a:extLst>
          </p:cNvPr>
          <p:cNvSpPr>
            <a:spLocks noGrp="1"/>
          </p:cNvSpPr>
          <p:nvPr>
            <p:ph type="body" idx="18"/>
          </p:nvPr>
        </p:nvSpPr>
        <p:spPr>
          <a:xfrm>
            <a:off x="1186575" y="2444647"/>
            <a:ext cx="4058494"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18" name="Text Placeholder 2">
            <a:extLst>
              <a:ext uri="{FF2B5EF4-FFF2-40B4-BE49-F238E27FC236}">
                <a16:creationId xmlns:a16="http://schemas.microsoft.com/office/drawing/2014/main" id="{CF5966A5-117A-4504-899C-BC0C8244ACD8}"/>
              </a:ext>
            </a:extLst>
          </p:cNvPr>
          <p:cNvSpPr>
            <a:spLocks noGrp="1"/>
          </p:cNvSpPr>
          <p:nvPr>
            <p:ph type="body" idx="19" hasCustomPrompt="1"/>
          </p:nvPr>
        </p:nvSpPr>
        <p:spPr>
          <a:xfrm>
            <a:off x="5434483" y="2177914"/>
            <a:ext cx="4079934" cy="268353"/>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Header2</a:t>
            </a:r>
          </a:p>
        </p:txBody>
      </p:sp>
      <p:sp>
        <p:nvSpPr>
          <p:cNvPr id="19" name="Text Placeholder 2">
            <a:extLst>
              <a:ext uri="{FF2B5EF4-FFF2-40B4-BE49-F238E27FC236}">
                <a16:creationId xmlns:a16="http://schemas.microsoft.com/office/drawing/2014/main" id="{1104E497-83F2-4438-AF38-639B132A9A8F}"/>
              </a:ext>
            </a:extLst>
          </p:cNvPr>
          <p:cNvSpPr>
            <a:spLocks noGrp="1"/>
          </p:cNvSpPr>
          <p:nvPr>
            <p:ph type="body" idx="20"/>
          </p:nvPr>
        </p:nvSpPr>
        <p:spPr>
          <a:xfrm>
            <a:off x="5435860" y="2447927"/>
            <a:ext cx="4073976" cy="640864"/>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0" name="Text Placeholder 2">
            <a:extLst>
              <a:ext uri="{FF2B5EF4-FFF2-40B4-BE49-F238E27FC236}">
                <a16:creationId xmlns:a16="http://schemas.microsoft.com/office/drawing/2014/main" id="{5B22A544-FEDA-4602-8C06-BC9A2FAF8BD3}"/>
              </a:ext>
            </a:extLst>
          </p:cNvPr>
          <p:cNvSpPr>
            <a:spLocks noGrp="1"/>
          </p:cNvSpPr>
          <p:nvPr>
            <p:ph type="body" idx="21"/>
          </p:nvPr>
        </p:nvSpPr>
        <p:spPr>
          <a:xfrm>
            <a:off x="1194841" y="3196688"/>
            <a:ext cx="4045647" cy="257957"/>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1" name="Text Placeholder 2">
            <a:extLst>
              <a:ext uri="{FF2B5EF4-FFF2-40B4-BE49-F238E27FC236}">
                <a16:creationId xmlns:a16="http://schemas.microsoft.com/office/drawing/2014/main" id="{F8674CA4-E2FD-498B-AFF1-9DDA982717E7}"/>
              </a:ext>
            </a:extLst>
          </p:cNvPr>
          <p:cNvSpPr>
            <a:spLocks noGrp="1"/>
          </p:cNvSpPr>
          <p:nvPr>
            <p:ph type="body" idx="22"/>
          </p:nvPr>
        </p:nvSpPr>
        <p:spPr>
          <a:xfrm>
            <a:off x="1196219" y="3466701"/>
            <a:ext cx="4043420" cy="74482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2" name="Text Placeholder 2">
            <a:extLst>
              <a:ext uri="{FF2B5EF4-FFF2-40B4-BE49-F238E27FC236}">
                <a16:creationId xmlns:a16="http://schemas.microsoft.com/office/drawing/2014/main" id="{3E5477D0-D8F2-4B6B-B5AA-372ACFF5C3ED}"/>
              </a:ext>
            </a:extLst>
          </p:cNvPr>
          <p:cNvSpPr>
            <a:spLocks noGrp="1"/>
          </p:cNvSpPr>
          <p:nvPr>
            <p:ph type="body" idx="23"/>
          </p:nvPr>
        </p:nvSpPr>
        <p:spPr>
          <a:xfrm>
            <a:off x="5444126" y="3208816"/>
            <a:ext cx="4061130" cy="266621"/>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3" name="Text Placeholder 2">
            <a:extLst>
              <a:ext uri="{FF2B5EF4-FFF2-40B4-BE49-F238E27FC236}">
                <a16:creationId xmlns:a16="http://schemas.microsoft.com/office/drawing/2014/main" id="{8E6843DC-BB15-45E1-BB83-C07E33C051B4}"/>
              </a:ext>
            </a:extLst>
          </p:cNvPr>
          <p:cNvSpPr>
            <a:spLocks noGrp="1"/>
          </p:cNvSpPr>
          <p:nvPr>
            <p:ph type="body" idx="24"/>
          </p:nvPr>
        </p:nvSpPr>
        <p:spPr>
          <a:xfrm>
            <a:off x="5445501" y="3487677"/>
            <a:ext cx="4059753" cy="743089"/>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4" name="Text Placeholder 20">
            <a:extLst>
              <a:ext uri="{FF2B5EF4-FFF2-40B4-BE49-F238E27FC236}">
                <a16:creationId xmlns:a16="http://schemas.microsoft.com/office/drawing/2014/main" id="{4EC3B597-9C6A-49B1-8EA2-92D5750C2515}"/>
              </a:ext>
            </a:extLst>
          </p:cNvPr>
          <p:cNvSpPr>
            <a:spLocks noGrp="1"/>
          </p:cNvSpPr>
          <p:nvPr>
            <p:ph type="body" sz="quarter" idx="25"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5" name="Text Placeholder 20">
            <a:extLst>
              <a:ext uri="{FF2B5EF4-FFF2-40B4-BE49-F238E27FC236}">
                <a16:creationId xmlns:a16="http://schemas.microsoft.com/office/drawing/2014/main" id="{2340974C-5D40-4178-A1EB-5A398E0440CB}"/>
              </a:ext>
            </a:extLst>
          </p:cNvPr>
          <p:cNvSpPr>
            <a:spLocks noGrp="1"/>
          </p:cNvSpPr>
          <p:nvPr>
            <p:ph type="body" sz="quarter" idx="26"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Tree>
    <p:extLst>
      <p:ext uri="{BB962C8B-B14F-4D97-AF65-F5344CB8AC3E}">
        <p14:creationId xmlns:p14="http://schemas.microsoft.com/office/powerpoint/2010/main" val="112734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F649BB3-A3AC-4223-BAE4-4234ECA17C3D}"/>
              </a:ext>
            </a:extLst>
          </p:cNvPr>
          <p:cNvSpPr>
            <a:spLocks noGrp="1"/>
          </p:cNvSpPr>
          <p:nvPr>
            <p:ph type="body" sz="quarter" idx="14" hasCustomPrompt="1"/>
          </p:nvPr>
        </p:nvSpPr>
        <p:spPr>
          <a:xfrm>
            <a:off x="847018" y="6747585"/>
            <a:ext cx="4791794" cy="444668"/>
          </a:xfrm>
        </p:spPr>
        <p:txBody>
          <a:bodyPr lIns="0" tIns="0" rIns="0">
            <a:noAutofit/>
          </a:bodyPr>
          <a:lstStyle>
            <a:lvl1pPr marL="0" indent="0">
              <a:buNone/>
              <a:defRPr sz="772">
                <a:solidFill>
                  <a:srgbClr val="666666"/>
                </a:solidFill>
              </a:defRPr>
            </a:lvl1pPr>
            <a:lvl5pPr marL="2016750" indent="0" algn="l">
              <a:buNone/>
              <a:defRPr/>
            </a:lvl5pPr>
          </a:lstStyle>
          <a:p>
            <a:r>
              <a:rPr lang="en-US" dirty="0"/>
              <a:t>©2016 Footfall counter is trademark application of FootfallCam in various jurisdictions. We reserve the right to introduce modifications without notice. All other company names and products are trademarks of their respective companies.</a:t>
            </a:r>
          </a:p>
        </p:txBody>
      </p:sp>
      <p:sp>
        <p:nvSpPr>
          <p:cNvPr id="10" name="Text Placeholder 2">
            <a:extLst>
              <a:ext uri="{FF2B5EF4-FFF2-40B4-BE49-F238E27FC236}">
                <a16:creationId xmlns:a16="http://schemas.microsoft.com/office/drawing/2014/main" id="{91319479-C7F3-480F-B170-EB715077DD01}"/>
              </a:ext>
            </a:extLst>
          </p:cNvPr>
          <p:cNvSpPr>
            <a:spLocks noGrp="1"/>
          </p:cNvSpPr>
          <p:nvPr>
            <p:ph type="body" idx="1"/>
          </p:nvPr>
        </p:nvSpPr>
        <p:spPr>
          <a:xfrm>
            <a:off x="1637650" y="5073363"/>
            <a:ext cx="7405501" cy="853978"/>
          </a:xfrm>
        </p:spPr>
        <p:txBody>
          <a:bodyPr lIns="0" tIns="0" rIns="0">
            <a:normAutofit/>
          </a:bodyPr>
          <a:lstStyle>
            <a:lvl1pPr marL="0" indent="0">
              <a:lnSpc>
                <a:spcPct val="100000"/>
              </a:lnSpc>
              <a:buNone/>
              <a:defRPr sz="1654">
                <a:solidFill>
                  <a:srgbClr val="666666"/>
                </a:solidFill>
                <a:latin typeface="+mj-lt"/>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12" name="Text Placeholder 13">
            <a:extLst>
              <a:ext uri="{FF2B5EF4-FFF2-40B4-BE49-F238E27FC236}">
                <a16:creationId xmlns:a16="http://schemas.microsoft.com/office/drawing/2014/main" id="{63F32739-59D7-49F9-A48D-80F243156721}"/>
              </a:ext>
            </a:extLst>
          </p:cNvPr>
          <p:cNvSpPr>
            <a:spLocks noGrp="1"/>
          </p:cNvSpPr>
          <p:nvPr>
            <p:ph type="body" sz="quarter" idx="16"/>
          </p:nvPr>
        </p:nvSpPr>
        <p:spPr>
          <a:xfrm>
            <a:off x="980617" y="2379740"/>
            <a:ext cx="8599622" cy="2093789"/>
          </a:xfrm>
        </p:spPr>
        <p:txBody>
          <a:bodyPr>
            <a:normAutofit/>
          </a:bodyPr>
          <a:lstStyle>
            <a:lvl1pPr marL="0" indent="0">
              <a:buNone/>
              <a:defRPr sz="8822">
                <a:solidFill>
                  <a:srgbClr val="2888C9"/>
                </a:solidFill>
              </a:defRPr>
            </a:lvl1pPr>
          </a:lstStyle>
          <a:p>
            <a:pPr lvl="0"/>
            <a:endParaRPr lang="en-US" dirty="0"/>
          </a:p>
        </p:txBody>
      </p:sp>
    </p:spTree>
    <p:extLst>
      <p:ext uri="{BB962C8B-B14F-4D97-AF65-F5344CB8AC3E}">
        <p14:creationId xmlns:p14="http://schemas.microsoft.com/office/powerpoint/2010/main" val="150530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Fr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79CA-9FE9-411E-9C4D-E3AAB67F2123}"/>
              </a:ext>
            </a:extLst>
          </p:cNvPr>
          <p:cNvSpPr>
            <a:spLocks noGrp="1"/>
          </p:cNvSpPr>
          <p:nvPr>
            <p:ph type="title"/>
          </p:nvPr>
        </p:nvSpPr>
        <p:spPr>
          <a:xfrm>
            <a:off x="856935" y="3856794"/>
            <a:ext cx="9011628" cy="935502"/>
          </a:xfrm>
        </p:spPr>
        <p:txBody>
          <a:bodyPr lIns="0" rIns="0" bIns="0" anchor="b">
            <a:normAutofit/>
          </a:bodyPr>
          <a:lstStyle>
            <a:lvl1pPr>
              <a:defRPr sz="3970">
                <a:solidFill>
                  <a:srgbClr val="2888C9"/>
                </a:solidFill>
                <a:latin typeface="Source Sans Pro Light" panose="020B04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B62AD6C-93A5-4919-B46D-ED2D4403F5C8}"/>
              </a:ext>
            </a:extLst>
          </p:cNvPr>
          <p:cNvSpPr>
            <a:spLocks noGrp="1"/>
          </p:cNvSpPr>
          <p:nvPr>
            <p:ph type="body" idx="1"/>
          </p:nvPr>
        </p:nvSpPr>
        <p:spPr>
          <a:xfrm>
            <a:off x="1637650" y="5513918"/>
            <a:ext cx="7405501" cy="853978"/>
          </a:xfrm>
        </p:spPr>
        <p:txBody>
          <a:bodyPr lIns="0" tIns="0" rIns="0">
            <a:normAutofit/>
          </a:bodyPr>
          <a:lstStyle>
            <a:lvl1pPr marL="0" indent="0">
              <a:lnSpc>
                <a:spcPct val="100000"/>
              </a:lnSpc>
              <a:buNone/>
              <a:defRPr sz="1654">
                <a:solidFill>
                  <a:srgbClr val="666666"/>
                </a:solidFill>
                <a:latin typeface="+mj-lt"/>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8" name="Picture Placeholder 7">
            <a:extLst>
              <a:ext uri="{FF2B5EF4-FFF2-40B4-BE49-F238E27FC236}">
                <a16:creationId xmlns:a16="http://schemas.microsoft.com/office/drawing/2014/main" id="{CC602F94-66AA-4445-8547-F31A0635C5F1}"/>
              </a:ext>
            </a:extLst>
          </p:cNvPr>
          <p:cNvSpPr>
            <a:spLocks noGrp="1"/>
          </p:cNvSpPr>
          <p:nvPr>
            <p:ph type="pic" sz="quarter" idx="13" hasCustomPrompt="1"/>
          </p:nvPr>
        </p:nvSpPr>
        <p:spPr>
          <a:xfrm>
            <a:off x="843113" y="404836"/>
            <a:ext cx="9032360" cy="3462354"/>
          </a:xfrm>
        </p:spPr>
        <p:txBody>
          <a:bodyPr tIns="0"/>
          <a:lstStyle>
            <a:lvl1pPr marL="0" indent="0">
              <a:buNone/>
              <a:defRPr/>
            </a:lvl1pPr>
          </a:lstStyle>
          <a:p>
            <a:r>
              <a:rPr lang="en-US" dirty="0"/>
              <a:t>    </a:t>
            </a:r>
          </a:p>
        </p:txBody>
      </p:sp>
      <p:sp>
        <p:nvSpPr>
          <p:cNvPr id="16" name="Text Placeholder 15">
            <a:extLst>
              <a:ext uri="{FF2B5EF4-FFF2-40B4-BE49-F238E27FC236}">
                <a16:creationId xmlns:a16="http://schemas.microsoft.com/office/drawing/2014/main" id="{4AD7B601-549F-4D67-929B-02BAC3F3802A}"/>
              </a:ext>
            </a:extLst>
          </p:cNvPr>
          <p:cNvSpPr>
            <a:spLocks noGrp="1"/>
          </p:cNvSpPr>
          <p:nvPr>
            <p:ph type="body" sz="quarter" idx="14" hasCustomPrompt="1"/>
          </p:nvPr>
        </p:nvSpPr>
        <p:spPr>
          <a:xfrm>
            <a:off x="847018" y="7120553"/>
            <a:ext cx="4791794" cy="444668"/>
          </a:xfrm>
        </p:spPr>
        <p:txBody>
          <a:bodyPr lIns="0" tIns="0" rIns="0">
            <a:noAutofit/>
          </a:bodyPr>
          <a:lstStyle>
            <a:lvl1pPr marL="0" indent="0">
              <a:buNone/>
              <a:defRPr sz="772">
                <a:solidFill>
                  <a:srgbClr val="666666"/>
                </a:solidFill>
              </a:defRPr>
            </a:lvl1pPr>
            <a:lvl5pPr marL="2016750" indent="0" algn="l">
              <a:buNone/>
              <a:defRPr/>
            </a:lvl5pPr>
          </a:lstStyle>
          <a:p>
            <a:r>
              <a:rPr lang="en-US" dirty="0"/>
              <a:t>©2016-2020 Footfall counter is trademark application of FootfallCam in various jurisdictions. We reserve the right to introduce modifications without notice. All other company names and products are trademarks of their respective companies.</a:t>
            </a:r>
          </a:p>
        </p:txBody>
      </p:sp>
      <p:sp>
        <p:nvSpPr>
          <p:cNvPr id="18" name="Text Placeholder 17">
            <a:extLst>
              <a:ext uri="{FF2B5EF4-FFF2-40B4-BE49-F238E27FC236}">
                <a16:creationId xmlns:a16="http://schemas.microsoft.com/office/drawing/2014/main" id="{148FA780-8552-4E20-BFED-01D26086D00F}"/>
              </a:ext>
            </a:extLst>
          </p:cNvPr>
          <p:cNvSpPr>
            <a:spLocks noGrp="1"/>
          </p:cNvSpPr>
          <p:nvPr>
            <p:ph type="body" sz="quarter" idx="15" hasCustomPrompt="1"/>
          </p:nvPr>
        </p:nvSpPr>
        <p:spPr>
          <a:xfrm>
            <a:off x="856935" y="4676607"/>
            <a:ext cx="9011628" cy="665251"/>
          </a:xfrm>
        </p:spPr>
        <p:txBody>
          <a:bodyPr lIns="0" rIns="0"/>
          <a:lstStyle>
            <a:lvl1pPr marL="0" indent="0">
              <a:buNone/>
              <a:defRPr sz="3970"/>
            </a:lvl1pPr>
          </a:lstStyle>
          <a:p>
            <a:r>
              <a:rPr lang="en-US" dirty="0">
                <a:solidFill>
                  <a:srgbClr val="666666"/>
                </a:solidFill>
              </a:rPr>
              <a:t>Click to edit Master title style</a:t>
            </a:r>
          </a:p>
        </p:txBody>
      </p:sp>
      <p:sp>
        <p:nvSpPr>
          <p:cNvPr id="7" name="Text Placeholder 15">
            <a:extLst>
              <a:ext uri="{FF2B5EF4-FFF2-40B4-BE49-F238E27FC236}">
                <a16:creationId xmlns:a16="http://schemas.microsoft.com/office/drawing/2014/main" id="{0E86D38E-7973-4154-93EE-BFCC4F26553A}"/>
              </a:ext>
            </a:extLst>
          </p:cNvPr>
          <p:cNvSpPr>
            <a:spLocks noGrp="1"/>
          </p:cNvSpPr>
          <p:nvPr>
            <p:ph type="body" sz="quarter" idx="16" hasCustomPrompt="1"/>
          </p:nvPr>
        </p:nvSpPr>
        <p:spPr>
          <a:xfrm>
            <a:off x="6630200" y="6935680"/>
            <a:ext cx="3596645" cy="444668"/>
          </a:xfrm>
        </p:spPr>
        <p:txBody>
          <a:bodyPr lIns="0" tIns="0" rIns="0">
            <a:noAutofit/>
          </a:bodyPr>
          <a:lstStyle>
            <a:lvl1pPr marL="0" indent="0">
              <a:buNone/>
              <a:defRPr sz="772">
                <a:solidFill>
                  <a:srgbClr val="666666"/>
                </a:solidFill>
              </a:defRPr>
            </a:lvl1pPr>
            <a:lvl5pPr marL="2016750" indent="0" algn="l">
              <a:buNone/>
              <a:defRPr/>
            </a:lvl5pPr>
          </a:lstStyle>
          <a:p>
            <a:r>
              <a:rPr lang="en-US" dirty="0"/>
              <a:t>.</a:t>
            </a:r>
          </a:p>
        </p:txBody>
      </p:sp>
    </p:spTree>
    <p:extLst>
      <p:ext uri="{BB962C8B-B14F-4D97-AF65-F5344CB8AC3E}">
        <p14:creationId xmlns:p14="http://schemas.microsoft.com/office/powerpoint/2010/main" val="403729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2 Column_1">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CA90FDA5-5631-4411-A2A4-79898BA63E9C}"/>
              </a:ext>
            </a:extLst>
          </p:cNvPr>
          <p:cNvSpPr>
            <a:spLocks noGrp="1"/>
          </p:cNvSpPr>
          <p:nvPr>
            <p:ph type="pic" sz="quarter" idx="15"/>
          </p:nvPr>
        </p:nvSpPr>
        <p:spPr>
          <a:xfrm>
            <a:off x="850874" y="2545878"/>
            <a:ext cx="2138809" cy="2510750"/>
          </a:xfrm>
        </p:spPr>
        <p:txBody>
          <a:bodyPr/>
          <a:lstStyle>
            <a:lvl1pPr marL="0" indent="0">
              <a:buNone/>
              <a:defRPr/>
            </a:lvl1pPr>
          </a:lstStyle>
          <a:p>
            <a:endParaRPr lang="en-US" dirty="0"/>
          </a:p>
        </p:txBody>
      </p:sp>
      <p:sp>
        <p:nvSpPr>
          <p:cNvPr id="21" name="Text Placeholder 20">
            <a:extLst>
              <a:ext uri="{FF2B5EF4-FFF2-40B4-BE49-F238E27FC236}">
                <a16:creationId xmlns:a16="http://schemas.microsoft.com/office/drawing/2014/main" id="{B5E00876-ED72-48CE-989E-66965DA657AF}"/>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2" name="Text Placeholder 20">
            <a:extLst>
              <a:ext uri="{FF2B5EF4-FFF2-40B4-BE49-F238E27FC236}">
                <a16:creationId xmlns:a16="http://schemas.microsoft.com/office/drawing/2014/main" id="{59B14A78-02CC-42D3-93A3-5623CC9A5EEA}"/>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18" name="Picture Placeholder 9">
            <a:extLst>
              <a:ext uri="{FF2B5EF4-FFF2-40B4-BE49-F238E27FC236}">
                <a16:creationId xmlns:a16="http://schemas.microsoft.com/office/drawing/2014/main" id="{0AFD3655-8443-4DCC-8076-FFC362A2A7B9}"/>
              </a:ext>
            </a:extLst>
          </p:cNvPr>
          <p:cNvSpPr>
            <a:spLocks noGrp="1"/>
          </p:cNvSpPr>
          <p:nvPr>
            <p:ph type="pic" sz="quarter" idx="26"/>
          </p:nvPr>
        </p:nvSpPr>
        <p:spPr>
          <a:xfrm>
            <a:off x="7734117" y="2545878"/>
            <a:ext cx="2138809" cy="2510750"/>
          </a:xfrm>
        </p:spPr>
        <p:txBody>
          <a:bodyPr/>
          <a:lstStyle>
            <a:lvl1pPr marL="0" indent="0">
              <a:buNone/>
              <a:defRPr/>
            </a:lvl1pPr>
          </a:lstStyle>
          <a:p>
            <a:endParaRPr lang="en-US" dirty="0"/>
          </a:p>
        </p:txBody>
      </p:sp>
      <p:sp>
        <p:nvSpPr>
          <p:cNvPr id="19" name="Picture Placeholder 9">
            <a:extLst>
              <a:ext uri="{FF2B5EF4-FFF2-40B4-BE49-F238E27FC236}">
                <a16:creationId xmlns:a16="http://schemas.microsoft.com/office/drawing/2014/main" id="{77851489-3204-4F58-AD79-5E720C3661B4}"/>
              </a:ext>
            </a:extLst>
          </p:cNvPr>
          <p:cNvSpPr>
            <a:spLocks noGrp="1"/>
          </p:cNvSpPr>
          <p:nvPr>
            <p:ph type="pic" sz="quarter" idx="27"/>
          </p:nvPr>
        </p:nvSpPr>
        <p:spPr>
          <a:xfrm>
            <a:off x="5432260" y="2545878"/>
            <a:ext cx="2138809" cy="2510750"/>
          </a:xfrm>
        </p:spPr>
        <p:txBody>
          <a:bodyPr/>
          <a:lstStyle>
            <a:lvl1pPr marL="0" indent="0">
              <a:buNone/>
              <a:defRPr/>
            </a:lvl1pPr>
          </a:lstStyle>
          <a:p>
            <a:endParaRPr lang="en-US" dirty="0"/>
          </a:p>
        </p:txBody>
      </p:sp>
      <p:sp>
        <p:nvSpPr>
          <p:cNvPr id="20" name="Picture Placeholder 9">
            <a:extLst>
              <a:ext uri="{FF2B5EF4-FFF2-40B4-BE49-F238E27FC236}">
                <a16:creationId xmlns:a16="http://schemas.microsoft.com/office/drawing/2014/main" id="{847F0540-0585-4996-BA07-59D24B08669E}"/>
              </a:ext>
            </a:extLst>
          </p:cNvPr>
          <p:cNvSpPr>
            <a:spLocks noGrp="1"/>
          </p:cNvSpPr>
          <p:nvPr>
            <p:ph type="pic" sz="quarter" idx="28"/>
          </p:nvPr>
        </p:nvSpPr>
        <p:spPr>
          <a:xfrm>
            <a:off x="3137741" y="2545878"/>
            <a:ext cx="2138809" cy="2510750"/>
          </a:xfrm>
        </p:spPr>
        <p:txBody>
          <a:bodyPr/>
          <a:lstStyle>
            <a:lvl1pPr marL="0" indent="0">
              <a:buNone/>
              <a:defRPr/>
            </a:lvl1pPr>
          </a:lstStyle>
          <a:p>
            <a:endParaRPr lang="en-US" dirty="0"/>
          </a:p>
        </p:txBody>
      </p:sp>
      <p:sp>
        <p:nvSpPr>
          <p:cNvPr id="35" name="Text Placeholder 2">
            <a:extLst>
              <a:ext uri="{FF2B5EF4-FFF2-40B4-BE49-F238E27FC236}">
                <a16:creationId xmlns:a16="http://schemas.microsoft.com/office/drawing/2014/main" id="{58D5BE58-C052-43E4-9354-17ACB2D19467}"/>
              </a:ext>
            </a:extLst>
          </p:cNvPr>
          <p:cNvSpPr>
            <a:spLocks noGrp="1"/>
          </p:cNvSpPr>
          <p:nvPr>
            <p:ph type="body" idx="1"/>
          </p:nvPr>
        </p:nvSpPr>
        <p:spPr>
          <a:xfrm>
            <a:off x="864133" y="1533469"/>
            <a:ext cx="9015826" cy="853978"/>
          </a:xfrm>
        </p:spPr>
        <p:txBody>
          <a:bodyPr lIns="0" tIns="0" rIns="0">
            <a:normAutofit/>
          </a:bodyPr>
          <a:lstStyle>
            <a:lvl1pPr marL="0" indent="0">
              <a:lnSpc>
                <a:spcPct val="100000"/>
              </a:lnSpc>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36" name="Title 1">
            <a:extLst>
              <a:ext uri="{FF2B5EF4-FFF2-40B4-BE49-F238E27FC236}">
                <a16:creationId xmlns:a16="http://schemas.microsoft.com/office/drawing/2014/main" id="{89324AC0-5BEF-4613-B192-F961072AA390}"/>
              </a:ext>
            </a:extLst>
          </p:cNvPr>
          <p:cNvSpPr>
            <a:spLocks noGrp="1"/>
          </p:cNvSpPr>
          <p:nvPr>
            <p:ph type="title"/>
          </p:nvPr>
        </p:nvSpPr>
        <p:spPr>
          <a:xfrm>
            <a:off x="861298" y="459962"/>
            <a:ext cx="9011628" cy="935502"/>
          </a:xfrm>
        </p:spPr>
        <p:txBody>
          <a:bodyPr lIns="0" rIns="0" bIns="0" anchor="b">
            <a:normAutofit/>
          </a:bodyPr>
          <a:lstStyle>
            <a:lvl1pPr>
              <a:defRPr sz="3970">
                <a:solidFill>
                  <a:srgbClr val="2888C9"/>
                </a:solidFill>
                <a:latin typeface="Source Sans Pro Light" panose="020B0403030403020204" pitchFamily="34" charset="0"/>
              </a:defRPr>
            </a:lvl1pPr>
          </a:lstStyle>
          <a:p>
            <a:r>
              <a:rPr lang="en-US" dirty="0"/>
              <a:t>Click to edit Master title style</a:t>
            </a:r>
          </a:p>
        </p:txBody>
      </p:sp>
      <p:sp>
        <p:nvSpPr>
          <p:cNvPr id="38" name="Text Placeholder 2">
            <a:extLst>
              <a:ext uri="{FF2B5EF4-FFF2-40B4-BE49-F238E27FC236}">
                <a16:creationId xmlns:a16="http://schemas.microsoft.com/office/drawing/2014/main" id="{3F0B8A01-AB1D-46A2-92B6-42C9B6626880}"/>
              </a:ext>
            </a:extLst>
          </p:cNvPr>
          <p:cNvSpPr>
            <a:spLocks noGrp="1"/>
          </p:cNvSpPr>
          <p:nvPr>
            <p:ph type="body" idx="17"/>
          </p:nvPr>
        </p:nvSpPr>
        <p:spPr>
          <a:xfrm>
            <a:off x="854695" y="5174404"/>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39" name="Text Placeholder 2">
            <a:extLst>
              <a:ext uri="{FF2B5EF4-FFF2-40B4-BE49-F238E27FC236}">
                <a16:creationId xmlns:a16="http://schemas.microsoft.com/office/drawing/2014/main" id="{4C2C5F60-4370-4CB3-BCD8-D5A063F06DF1}"/>
              </a:ext>
            </a:extLst>
          </p:cNvPr>
          <p:cNvSpPr>
            <a:spLocks noGrp="1"/>
          </p:cNvSpPr>
          <p:nvPr>
            <p:ph type="body" idx="18"/>
          </p:nvPr>
        </p:nvSpPr>
        <p:spPr>
          <a:xfrm>
            <a:off x="856073" y="5470955"/>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2" name="Text Placeholder 2">
            <a:extLst>
              <a:ext uri="{FF2B5EF4-FFF2-40B4-BE49-F238E27FC236}">
                <a16:creationId xmlns:a16="http://schemas.microsoft.com/office/drawing/2014/main" id="{7245C184-08D6-4C38-A63A-CE6B8F57F84B}"/>
              </a:ext>
            </a:extLst>
          </p:cNvPr>
          <p:cNvSpPr>
            <a:spLocks noGrp="1"/>
          </p:cNvSpPr>
          <p:nvPr>
            <p:ph type="body" idx="29"/>
          </p:nvPr>
        </p:nvSpPr>
        <p:spPr>
          <a:xfrm>
            <a:off x="3140093" y="5183249"/>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3" name="Text Placeholder 2">
            <a:extLst>
              <a:ext uri="{FF2B5EF4-FFF2-40B4-BE49-F238E27FC236}">
                <a16:creationId xmlns:a16="http://schemas.microsoft.com/office/drawing/2014/main" id="{177D8189-BF20-436B-961E-C001610B1A2F}"/>
              </a:ext>
            </a:extLst>
          </p:cNvPr>
          <p:cNvSpPr>
            <a:spLocks noGrp="1"/>
          </p:cNvSpPr>
          <p:nvPr>
            <p:ph type="body" idx="30"/>
          </p:nvPr>
        </p:nvSpPr>
        <p:spPr>
          <a:xfrm>
            <a:off x="3141473" y="5479800"/>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4" name="Text Placeholder 2">
            <a:extLst>
              <a:ext uri="{FF2B5EF4-FFF2-40B4-BE49-F238E27FC236}">
                <a16:creationId xmlns:a16="http://schemas.microsoft.com/office/drawing/2014/main" id="{BAB101BE-0AB3-46EB-A4FB-34A7C5D63334}"/>
              </a:ext>
            </a:extLst>
          </p:cNvPr>
          <p:cNvSpPr>
            <a:spLocks noGrp="1"/>
          </p:cNvSpPr>
          <p:nvPr>
            <p:ph type="body" idx="31"/>
          </p:nvPr>
        </p:nvSpPr>
        <p:spPr>
          <a:xfrm>
            <a:off x="5425494" y="5192094"/>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5" name="Text Placeholder 2">
            <a:extLst>
              <a:ext uri="{FF2B5EF4-FFF2-40B4-BE49-F238E27FC236}">
                <a16:creationId xmlns:a16="http://schemas.microsoft.com/office/drawing/2014/main" id="{94211C18-D353-4C27-BB8A-8E6E81DFD8BF}"/>
              </a:ext>
            </a:extLst>
          </p:cNvPr>
          <p:cNvSpPr>
            <a:spLocks noGrp="1"/>
          </p:cNvSpPr>
          <p:nvPr>
            <p:ph type="body" idx="32"/>
          </p:nvPr>
        </p:nvSpPr>
        <p:spPr>
          <a:xfrm>
            <a:off x="5426872" y="5488646"/>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6" name="Text Placeholder 2">
            <a:extLst>
              <a:ext uri="{FF2B5EF4-FFF2-40B4-BE49-F238E27FC236}">
                <a16:creationId xmlns:a16="http://schemas.microsoft.com/office/drawing/2014/main" id="{73E4578E-6671-4BFF-B976-451E1B95D0BF}"/>
              </a:ext>
            </a:extLst>
          </p:cNvPr>
          <p:cNvSpPr>
            <a:spLocks noGrp="1"/>
          </p:cNvSpPr>
          <p:nvPr>
            <p:ph type="body" idx="33"/>
          </p:nvPr>
        </p:nvSpPr>
        <p:spPr>
          <a:xfrm>
            <a:off x="7717925" y="5200940"/>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7" name="Text Placeholder 2">
            <a:extLst>
              <a:ext uri="{FF2B5EF4-FFF2-40B4-BE49-F238E27FC236}">
                <a16:creationId xmlns:a16="http://schemas.microsoft.com/office/drawing/2014/main" id="{86E6A807-77BD-4572-8433-6A38E214BD29}"/>
              </a:ext>
            </a:extLst>
          </p:cNvPr>
          <p:cNvSpPr>
            <a:spLocks noGrp="1"/>
          </p:cNvSpPr>
          <p:nvPr>
            <p:ph type="body" idx="34"/>
          </p:nvPr>
        </p:nvSpPr>
        <p:spPr>
          <a:xfrm>
            <a:off x="7719303" y="5497491"/>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8" name="Text Placeholder 2">
            <a:extLst>
              <a:ext uri="{FF2B5EF4-FFF2-40B4-BE49-F238E27FC236}">
                <a16:creationId xmlns:a16="http://schemas.microsoft.com/office/drawing/2014/main" id="{856A31F4-2589-4B91-A885-8FCD8E1F1775}"/>
              </a:ext>
            </a:extLst>
          </p:cNvPr>
          <p:cNvSpPr>
            <a:spLocks noGrp="1"/>
          </p:cNvSpPr>
          <p:nvPr>
            <p:ph type="body" idx="23" hasCustomPrompt="1"/>
          </p:nvPr>
        </p:nvSpPr>
        <p:spPr>
          <a:xfrm>
            <a:off x="5442768" y="6415699"/>
            <a:ext cx="4437193" cy="519126"/>
          </a:xfrm>
        </p:spPr>
        <p:txBody>
          <a:bodyPr lIns="0" tIns="0" rIns="0">
            <a:normAutofit/>
          </a:bodyPr>
          <a:lstStyle>
            <a:lvl1pPr marL="0" indent="0">
              <a:spcBef>
                <a:spcPts val="221"/>
              </a:spcBef>
              <a:buNone/>
              <a:defRPr sz="110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Tree>
    <p:extLst>
      <p:ext uri="{BB962C8B-B14F-4D97-AF65-F5344CB8AC3E}">
        <p14:creationId xmlns:p14="http://schemas.microsoft.com/office/powerpoint/2010/main" val="46103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5CC5326-92A4-4F55-8336-8EE246F2BFFE}"/>
              </a:ext>
            </a:extLst>
          </p:cNvPr>
          <p:cNvSpPr>
            <a:spLocks noGrp="1"/>
          </p:cNvSpPr>
          <p:nvPr>
            <p:ph type="body" idx="1"/>
          </p:nvPr>
        </p:nvSpPr>
        <p:spPr>
          <a:xfrm>
            <a:off x="1618573" y="1661776"/>
            <a:ext cx="4072345" cy="1619884"/>
          </a:xfrm>
        </p:spPr>
        <p:txBody>
          <a:bodyPr lIns="0" tIns="0" rIns="0">
            <a:normAutofit/>
          </a:bodyPr>
          <a:lstStyle>
            <a:lvl1pPr marL="0" indent="0">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9" name="Picture Placeholder 9">
            <a:extLst>
              <a:ext uri="{FF2B5EF4-FFF2-40B4-BE49-F238E27FC236}">
                <a16:creationId xmlns:a16="http://schemas.microsoft.com/office/drawing/2014/main" id="{40811F1F-165A-4AEB-B072-5D06D09A191A}"/>
              </a:ext>
            </a:extLst>
          </p:cNvPr>
          <p:cNvSpPr>
            <a:spLocks noGrp="1"/>
          </p:cNvSpPr>
          <p:nvPr>
            <p:ph type="pic" sz="quarter" idx="14"/>
          </p:nvPr>
        </p:nvSpPr>
        <p:spPr>
          <a:xfrm>
            <a:off x="5892816" y="1652911"/>
            <a:ext cx="3185496" cy="4892713"/>
          </a:xfrm>
          <a:ln>
            <a:noFill/>
          </a:ln>
        </p:spPr>
        <p:txBody>
          <a:bodyPr/>
          <a:lstStyle>
            <a:lvl1pPr marL="0" indent="0">
              <a:buNone/>
              <a:defRPr/>
            </a:lvl1pPr>
          </a:lstStyle>
          <a:p>
            <a:endParaRPr lang="en-US" dirty="0"/>
          </a:p>
        </p:txBody>
      </p:sp>
      <p:sp>
        <p:nvSpPr>
          <p:cNvPr id="12" name="Text Placeholder 2">
            <a:extLst>
              <a:ext uri="{FF2B5EF4-FFF2-40B4-BE49-F238E27FC236}">
                <a16:creationId xmlns:a16="http://schemas.microsoft.com/office/drawing/2014/main" id="{3A9A5B05-8124-46DA-8580-318973232257}"/>
              </a:ext>
            </a:extLst>
          </p:cNvPr>
          <p:cNvSpPr>
            <a:spLocks noGrp="1"/>
          </p:cNvSpPr>
          <p:nvPr>
            <p:ph type="body" idx="16"/>
          </p:nvPr>
        </p:nvSpPr>
        <p:spPr>
          <a:xfrm>
            <a:off x="1619950" y="935816"/>
            <a:ext cx="7451330" cy="457208"/>
          </a:xfrm>
        </p:spPr>
        <p:txBody>
          <a:bodyPr lIns="0" rIns="0">
            <a:normAutofit/>
          </a:bodyPr>
          <a:lstStyle>
            <a:lvl1pPr marL="0" indent="0">
              <a:buNone/>
              <a:defRPr sz="2647">
                <a:solidFill>
                  <a:srgbClr val="2888C9"/>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2" name="Text Placeholder 2">
            <a:extLst>
              <a:ext uri="{FF2B5EF4-FFF2-40B4-BE49-F238E27FC236}">
                <a16:creationId xmlns:a16="http://schemas.microsoft.com/office/drawing/2014/main" id="{399316BD-6D47-4FA2-9533-FED6E167CE1A}"/>
              </a:ext>
            </a:extLst>
          </p:cNvPr>
          <p:cNvSpPr>
            <a:spLocks noGrp="1"/>
          </p:cNvSpPr>
          <p:nvPr>
            <p:ph type="body" idx="17"/>
          </p:nvPr>
        </p:nvSpPr>
        <p:spPr>
          <a:xfrm>
            <a:off x="1628214" y="3423006"/>
            <a:ext cx="4069031"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3" name="Text Placeholder 2">
            <a:extLst>
              <a:ext uri="{FF2B5EF4-FFF2-40B4-BE49-F238E27FC236}">
                <a16:creationId xmlns:a16="http://schemas.microsoft.com/office/drawing/2014/main" id="{F0FD84C3-1A5A-4A95-9705-E77C764A8BB6}"/>
              </a:ext>
            </a:extLst>
          </p:cNvPr>
          <p:cNvSpPr>
            <a:spLocks noGrp="1"/>
          </p:cNvSpPr>
          <p:nvPr>
            <p:ph type="body" idx="18"/>
          </p:nvPr>
        </p:nvSpPr>
        <p:spPr>
          <a:xfrm>
            <a:off x="1629590" y="3719557"/>
            <a:ext cx="4058494"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4" name="Text Placeholder 2">
            <a:extLst>
              <a:ext uri="{FF2B5EF4-FFF2-40B4-BE49-F238E27FC236}">
                <a16:creationId xmlns:a16="http://schemas.microsoft.com/office/drawing/2014/main" id="{C3F7B626-0865-445C-9748-94379B70A494}"/>
              </a:ext>
            </a:extLst>
          </p:cNvPr>
          <p:cNvSpPr>
            <a:spLocks noGrp="1"/>
          </p:cNvSpPr>
          <p:nvPr>
            <p:ph type="body" idx="21"/>
          </p:nvPr>
        </p:nvSpPr>
        <p:spPr>
          <a:xfrm>
            <a:off x="1630823" y="4453907"/>
            <a:ext cx="4045647" cy="257957"/>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5" name="Text Placeholder 2">
            <a:extLst>
              <a:ext uri="{FF2B5EF4-FFF2-40B4-BE49-F238E27FC236}">
                <a16:creationId xmlns:a16="http://schemas.microsoft.com/office/drawing/2014/main" id="{EDEA60B1-1607-4875-865E-320A17D317ED}"/>
              </a:ext>
            </a:extLst>
          </p:cNvPr>
          <p:cNvSpPr>
            <a:spLocks noGrp="1"/>
          </p:cNvSpPr>
          <p:nvPr>
            <p:ph type="body" idx="22"/>
          </p:nvPr>
        </p:nvSpPr>
        <p:spPr>
          <a:xfrm>
            <a:off x="1632203" y="4715078"/>
            <a:ext cx="4043420" cy="74482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6" name="Text Placeholder 20">
            <a:extLst>
              <a:ext uri="{FF2B5EF4-FFF2-40B4-BE49-F238E27FC236}">
                <a16:creationId xmlns:a16="http://schemas.microsoft.com/office/drawing/2014/main" id="{1D6ED307-AC49-4988-8C24-A8A3A6510078}"/>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7" name="Text Placeholder 20">
            <a:extLst>
              <a:ext uri="{FF2B5EF4-FFF2-40B4-BE49-F238E27FC236}">
                <a16:creationId xmlns:a16="http://schemas.microsoft.com/office/drawing/2014/main" id="{E1808E64-1079-426A-A67A-F5D9C2B4BACD}"/>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31" name="Text Placeholder 2">
            <a:extLst>
              <a:ext uri="{FF2B5EF4-FFF2-40B4-BE49-F238E27FC236}">
                <a16:creationId xmlns:a16="http://schemas.microsoft.com/office/drawing/2014/main" id="{EFFD66FF-F722-45DB-B0F5-E8E01C794E30}"/>
              </a:ext>
            </a:extLst>
          </p:cNvPr>
          <p:cNvSpPr>
            <a:spLocks noGrp="1"/>
          </p:cNvSpPr>
          <p:nvPr>
            <p:ph type="body" idx="23" hasCustomPrompt="1"/>
          </p:nvPr>
        </p:nvSpPr>
        <p:spPr>
          <a:xfrm>
            <a:off x="1624392" y="5787677"/>
            <a:ext cx="4057465" cy="744822"/>
          </a:xfrm>
        </p:spPr>
        <p:txBody>
          <a:bodyPr lIns="0" tIns="0" rIns="0">
            <a:normAutofit/>
          </a:bodyPr>
          <a:lstStyle>
            <a:lvl1pPr marL="0" indent="0">
              <a:spcBef>
                <a:spcPts val="221"/>
              </a:spcBef>
              <a:buNone/>
              <a:defRPr sz="1103" b="0">
                <a:solidFill>
                  <a:schemeClr val="tx1"/>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
        <p:nvSpPr>
          <p:cNvPr id="13" name="Text Placeholder 15">
            <a:extLst>
              <a:ext uri="{FF2B5EF4-FFF2-40B4-BE49-F238E27FC236}">
                <a16:creationId xmlns:a16="http://schemas.microsoft.com/office/drawing/2014/main" id="{F877D34C-33B4-4D18-A670-74F97DA9D54F}"/>
              </a:ext>
            </a:extLst>
          </p:cNvPr>
          <p:cNvSpPr>
            <a:spLocks noGrp="1"/>
          </p:cNvSpPr>
          <p:nvPr>
            <p:ph type="body" sz="quarter" idx="26" hasCustomPrompt="1"/>
          </p:nvPr>
        </p:nvSpPr>
        <p:spPr>
          <a:xfrm>
            <a:off x="7486662" y="7277099"/>
            <a:ext cx="2943213" cy="149803"/>
          </a:xfrm>
        </p:spPr>
        <p:txBody>
          <a:bodyPr lIns="0" tIns="0" rIns="0">
            <a:noAutofit/>
          </a:bodyPr>
          <a:lstStyle>
            <a:lvl1pPr marL="0" indent="0" algn="ctr">
              <a:buNone/>
              <a:defRPr sz="800" b="0" i="1" u="none">
                <a:solidFill>
                  <a:srgbClr val="666666"/>
                </a:solidFill>
                <a:latin typeface="Work Sans" pitchFamily="2" charset="0"/>
                <a:ea typeface="Roboto" panose="02000000000000000000" pitchFamily="2" charset="0"/>
              </a:defRPr>
            </a:lvl1pPr>
            <a:lvl5pPr marL="2016750" indent="0" algn="l">
              <a:buNone/>
              <a:defRPr/>
            </a:lvl5pPr>
          </a:lstStyle>
          <a:p>
            <a:r>
              <a:rPr lang="en-US" dirty="0"/>
              <a:t>by</a:t>
            </a:r>
          </a:p>
        </p:txBody>
      </p:sp>
    </p:spTree>
    <p:extLst>
      <p:ext uri="{BB962C8B-B14F-4D97-AF65-F5344CB8AC3E}">
        <p14:creationId xmlns:p14="http://schemas.microsoft.com/office/powerpoint/2010/main" val="29309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5CC5326-92A4-4F55-8336-8EE246F2BFFE}"/>
              </a:ext>
            </a:extLst>
          </p:cNvPr>
          <p:cNvSpPr>
            <a:spLocks noGrp="1"/>
          </p:cNvSpPr>
          <p:nvPr>
            <p:ph type="body" idx="1"/>
          </p:nvPr>
        </p:nvSpPr>
        <p:spPr>
          <a:xfrm>
            <a:off x="1618573" y="1661776"/>
            <a:ext cx="4072345" cy="1619884"/>
          </a:xfrm>
        </p:spPr>
        <p:txBody>
          <a:bodyPr lIns="0" tIns="0" rIns="0">
            <a:normAutofit/>
          </a:bodyPr>
          <a:lstStyle>
            <a:lvl1pPr marL="0" indent="0">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9" name="Picture Placeholder 9">
            <a:extLst>
              <a:ext uri="{FF2B5EF4-FFF2-40B4-BE49-F238E27FC236}">
                <a16:creationId xmlns:a16="http://schemas.microsoft.com/office/drawing/2014/main" id="{40811F1F-165A-4AEB-B072-5D06D09A191A}"/>
              </a:ext>
            </a:extLst>
          </p:cNvPr>
          <p:cNvSpPr>
            <a:spLocks noGrp="1"/>
          </p:cNvSpPr>
          <p:nvPr>
            <p:ph type="pic" sz="quarter" idx="14"/>
          </p:nvPr>
        </p:nvSpPr>
        <p:spPr>
          <a:xfrm>
            <a:off x="5892816" y="1652911"/>
            <a:ext cx="3185496" cy="4892713"/>
          </a:xfrm>
          <a:ln>
            <a:noFill/>
          </a:ln>
        </p:spPr>
        <p:txBody>
          <a:bodyPr/>
          <a:lstStyle>
            <a:lvl1pPr marL="0" indent="0">
              <a:buNone/>
              <a:defRPr/>
            </a:lvl1pPr>
          </a:lstStyle>
          <a:p>
            <a:endParaRPr lang="en-US" dirty="0"/>
          </a:p>
        </p:txBody>
      </p:sp>
      <p:sp>
        <p:nvSpPr>
          <p:cNvPr id="12" name="Text Placeholder 2">
            <a:extLst>
              <a:ext uri="{FF2B5EF4-FFF2-40B4-BE49-F238E27FC236}">
                <a16:creationId xmlns:a16="http://schemas.microsoft.com/office/drawing/2014/main" id="{3A9A5B05-8124-46DA-8580-318973232257}"/>
              </a:ext>
            </a:extLst>
          </p:cNvPr>
          <p:cNvSpPr>
            <a:spLocks noGrp="1"/>
          </p:cNvSpPr>
          <p:nvPr>
            <p:ph type="body" idx="16"/>
          </p:nvPr>
        </p:nvSpPr>
        <p:spPr>
          <a:xfrm>
            <a:off x="1619950" y="935816"/>
            <a:ext cx="7451330" cy="457208"/>
          </a:xfrm>
        </p:spPr>
        <p:txBody>
          <a:bodyPr lIns="0" rIns="0">
            <a:normAutofit/>
          </a:bodyPr>
          <a:lstStyle>
            <a:lvl1pPr marL="0" indent="0">
              <a:buNone/>
              <a:defRPr sz="2647">
                <a:solidFill>
                  <a:srgbClr val="2888C9"/>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2" name="Text Placeholder 2">
            <a:extLst>
              <a:ext uri="{FF2B5EF4-FFF2-40B4-BE49-F238E27FC236}">
                <a16:creationId xmlns:a16="http://schemas.microsoft.com/office/drawing/2014/main" id="{399316BD-6D47-4FA2-9533-FED6E167CE1A}"/>
              </a:ext>
            </a:extLst>
          </p:cNvPr>
          <p:cNvSpPr>
            <a:spLocks noGrp="1"/>
          </p:cNvSpPr>
          <p:nvPr>
            <p:ph type="body" idx="17"/>
          </p:nvPr>
        </p:nvSpPr>
        <p:spPr>
          <a:xfrm>
            <a:off x="1628214" y="3423006"/>
            <a:ext cx="4069031"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3" name="Text Placeholder 2">
            <a:extLst>
              <a:ext uri="{FF2B5EF4-FFF2-40B4-BE49-F238E27FC236}">
                <a16:creationId xmlns:a16="http://schemas.microsoft.com/office/drawing/2014/main" id="{F0FD84C3-1A5A-4A95-9705-E77C764A8BB6}"/>
              </a:ext>
            </a:extLst>
          </p:cNvPr>
          <p:cNvSpPr>
            <a:spLocks noGrp="1"/>
          </p:cNvSpPr>
          <p:nvPr>
            <p:ph type="body" idx="18"/>
          </p:nvPr>
        </p:nvSpPr>
        <p:spPr>
          <a:xfrm>
            <a:off x="1629590" y="3719557"/>
            <a:ext cx="4058494"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4" name="Text Placeholder 2">
            <a:extLst>
              <a:ext uri="{FF2B5EF4-FFF2-40B4-BE49-F238E27FC236}">
                <a16:creationId xmlns:a16="http://schemas.microsoft.com/office/drawing/2014/main" id="{C3F7B626-0865-445C-9748-94379B70A494}"/>
              </a:ext>
            </a:extLst>
          </p:cNvPr>
          <p:cNvSpPr>
            <a:spLocks noGrp="1"/>
          </p:cNvSpPr>
          <p:nvPr>
            <p:ph type="body" idx="21"/>
          </p:nvPr>
        </p:nvSpPr>
        <p:spPr>
          <a:xfrm>
            <a:off x="1630823" y="4453907"/>
            <a:ext cx="4045647" cy="257957"/>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5" name="Text Placeholder 2">
            <a:extLst>
              <a:ext uri="{FF2B5EF4-FFF2-40B4-BE49-F238E27FC236}">
                <a16:creationId xmlns:a16="http://schemas.microsoft.com/office/drawing/2014/main" id="{EDEA60B1-1607-4875-865E-320A17D317ED}"/>
              </a:ext>
            </a:extLst>
          </p:cNvPr>
          <p:cNvSpPr>
            <a:spLocks noGrp="1"/>
          </p:cNvSpPr>
          <p:nvPr>
            <p:ph type="body" idx="22"/>
          </p:nvPr>
        </p:nvSpPr>
        <p:spPr>
          <a:xfrm>
            <a:off x="1632203" y="4715078"/>
            <a:ext cx="4043420" cy="74482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6" name="Text Placeholder 20">
            <a:extLst>
              <a:ext uri="{FF2B5EF4-FFF2-40B4-BE49-F238E27FC236}">
                <a16:creationId xmlns:a16="http://schemas.microsoft.com/office/drawing/2014/main" id="{1D6ED307-AC49-4988-8C24-A8A3A6510078}"/>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7" name="Text Placeholder 20">
            <a:extLst>
              <a:ext uri="{FF2B5EF4-FFF2-40B4-BE49-F238E27FC236}">
                <a16:creationId xmlns:a16="http://schemas.microsoft.com/office/drawing/2014/main" id="{E1808E64-1079-426A-A67A-F5D9C2B4BACD}"/>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31" name="Text Placeholder 2">
            <a:extLst>
              <a:ext uri="{FF2B5EF4-FFF2-40B4-BE49-F238E27FC236}">
                <a16:creationId xmlns:a16="http://schemas.microsoft.com/office/drawing/2014/main" id="{EFFD66FF-F722-45DB-B0F5-E8E01C794E30}"/>
              </a:ext>
            </a:extLst>
          </p:cNvPr>
          <p:cNvSpPr>
            <a:spLocks noGrp="1"/>
          </p:cNvSpPr>
          <p:nvPr>
            <p:ph type="body" idx="23" hasCustomPrompt="1"/>
          </p:nvPr>
        </p:nvSpPr>
        <p:spPr>
          <a:xfrm>
            <a:off x="1624392" y="5787677"/>
            <a:ext cx="4057465" cy="744822"/>
          </a:xfrm>
        </p:spPr>
        <p:txBody>
          <a:bodyPr lIns="0" tIns="0" rIns="0">
            <a:normAutofit/>
          </a:bodyPr>
          <a:lstStyle>
            <a:lvl1pPr marL="0" indent="0">
              <a:spcBef>
                <a:spcPts val="221"/>
              </a:spcBef>
              <a:buNone/>
              <a:defRPr sz="1103" b="0">
                <a:solidFill>
                  <a:schemeClr val="tx1"/>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Tree>
    <p:extLst>
      <p:ext uri="{BB962C8B-B14F-4D97-AF65-F5344CB8AC3E}">
        <p14:creationId xmlns:p14="http://schemas.microsoft.com/office/powerpoint/2010/main" val="243682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5A948A-4DFD-43C0-84CC-2ADFE2659492}" type="datetimeFigureOut">
              <a:rPr lang="en-GB" smtClean="0"/>
              <a:t>18/01/2021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3328402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4844" y="402654"/>
            <a:ext cx="9218950" cy="1461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4844" y="2013259"/>
            <a:ext cx="9218950" cy="47985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4844" y="7009643"/>
            <a:ext cx="2404944"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DCDA6876-167D-458D-9AE4-B16E27EE00B1}" type="datetimeFigureOut">
              <a:rPr lang="en-US" smtClean="0"/>
              <a:t>18-Jan-21</a:t>
            </a:fld>
            <a:endParaRPr lang="en-US"/>
          </a:p>
        </p:txBody>
      </p:sp>
      <p:sp>
        <p:nvSpPr>
          <p:cNvPr id="5" name="Footer Placeholder 4"/>
          <p:cNvSpPr>
            <a:spLocks noGrp="1"/>
          </p:cNvSpPr>
          <p:nvPr>
            <p:ph type="ftr" sz="quarter" idx="3"/>
          </p:nvPr>
        </p:nvSpPr>
        <p:spPr>
          <a:xfrm>
            <a:off x="3540612" y="7009643"/>
            <a:ext cx="3607415"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48850" y="7009643"/>
            <a:ext cx="2404944"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650EB16E-6734-4327-B4F6-50959E4E3AC4}" type="slidenum">
              <a:rPr lang="en-US" smtClean="0"/>
              <a:t>‹#›</a:t>
            </a:fld>
            <a:endParaRPr lang="en-US"/>
          </a:p>
        </p:txBody>
      </p:sp>
    </p:spTree>
    <p:extLst>
      <p:ext uri="{BB962C8B-B14F-4D97-AF65-F5344CB8AC3E}">
        <p14:creationId xmlns:p14="http://schemas.microsoft.com/office/powerpoint/2010/main" val="103027156"/>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702" r:id="rId3"/>
    <p:sldLayoutId id="2147483703" r:id="rId4"/>
    <p:sldLayoutId id="2147483704" r:id="rId5"/>
    <p:sldLayoutId id="2147483705" r:id="rId6"/>
    <p:sldLayoutId id="214748370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footfallcam.com/Content/data/FootfallCam_3D_Mini_Datasheet.pdf" TargetMode="External"/><Relationship Id="rId3" Type="http://schemas.openxmlformats.org/officeDocument/2006/relationships/hyperlink" Target="https://www.footfallcam.com/Content/data/FootfallCam_Watch_Datasheet.pdf" TargetMode="External"/><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hyperlink" Target="https://www.footfallcam.com/Content/data/FootfallCam_Utilisation_Sensor_Datasheet.pdf"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Qx4M-eQTHNM?feature=oembed" TargetMode="External"/><Relationship Id="rId5" Type="http://schemas.openxmlformats.org/officeDocument/2006/relationships/hyperlink" Target="https://youtu.be/Qx4M-eQTHNM"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footfallcam.com/Content/data/FootfallCam_Centroid_Datasheet.pdf" TargetMode="External"/><Relationship Id="rId5" Type="http://schemas.openxmlformats.org/officeDocument/2006/relationships/hyperlink" Target="https://www.footfallcam.com/Content/data/FootfallCam_3D_Max_2_Datasheet_v1.0.pdf"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IIEiy8Xo28w?feature=oembed" TargetMode="External"/><Relationship Id="rId5" Type="http://schemas.openxmlformats.org/officeDocument/2006/relationships/image" Target="../media/image25.jpeg"/><Relationship Id="rId4" Type="http://schemas.openxmlformats.org/officeDocument/2006/relationships/hyperlink" Target="https://youtu.be/IIEiy8Xo28w"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footfallcam.com/Content/data/FootfallCam_Centroid_Datasheet.pdf" TargetMode="External"/><Relationship Id="rId3" Type="http://schemas.openxmlformats.org/officeDocument/2006/relationships/image" Target="../media/image26.png"/><Relationship Id="rId7" Type="http://schemas.openxmlformats.org/officeDocument/2006/relationships/hyperlink" Target="https://www.footfallcam.com/Content/data/FootfallCam_Utilisation_Sensor_Datasheet.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youtu.be/2ZQfNIHKMv8" TargetMode="External"/><Relationship Id="rId5" Type="http://schemas.openxmlformats.org/officeDocument/2006/relationships/image" Target="../media/image27.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hyperlink" Target="https://www.footfallcam.com/Content/data/FootfallCam_Centroid_Datasheet.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youtu.be/kSvj-BoCd6s" TargetMode="External"/><Relationship Id="rId3" Type="http://schemas.openxmlformats.org/officeDocument/2006/relationships/image" Target="../media/image14.png"/><Relationship Id="rId7" Type="http://schemas.openxmlformats.org/officeDocument/2006/relationships/image" Target="../media/image31.gi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youtu.be/WsRQADbLkxw" TargetMode="External"/><Relationship Id="rId5" Type="http://schemas.openxmlformats.org/officeDocument/2006/relationships/hyperlink" Target="https://youtu.be/2O5CMVTRBkM" TargetMode="External"/><Relationship Id="rId4" Type="http://schemas.openxmlformats.org/officeDocument/2006/relationships/hyperlink" Target="https://www.footfallcam.com/Content/data/FootfallCam_3D_Max_2_Datasheet_v1.0.pdf" TargetMode="External"/><Relationship Id="rId9" Type="http://schemas.openxmlformats.org/officeDocument/2006/relationships/hyperlink" Target="https://youtu.be/cyjo3d5nFdw"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footfallcam.com/Content/data/documents/Download-Page/Policy/Anonymised-Data-&amp;-GDPR-Exemption-(GDPR).pd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footfallcam.com/Content/data/documents/Download-Page/Reporting/Store-Daily-Report.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www.footfallcam.com/Content/data/documents/Download-Page/Reporting/Company-Weekly-Report.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ootfallcam.com/Content/data/documents/Download-Page/FootfallCam-Analytic-Manager-User-Guide.pdf#page=52" TargetMode="External"/><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in/melissa-kao-2248912b/"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hyperlink" Target="https://www.footfallcam.com/Content/data/2.jpg" TargetMode="External"/><Relationship Id="rId4" Type="http://schemas.openxmlformats.org/officeDocument/2006/relationships/hyperlink" Target="https://www.footfallcam.com/Content/data/3.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https://www.youtube.com/embed/KQP7E5Ofdks?feature=oembed" TargetMode="External"/><Relationship Id="rId5" Type="http://schemas.openxmlformats.org/officeDocument/2006/relationships/hyperlink" Target="https://www.footfallcam.com/Content/data/documents/Internal-Use/Demographic-Analysis-Report.pdf" TargetMode="Externa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hyperlink" Target="https://www.footfallcam.com/Content/data/documents/Download-Page/Guide/Sample-Data-Integrity-Report.pdf" TargetMode="External"/><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footfallcam.com/Content/data/Data_Integrity.pdf#page=13"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hyperlink" Target="https://www.footfallcam.com/Content/data/Verification_Report_2.pdf" TargetMode="External"/><Relationship Id="rId5" Type="http://schemas.openxmlformats.org/officeDocument/2006/relationships/image" Target="../media/image49.png"/><Relationship Id="rId10" Type="http://schemas.openxmlformats.org/officeDocument/2006/relationships/hyperlink" Target="https://www.footfallcam.com/Content/data/Verification_Report_1.pdf" TargetMode="External"/><Relationship Id="rId4" Type="http://schemas.openxmlformats.org/officeDocument/2006/relationships/image" Target="../media/image48.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hyperlink" Target="https://www.footfallcam.com/Content/data/documents/Download-Page/FootfallCam-Analytic-Manager-User-Guide.pdf#page=44"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Anonymised_Data_&amp;_GDPR_Exemption_v1.3.pdf"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footfallcam.com/Content/data/documents/Branch_Control.png" TargetMode="External"/><Relationship Id="rId13" Type="http://schemas.openxmlformats.org/officeDocument/2006/relationships/image" Target="../media/image61.png"/><Relationship Id="rId18" Type="http://schemas.openxmlformats.org/officeDocument/2006/relationships/hyperlink" Target="http://footfallcam.com/Content/data/documents/Company_Data_Integrity.png" TargetMode="External"/><Relationship Id="rId3" Type="http://schemas.openxmlformats.org/officeDocument/2006/relationships/image" Target="../media/image56.png"/><Relationship Id="rId7" Type="http://schemas.openxmlformats.org/officeDocument/2006/relationships/hyperlink" Target="https://www.footfallcam.com/Content/data/documents/User_Control.png" TargetMode="External"/><Relationship Id="rId12" Type="http://schemas.openxmlformats.org/officeDocument/2006/relationships/image" Target="../media/image60.png"/><Relationship Id="rId17" Type="http://schemas.openxmlformats.org/officeDocument/2006/relationships/hyperlink" Target="https://www.footfallcam.com/Content/data/documents/Support_Portal.png" TargetMode="External"/><Relationship Id="rId2" Type="http://schemas.openxmlformats.org/officeDocument/2006/relationships/notesSlide" Target="../notesSlides/notesSlide32.xml"/><Relationship Id="rId16" Type="http://schemas.openxmlformats.org/officeDocument/2006/relationships/hyperlink" Target="https://www.footfallcam.com/Content/data/documents/Issue_Tracker.png" TargetMode="Externa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hyperlink" Target="https://www.footfallcam.com/Content/data/documents/Export.png" TargetMode="External"/><Relationship Id="rId5" Type="http://schemas.openxmlformats.org/officeDocument/2006/relationships/image" Target="../media/image58.png"/><Relationship Id="rId15" Type="http://schemas.openxmlformats.org/officeDocument/2006/relationships/hyperlink" Target="https://www.footfallcam.com/Content/data/documents/Data_Integrity.pdf" TargetMode="External"/><Relationship Id="rId10" Type="http://schemas.openxmlformats.org/officeDocument/2006/relationships/hyperlink" Target="https://www.footfallcam.com/Content/data/documents/Import.png" TargetMode="External"/><Relationship Id="rId19"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hyperlink" Target="https://www.footfallcam.com/Content/data/documents/Email_Scheduler.png" TargetMode="External"/><Relationship Id="rId14"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hyperlink" Target="http://footfallcam.com/Content/data/documents/Site_Level_Report.pdf" TargetMode="External"/><Relationship Id="rId18" Type="http://schemas.openxmlformats.org/officeDocument/2006/relationships/hyperlink" Target="http://footfallcam.com/Content/data/documents/Queue_Counting.pdf" TargetMode="External"/><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hyperlink" Target="https://www.footfallcam.com/Content/data/documents/Company_Level_Report.pdf" TargetMode="External"/><Relationship Id="rId17" Type="http://schemas.openxmlformats.org/officeDocument/2006/relationships/hyperlink" Target="https://www.footfallcam.com/Content/data/documents/Mecca_Occupancy.jpg" TargetMode="External"/><Relationship Id="rId2" Type="http://schemas.openxmlformats.org/officeDocument/2006/relationships/notesSlide" Target="../notesSlides/notesSlide33.xml"/><Relationship Id="rId16" Type="http://schemas.openxmlformats.org/officeDocument/2006/relationships/hyperlink" Target="https://www.footfallcam.com/Content/data/documents/Marketing_Effectiveness%20(2).pdf" TargetMode="External"/><Relationship Id="rId1" Type="http://schemas.openxmlformats.org/officeDocument/2006/relationships/slideLayout" Target="../slideLayouts/slideLayout5.xml"/><Relationship Id="rId6" Type="http://schemas.openxmlformats.org/officeDocument/2006/relationships/image" Target="../media/image67.png"/><Relationship Id="rId11" Type="http://schemas.openxmlformats.org/officeDocument/2006/relationships/hyperlink" Target="https://www.footfallcam.com/Content/data/documents/Analytics_Manager.pdf" TargetMode="External"/><Relationship Id="rId5" Type="http://schemas.openxmlformats.org/officeDocument/2006/relationships/image" Target="../media/image66.png"/><Relationship Id="rId15" Type="http://schemas.openxmlformats.org/officeDocument/2006/relationships/hyperlink" Target="https://www.footfallcam.com/Content/data/documents/Zone_Analytic.png" TargetMode="External"/><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hyperlink" Target="https://www.footfallcam.com/Content/data/documents/Live_Occupancy.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hyperlink" Target="https://www.footfallcam.com/Content/data/FootfallCam_Watch_Datasheet.pdf" TargetMode="External"/><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footfallcam.com/Content/data/documents/Download-Page/Spec-Sheet/FootfallCam-Analytics-Manager-Datasheet.pdf" TargetMode="External"/><Relationship Id="rId11" Type="http://schemas.openxmlformats.org/officeDocument/2006/relationships/image" Target="../media/image9.png"/><Relationship Id="rId5" Type="http://schemas.openxmlformats.org/officeDocument/2006/relationships/hyperlink" Target="https://www.footfallcam.com/Content/data/FootfallCam_3D_Mini_Datasheet.pdf" TargetMode="External"/><Relationship Id="rId15" Type="http://schemas.openxmlformats.org/officeDocument/2006/relationships/hyperlink" Target="https://www.footfallcam.com/Content/data/FootfallCam_Utilisation_Sensor_Datasheet.pdf" TargetMode="External"/><Relationship Id="rId10" Type="http://schemas.openxmlformats.org/officeDocument/2006/relationships/image" Target="../media/image8.png"/><Relationship Id="rId4" Type="http://schemas.openxmlformats.org/officeDocument/2006/relationships/hyperlink" Target="https://www.footfallcam.com/Content/data/FootfallCam_3D_Max_2_Datasheet_v1.0.pdf" TargetMode="External"/><Relationship Id="rId9" Type="http://schemas.openxmlformats.org/officeDocument/2006/relationships/hyperlink" Target="https://www.footfallcam.com/Content/data/FootfallCam_Centroid_Datasheet.pdf" TargetMode="External"/><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8" Type="http://schemas.openxmlformats.org/officeDocument/2006/relationships/hyperlink" Target="https://youtu.be/Bjm8Y5jRiNs" TargetMode="External"/><Relationship Id="rId3" Type="http://schemas.openxmlformats.org/officeDocument/2006/relationships/image" Target="../media/image80.png"/><Relationship Id="rId7"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81.png"/><Relationship Id="rId9"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2ZQfNIHKMv8"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www.footfallcam.com/Content/data/FootfallCam_3D_MAX_Datasheet.pdf"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www.footfallcam.com/Content/data/FootfallCam_3D_Mini_Datasheet.pdf" TargetMode="Externa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wzPJCcA9eME"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https://www.footfallcam.com/Content/data/FootfallCam_Utilisation_Sensor_Datasheet.pdf" TargetMode="External"/><Relationship Id="rId5" Type="http://schemas.openxmlformats.org/officeDocument/2006/relationships/image" Target="../media/image89.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hyperlink" Target="https://www.youtube.com/channel/UCUZgF2BYt2BeNXJt3JnQlLg" TargetMode="External"/><Relationship Id="rId4" Type="http://schemas.openxmlformats.org/officeDocument/2006/relationships/hyperlink" Target="http://www.footfallcam.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youtu.be/MFFJfvdylfY"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footfallcam.com/Content/data/FootfallCam_3D_MAX_Datasheet.pdf" TargetMode="External"/><Relationship Id="rId5" Type="http://schemas.openxmlformats.org/officeDocument/2006/relationships/hyperlink" Target="https://youtu.be/2ZQfNIHKMv8"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footfallcam.com/Content/data/documents/Download-Page/Reporting/Sample-Queue-Management-Repor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MFFJfvdylfY?feature=oembed" TargetMode="External"/><Relationship Id="rId5" Type="http://schemas.openxmlformats.org/officeDocument/2006/relationships/image" Target="../media/image17.jpeg"/><Relationship Id="rId4" Type="http://schemas.openxmlformats.org/officeDocument/2006/relationships/hyperlink" Target="https://youtu.be/MFFJfvdylf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BABAE-2529-4DD1-BF1D-D844BEB11ACD}"/>
              </a:ext>
            </a:extLst>
          </p:cNvPr>
          <p:cNvPicPr>
            <a:picLocks noChangeAspect="1"/>
          </p:cNvPicPr>
          <p:nvPr/>
        </p:nvPicPr>
        <p:blipFill>
          <a:blip r:embed="rId4"/>
          <a:stretch>
            <a:fillRect/>
          </a:stretch>
        </p:blipFill>
        <p:spPr>
          <a:xfrm>
            <a:off x="266007" y="280525"/>
            <a:ext cx="10133214" cy="3449782"/>
          </a:xfrm>
          <a:prstGeom prst="rect">
            <a:avLst/>
          </a:prstGeom>
        </p:spPr>
      </p:pic>
      <p:sp>
        <p:nvSpPr>
          <p:cNvPr id="34" name="Title 33">
            <a:extLst>
              <a:ext uri="{FF2B5EF4-FFF2-40B4-BE49-F238E27FC236}">
                <a16:creationId xmlns:a16="http://schemas.microsoft.com/office/drawing/2014/main" id="{8C6DD5C1-CFAF-40FE-9063-EF1166607CEC}"/>
              </a:ext>
            </a:extLst>
          </p:cNvPr>
          <p:cNvSpPr>
            <a:spLocks noGrp="1"/>
          </p:cNvSpPr>
          <p:nvPr>
            <p:ph type="title"/>
          </p:nvPr>
        </p:nvSpPr>
        <p:spPr>
          <a:xfrm>
            <a:off x="260719" y="3977753"/>
            <a:ext cx="10156957" cy="617432"/>
          </a:xfrm>
        </p:spPr>
        <p:txBody>
          <a:bodyPr>
            <a:noAutofit/>
          </a:bodyPr>
          <a:lstStyle/>
          <a:p>
            <a:pPr marL="1512563" indent="-1512563"/>
            <a:r>
              <a:rPr lang="en-US" sz="4200" spc="-150" dirty="0">
                <a:solidFill>
                  <a:srgbClr val="3A6AB3"/>
                </a:solidFill>
                <a:latin typeface="Work Sans Medium" pitchFamily="2" charset="0"/>
              </a:rPr>
              <a:t>Fast Food Restaurant Solution </a:t>
            </a:r>
          </a:p>
        </p:txBody>
      </p:sp>
      <p:sp>
        <p:nvSpPr>
          <p:cNvPr id="36" name="Text Placeholder 35">
            <a:extLst>
              <a:ext uri="{FF2B5EF4-FFF2-40B4-BE49-F238E27FC236}">
                <a16:creationId xmlns:a16="http://schemas.microsoft.com/office/drawing/2014/main" id="{419D806E-1DCC-488F-B41D-C8936752E2B3}"/>
              </a:ext>
            </a:extLst>
          </p:cNvPr>
          <p:cNvSpPr>
            <a:spLocks noGrp="1"/>
          </p:cNvSpPr>
          <p:nvPr>
            <p:ph type="body" sz="quarter" idx="14"/>
          </p:nvPr>
        </p:nvSpPr>
        <p:spPr>
          <a:xfrm>
            <a:off x="260719" y="7118182"/>
            <a:ext cx="3551871" cy="444668"/>
          </a:xfrm>
        </p:spPr>
        <p:txBody>
          <a:bodyPr/>
          <a:lstStyle/>
          <a:p>
            <a:r>
              <a:rPr lang="en-US" dirty="0"/>
              <a:t>©2002-2020 Footfall counter is trademark application of FootfallCam in various jurisdictions. We reserve the right to introduce modifications without notice. All other company names and products are trademarks of their respective companies.</a:t>
            </a:r>
          </a:p>
        </p:txBody>
      </p:sp>
      <p:sp>
        <p:nvSpPr>
          <p:cNvPr id="37" name="Text Placeholder 36">
            <a:extLst>
              <a:ext uri="{FF2B5EF4-FFF2-40B4-BE49-F238E27FC236}">
                <a16:creationId xmlns:a16="http://schemas.microsoft.com/office/drawing/2014/main" id="{EF35C3D8-9A38-4227-91E6-EBD2EC9A101A}"/>
              </a:ext>
            </a:extLst>
          </p:cNvPr>
          <p:cNvSpPr>
            <a:spLocks noGrp="1"/>
          </p:cNvSpPr>
          <p:nvPr>
            <p:ph type="body" sz="quarter" idx="15"/>
          </p:nvPr>
        </p:nvSpPr>
        <p:spPr>
          <a:xfrm>
            <a:off x="260719" y="4685171"/>
            <a:ext cx="10156957" cy="665252"/>
          </a:xfrm>
        </p:spPr>
        <p:txBody>
          <a:bodyPr>
            <a:noAutofit/>
          </a:bodyPr>
          <a:lstStyle/>
          <a:p>
            <a:r>
              <a:rPr lang="en-US" sz="2400" dirty="0" err="1">
                <a:solidFill>
                  <a:srgbClr val="666666"/>
                </a:solidFill>
                <a:latin typeface="Roboto Light" panose="02000000000000000000" pitchFamily="2" charset="0"/>
                <a:ea typeface="Roboto Light" panose="02000000000000000000" pitchFamily="2" charset="0"/>
              </a:rPr>
              <a:t>Optimise</a:t>
            </a:r>
            <a:r>
              <a:rPr lang="en-US" sz="2400" dirty="0">
                <a:solidFill>
                  <a:srgbClr val="666666"/>
                </a:solidFill>
                <a:latin typeface="Roboto Light" panose="02000000000000000000" pitchFamily="2" charset="0"/>
                <a:ea typeface="Roboto Light" panose="02000000000000000000" pitchFamily="2" charset="0"/>
              </a:rPr>
              <a:t> your restaurant operation</a:t>
            </a:r>
          </a:p>
        </p:txBody>
      </p:sp>
    </p:spTree>
    <p:extLst>
      <p:ext uri="{BB962C8B-B14F-4D97-AF65-F5344CB8AC3E}">
        <p14:creationId xmlns:p14="http://schemas.microsoft.com/office/powerpoint/2010/main" val="10453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6600" spc="-150" dirty="0">
                <a:solidFill>
                  <a:srgbClr val="3A6AB3"/>
                </a:solidFill>
                <a:latin typeface="Work Sans Medium" pitchFamily="2" charset="0"/>
              </a:rPr>
              <a:t>#2: Washroom Management</a:t>
            </a:r>
          </a:p>
        </p:txBody>
      </p:sp>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
        <p:nvSpPr>
          <p:cNvPr id="5" name="TextBox 4">
            <a:extLst>
              <a:ext uri="{FF2B5EF4-FFF2-40B4-BE49-F238E27FC236}">
                <a16:creationId xmlns:a16="http://schemas.microsoft.com/office/drawing/2014/main" id="{544A4318-333A-4B5B-92FD-534AC5C9E666}"/>
              </a:ext>
            </a:extLst>
          </p:cNvPr>
          <p:cNvSpPr txBox="1"/>
          <p:nvPr/>
        </p:nvSpPr>
        <p:spPr>
          <a:xfrm>
            <a:off x="704164" y="3832712"/>
            <a:ext cx="9280310" cy="461665"/>
          </a:xfrm>
          <a:prstGeom prst="rect">
            <a:avLst/>
          </a:prstGeom>
          <a:noFill/>
        </p:spPr>
        <p:txBody>
          <a:bodyPr wrap="square">
            <a:spAutoFit/>
          </a:bodyPr>
          <a:lstStyle/>
          <a:p>
            <a:pPr marL="0" indent="0">
              <a:buNone/>
            </a:pPr>
            <a:r>
              <a:rPr lang="en-US" sz="2400" spc="-150" dirty="0">
                <a:solidFill>
                  <a:srgbClr val="666666"/>
                </a:solidFill>
                <a:latin typeface="Roboto Light" panose="02000000000000000000"/>
              </a:rPr>
              <a:t>Demand-based washroom cleaning schedule </a:t>
            </a:r>
            <a:endParaRPr lang="en-US" sz="2400" spc="-150" baseline="30000" dirty="0">
              <a:solidFill>
                <a:srgbClr val="666666"/>
              </a:solidFill>
              <a:latin typeface="Roboto Light" panose="02000000000000000000"/>
            </a:endParaRPr>
          </a:p>
        </p:txBody>
      </p:sp>
    </p:spTree>
    <p:extLst>
      <p:ext uri="{BB962C8B-B14F-4D97-AF65-F5344CB8AC3E}">
        <p14:creationId xmlns:p14="http://schemas.microsoft.com/office/powerpoint/2010/main" val="421637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2800" spc="-150" dirty="0">
                <a:solidFill>
                  <a:srgbClr val="3A6AB3"/>
                </a:solidFill>
                <a:latin typeface="Work Sans Medium" pitchFamily="2" charset="0"/>
                <a:ea typeface="Roboto Medium" panose="02000000000000000000" pitchFamily="2" charset="0"/>
              </a:rPr>
              <a:t>Washroom Management – Demand-based Cleaning Schedule</a:t>
            </a:r>
            <a:r>
              <a:rPr lang="en-US" sz="3400" spc="-150" dirty="0">
                <a:solidFill>
                  <a:srgbClr val="3A6AB3"/>
                </a:solidFill>
                <a:latin typeface="Work Sans Medium" pitchFamily="2" charset="0"/>
                <a:ea typeface="Roboto Medium" panose="02000000000000000000" pitchFamily="2" charset="0"/>
              </a:rPr>
              <a:t> </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sp>
        <p:nvSpPr>
          <p:cNvPr id="18" name="TextBox 17">
            <a:extLst>
              <a:ext uri="{FF2B5EF4-FFF2-40B4-BE49-F238E27FC236}">
                <a16:creationId xmlns:a16="http://schemas.microsoft.com/office/drawing/2014/main" id="{9577882B-F473-4F41-B7AC-14747BFD6076}"/>
              </a:ext>
            </a:extLst>
          </p:cNvPr>
          <p:cNvSpPr txBox="1"/>
          <p:nvPr/>
        </p:nvSpPr>
        <p:spPr>
          <a:xfrm>
            <a:off x="6094529" y="1433024"/>
            <a:ext cx="4408982" cy="2616101"/>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Washroom cleaning based on </a:t>
            </a:r>
            <a:r>
              <a:rPr lang="en-US" dirty="0">
                <a:solidFill>
                  <a:schemeClr val="accent1"/>
                </a:solidFill>
                <a:latin typeface="Roboto Light" panose="02000000000000000000" pitchFamily="2" charset="0"/>
                <a:ea typeface="Roboto Light" panose="02000000000000000000" pitchFamily="2" charset="0"/>
              </a:rPr>
              <a:t>actual usage</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Prevent under-cleaned or over-cleaned washrooms issues</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Receive wireless alert via </a:t>
            </a:r>
            <a:r>
              <a:rPr lang="en-US" dirty="0">
                <a:latin typeface="Roboto Light" panose="02000000000000000000" pitchFamily="2" charset="0"/>
                <a:ea typeface="Roboto Light" panose="02000000000000000000" pitchFamily="2" charset="0"/>
                <a:hlinkClick r:id="rId3"/>
              </a:rPr>
              <a:t>smart watch</a:t>
            </a:r>
            <a:endParaRPr lang="en-US" dirty="0">
              <a:latin typeface="Roboto Light" panose="02000000000000000000" pitchFamily="2" charset="0"/>
              <a:ea typeface="Roboto Light" panose="02000000000000000000" pitchFamily="2" charset="0"/>
            </a:endParaRP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Track SLA via cleaning service log </a:t>
            </a:r>
          </a:p>
          <a:p>
            <a:pPr marL="285750" indent="-285750" defTabSz="1008400">
              <a:spcBef>
                <a:spcPts val="600"/>
              </a:spcBef>
              <a:buClr>
                <a:srgbClr val="3A6AB3"/>
              </a:buClr>
              <a:buFont typeface="Arial" panose="020B0604020202020204" pitchFamily="34" charset="0"/>
              <a:buChar char="•"/>
            </a:pPr>
            <a:r>
              <a:rPr lang="en-US" dirty="0">
                <a:solidFill>
                  <a:schemeClr val="accent1"/>
                </a:solidFill>
                <a:latin typeface="Roboto Light" panose="02000000000000000000" pitchFamily="2" charset="0"/>
                <a:ea typeface="Roboto Light" panose="02000000000000000000" pitchFamily="2" charset="0"/>
              </a:rPr>
              <a:t>Reduce cost </a:t>
            </a:r>
            <a:r>
              <a:rPr lang="en-US" dirty="0">
                <a:latin typeface="Roboto Light" panose="02000000000000000000" pitchFamily="2" charset="0"/>
                <a:ea typeface="Roboto Light" panose="02000000000000000000" pitchFamily="2" charset="0"/>
              </a:rPr>
              <a:t>based on the most optimal SLA service </a:t>
            </a:r>
          </a:p>
        </p:txBody>
      </p:sp>
      <p:pic>
        <p:nvPicPr>
          <p:cNvPr id="3" name="Picture 2">
            <a:extLst>
              <a:ext uri="{FF2B5EF4-FFF2-40B4-BE49-F238E27FC236}">
                <a16:creationId xmlns:a16="http://schemas.microsoft.com/office/drawing/2014/main" id="{8A4D73C0-C179-4B81-A884-79FBDF1B2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3024"/>
            <a:ext cx="6110330" cy="4181087"/>
          </a:xfrm>
          <a:prstGeom prst="rect">
            <a:avLst/>
          </a:prstGeom>
        </p:spPr>
      </p:pic>
      <p:pic>
        <p:nvPicPr>
          <p:cNvPr id="4" name="Picture 3">
            <a:extLst>
              <a:ext uri="{FF2B5EF4-FFF2-40B4-BE49-F238E27FC236}">
                <a16:creationId xmlns:a16="http://schemas.microsoft.com/office/drawing/2014/main" id="{E86185C8-2927-4A00-BFB1-7A8B001D1A00}"/>
              </a:ext>
            </a:extLst>
          </p:cNvPr>
          <p:cNvPicPr/>
          <p:nvPr/>
        </p:nvPicPr>
        <p:blipFill rotWithShape="1">
          <a:blip r:embed="rId5" cstate="print">
            <a:extLst>
              <a:ext uri="{28A0092B-C50C-407E-A947-70E740481C1C}">
                <a14:useLocalDpi xmlns:a14="http://schemas.microsoft.com/office/drawing/2010/main" val="0"/>
              </a:ext>
            </a:extLst>
          </a:blip>
          <a:srcRect l="19997" t="10009" r="18128" b="20549"/>
          <a:stretch/>
        </p:blipFill>
        <p:spPr bwMode="auto">
          <a:xfrm>
            <a:off x="7399556" y="4324900"/>
            <a:ext cx="1367499" cy="868432"/>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70EB30D-A1A1-44E5-9E5A-427AF94D38F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8668" y="5401413"/>
            <a:ext cx="853134" cy="1093989"/>
          </a:xfrm>
          <a:prstGeom prst="rect">
            <a:avLst/>
          </a:prstGeom>
          <a:noFill/>
          <a:ln>
            <a:noFill/>
          </a:ln>
        </p:spPr>
      </p:pic>
      <p:pic>
        <p:nvPicPr>
          <p:cNvPr id="6" name="Picture 5">
            <a:extLst>
              <a:ext uri="{FF2B5EF4-FFF2-40B4-BE49-F238E27FC236}">
                <a16:creationId xmlns:a16="http://schemas.microsoft.com/office/drawing/2014/main" id="{1604BE87-1F29-4714-9991-4CA8A6DC6A0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0029" y="5302967"/>
            <a:ext cx="1916090" cy="1402645"/>
          </a:xfrm>
          <a:prstGeom prst="rect">
            <a:avLst/>
          </a:prstGeom>
          <a:noFill/>
          <a:ln>
            <a:noFill/>
          </a:ln>
        </p:spPr>
      </p:pic>
      <p:sp>
        <p:nvSpPr>
          <p:cNvPr id="9" name="TextBox 8">
            <a:extLst>
              <a:ext uri="{FF2B5EF4-FFF2-40B4-BE49-F238E27FC236}">
                <a16:creationId xmlns:a16="http://schemas.microsoft.com/office/drawing/2014/main" id="{14FC1CE9-B92E-4338-8EDC-93461C1A3BAD}"/>
              </a:ext>
            </a:extLst>
          </p:cNvPr>
          <p:cNvSpPr txBox="1"/>
          <p:nvPr/>
        </p:nvSpPr>
        <p:spPr>
          <a:xfrm>
            <a:off x="6956038" y="5193332"/>
            <a:ext cx="2257632" cy="292388"/>
          </a:xfrm>
          <a:prstGeom prst="rect">
            <a:avLst/>
          </a:prstGeom>
          <a:noFill/>
        </p:spPr>
        <p:txBody>
          <a:bodyPr wrap="square" rtlCol="0">
            <a:spAutoFit/>
          </a:bodyPr>
          <a:lstStyle/>
          <a:p>
            <a:pPr algn="ctr" defTabSz="1008400">
              <a:spcBef>
                <a:spcPts val="1103"/>
              </a:spcBef>
            </a:pPr>
            <a:r>
              <a:rPr lang="en-US" sz="1300" dirty="0">
                <a:latin typeface="Roboto Medium" panose="02000000000000000000" pitchFamily="2" charset="0"/>
                <a:ea typeface="Roboto Medium" panose="02000000000000000000" pitchFamily="2" charset="0"/>
                <a:hlinkClick r:id="rId8"/>
              </a:rPr>
              <a:t>FootfallCam 3D </a:t>
            </a:r>
            <a:r>
              <a:rPr lang="en-US" sz="1300" dirty="0" err="1">
                <a:latin typeface="Roboto Medium" panose="02000000000000000000" pitchFamily="2" charset="0"/>
                <a:ea typeface="Roboto Medium" panose="02000000000000000000" pitchFamily="2" charset="0"/>
                <a:hlinkClick r:id="rId8"/>
              </a:rPr>
              <a:t>Mini</a:t>
            </a:r>
            <a:r>
              <a:rPr lang="en-US" sz="1300" baseline="30000" dirty="0" err="1">
                <a:latin typeface="Roboto Medium" panose="02000000000000000000" pitchFamily="2" charset="0"/>
                <a:ea typeface="Roboto Medium" panose="02000000000000000000" pitchFamily="2" charset="0"/>
                <a:hlinkClick r:id="rId8"/>
              </a:rPr>
              <a:t>TM</a:t>
            </a:r>
            <a:endParaRPr lang="en-US" sz="1300" dirty="0">
              <a:latin typeface="Roboto Medium" panose="02000000000000000000" pitchFamily="2" charset="0"/>
              <a:ea typeface="Roboto Medium" panose="02000000000000000000" pitchFamily="2" charset="0"/>
            </a:endParaRPr>
          </a:p>
        </p:txBody>
      </p:sp>
      <p:sp>
        <p:nvSpPr>
          <p:cNvPr id="16" name="TextBox 15">
            <a:extLst>
              <a:ext uri="{FF2B5EF4-FFF2-40B4-BE49-F238E27FC236}">
                <a16:creationId xmlns:a16="http://schemas.microsoft.com/office/drawing/2014/main" id="{9BC115E9-71FF-4FE4-911B-E2E625D3F1C0}"/>
              </a:ext>
            </a:extLst>
          </p:cNvPr>
          <p:cNvSpPr txBox="1"/>
          <p:nvPr/>
        </p:nvSpPr>
        <p:spPr>
          <a:xfrm>
            <a:off x="5372842" y="6495402"/>
            <a:ext cx="2710464" cy="292388"/>
          </a:xfrm>
          <a:prstGeom prst="rect">
            <a:avLst/>
          </a:prstGeom>
          <a:noFill/>
        </p:spPr>
        <p:txBody>
          <a:bodyPr wrap="square" rtlCol="0">
            <a:spAutoFit/>
          </a:bodyPr>
          <a:lstStyle/>
          <a:p>
            <a:pPr algn="ctr" defTabSz="1008400">
              <a:spcBef>
                <a:spcPts val="1103"/>
              </a:spcBef>
            </a:pPr>
            <a:r>
              <a:rPr lang="en-US" sz="1300" dirty="0">
                <a:latin typeface="Roboto Medium" panose="02000000000000000000" pitchFamily="2" charset="0"/>
                <a:ea typeface="Roboto Medium" panose="02000000000000000000" pitchFamily="2" charset="0"/>
                <a:hlinkClick r:id="rId9"/>
              </a:rPr>
              <a:t>FootfallCam </a:t>
            </a:r>
            <a:r>
              <a:rPr lang="en-US" sz="1300" dirty="0" err="1">
                <a:latin typeface="Roboto Medium" panose="02000000000000000000" pitchFamily="2" charset="0"/>
                <a:ea typeface="Roboto Medium" panose="02000000000000000000" pitchFamily="2" charset="0"/>
                <a:hlinkClick r:id="rId9"/>
              </a:rPr>
              <a:t>Utilisation</a:t>
            </a:r>
            <a:r>
              <a:rPr lang="en-US" sz="1300" dirty="0">
                <a:latin typeface="Roboto Medium" panose="02000000000000000000" pitchFamily="2" charset="0"/>
                <a:ea typeface="Roboto Medium" panose="02000000000000000000" pitchFamily="2" charset="0"/>
                <a:hlinkClick r:id="rId9"/>
              </a:rPr>
              <a:t> </a:t>
            </a:r>
            <a:r>
              <a:rPr lang="en-US" sz="1300" dirty="0" err="1">
                <a:latin typeface="Roboto Medium" panose="02000000000000000000" pitchFamily="2" charset="0"/>
                <a:ea typeface="Roboto Medium" panose="02000000000000000000" pitchFamily="2" charset="0"/>
                <a:hlinkClick r:id="rId9"/>
              </a:rPr>
              <a:t>Sensor</a:t>
            </a:r>
            <a:r>
              <a:rPr lang="en-US" sz="1300" baseline="30000" dirty="0" err="1">
                <a:latin typeface="Roboto Medium" panose="02000000000000000000" pitchFamily="2" charset="0"/>
                <a:ea typeface="Roboto Medium" panose="02000000000000000000" pitchFamily="2" charset="0"/>
                <a:hlinkClick r:id="rId9"/>
              </a:rPr>
              <a:t>TM</a:t>
            </a:r>
            <a:endParaRPr lang="en-US" sz="1300" dirty="0">
              <a:latin typeface="Roboto Medium" panose="02000000000000000000" pitchFamily="2" charset="0"/>
              <a:ea typeface="Roboto Medium" panose="02000000000000000000" pitchFamily="2" charset="0"/>
            </a:endParaRPr>
          </a:p>
        </p:txBody>
      </p:sp>
      <p:sp>
        <p:nvSpPr>
          <p:cNvPr id="22" name="TextBox 21">
            <a:extLst>
              <a:ext uri="{FF2B5EF4-FFF2-40B4-BE49-F238E27FC236}">
                <a16:creationId xmlns:a16="http://schemas.microsoft.com/office/drawing/2014/main" id="{5C66C9A7-01DA-4D29-A332-BAB8A0BB8F34}"/>
              </a:ext>
            </a:extLst>
          </p:cNvPr>
          <p:cNvSpPr txBox="1"/>
          <p:nvPr/>
        </p:nvSpPr>
        <p:spPr>
          <a:xfrm>
            <a:off x="8361819" y="6486130"/>
            <a:ext cx="1841951" cy="292388"/>
          </a:xfrm>
          <a:prstGeom prst="rect">
            <a:avLst/>
          </a:prstGeom>
          <a:noFill/>
        </p:spPr>
        <p:txBody>
          <a:bodyPr wrap="square" rtlCol="0">
            <a:spAutoFit/>
          </a:bodyPr>
          <a:lstStyle/>
          <a:p>
            <a:pPr algn="ctr" defTabSz="1008400">
              <a:spcBef>
                <a:spcPts val="1103"/>
              </a:spcBef>
            </a:pPr>
            <a:r>
              <a:rPr lang="en-US" sz="1300" dirty="0">
                <a:latin typeface="Roboto Medium" panose="02000000000000000000" pitchFamily="2" charset="0"/>
                <a:ea typeface="Roboto Medium" panose="02000000000000000000" pitchFamily="2" charset="0"/>
                <a:hlinkClick r:id="rId3"/>
              </a:rPr>
              <a:t>FootfallCam </a:t>
            </a:r>
            <a:r>
              <a:rPr lang="en-US" sz="1300" dirty="0" err="1">
                <a:latin typeface="Roboto Medium" panose="02000000000000000000" pitchFamily="2" charset="0"/>
                <a:ea typeface="Roboto Medium" panose="02000000000000000000" pitchFamily="2" charset="0"/>
                <a:hlinkClick r:id="rId3"/>
              </a:rPr>
              <a:t>Watch</a:t>
            </a:r>
            <a:r>
              <a:rPr lang="en-US" sz="1300" baseline="30000" dirty="0" err="1">
                <a:latin typeface="Roboto Medium" panose="02000000000000000000" pitchFamily="2" charset="0"/>
                <a:ea typeface="Roboto Medium" panose="02000000000000000000" pitchFamily="2" charset="0"/>
                <a:hlinkClick r:id="rId3"/>
              </a:rPr>
              <a:t>TM</a:t>
            </a:r>
            <a:endParaRPr lang="en-US" sz="1300" dirty="0">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7397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ootfallCam - Smart Washroom Management">
            <a:hlinkClick r:id="" action="ppaction://media"/>
            <a:extLst>
              <a:ext uri="{FF2B5EF4-FFF2-40B4-BE49-F238E27FC236}">
                <a16:creationId xmlns:a16="http://schemas.microsoft.com/office/drawing/2014/main" id="{C2175083-C09D-4A24-AA1C-79029FCE8D29}"/>
              </a:ext>
            </a:extLst>
          </p:cNvPr>
          <p:cNvPicPr>
            <a:picLocks noRot="1" noChangeAspect="1"/>
          </p:cNvPicPr>
          <p:nvPr>
            <a:videoFile r:link="rId1"/>
          </p:nvPr>
        </p:nvPicPr>
        <p:blipFill>
          <a:blip r:embed="rId4"/>
          <a:stretch>
            <a:fillRect/>
          </a:stretch>
        </p:blipFill>
        <p:spPr>
          <a:xfrm>
            <a:off x="2857651" y="1320442"/>
            <a:ext cx="4958578" cy="2789200"/>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Medium" panose="02000000000000000000" pitchFamily="2" charset="0"/>
              </a:rPr>
              <a:t>Washroom Management </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grpSp>
        <p:nvGrpSpPr>
          <p:cNvPr id="2" name="Group 1">
            <a:extLst>
              <a:ext uri="{FF2B5EF4-FFF2-40B4-BE49-F238E27FC236}">
                <a16:creationId xmlns:a16="http://schemas.microsoft.com/office/drawing/2014/main" id="{CB50F91E-2EA0-40EB-BC2A-1908CA4525A3}"/>
              </a:ext>
            </a:extLst>
          </p:cNvPr>
          <p:cNvGrpSpPr/>
          <p:nvPr/>
        </p:nvGrpSpPr>
        <p:grpSpPr>
          <a:xfrm>
            <a:off x="514032" y="4711633"/>
            <a:ext cx="9660574" cy="2357954"/>
            <a:chOff x="544511" y="4463427"/>
            <a:chExt cx="9660574" cy="2357954"/>
          </a:xfrm>
        </p:grpSpPr>
        <p:sp>
          <p:nvSpPr>
            <p:cNvPr id="23" name="TextBox 22">
              <a:extLst>
                <a:ext uri="{FF2B5EF4-FFF2-40B4-BE49-F238E27FC236}">
                  <a16:creationId xmlns:a16="http://schemas.microsoft.com/office/drawing/2014/main" id="{ECEE6C63-479D-46A9-96BB-CA25DC14B090}"/>
                </a:ext>
              </a:extLst>
            </p:cNvPr>
            <p:cNvSpPr txBox="1"/>
            <p:nvPr/>
          </p:nvSpPr>
          <p:spPr>
            <a:xfrm>
              <a:off x="544511" y="6528993"/>
              <a:ext cx="9599613" cy="292388"/>
            </a:xfrm>
            <a:prstGeom prst="rect">
              <a:avLst/>
            </a:prstGeom>
            <a:noFill/>
          </p:spPr>
          <p:txBody>
            <a:bodyPr wrap="square">
              <a:spAutoFit/>
            </a:bodyPr>
            <a:lstStyle/>
            <a:p>
              <a:pPr lvl="0">
                <a:spcBef>
                  <a:spcPts val="500"/>
                </a:spcBef>
                <a:buClr>
                  <a:srgbClr val="3A6AB3"/>
                </a:buClr>
              </a:pPr>
              <a:r>
                <a:rPr lang="en-US" sz="1300" dirty="0">
                  <a:latin typeface="Roboto Light" panose="02000000000000000000"/>
                  <a:ea typeface="Roboto Light" panose="02000000000000000000" pitchFamily="2" charset="0"/>
                </a:rPr>
                <a:t>A reliably serviced washroom facility is a more welcoming place for its users.</a:t>
              </a:r>
            </a:p>
          </p:txBody>
        </p:sp>
        <p:sp>
          <p:nvSpPr>
            <p:cNvPr id="25" name="TextBox 24">
              <a:extLst>
                <a:ext uri="{FF2B5EF4-FFF2-40B4-BE49-F238E27FC236}">
                  <a16:creationId xmlns:a16="http://schemas.microsoft.com/office/drawing/2014/main" id="{A33E0852-0922-475A-B89B-A2FE94AC797F}"/>
                </a:ext>
              </a:extLst>
            </p:cNvPr>
            <p:cNvSpPr txBox="1"/>
            <p:nvPr/>
          </p:nvSpPr>
          <p:spPr>
            <a:xfrm>
              <a:off x="605472" y="6232378"/>
              <a:ext cx="9599613"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dirty="0"/>
                <a:t>Improve User Experience</a:t>
              </a:r>
            </a:p>
          </p:txBody>
        </p:sp>
        <p:sp>
          <p:nvSpPr>
            <p:cNvPr id="29" name="TextBox 28">
              <a:extLst>
                <a:ext uri="{FF2B5EF4-FFF2-40B4-BE49-F238E27FC236}">
                  <a16:creationId xmlns:a16="http://schemas.microsoft.com/office/drawing/2014/main" id="{6D393B51-3CF9-46F7-A2C1-66A705CC7018}"/>
                </a:ext>
              </a:extLst>
            </p:cNvPr>
            <p:cNvSpPr txBox="1"/>
            <p:nvPr/>
          </p:nvSpPr>
          <p:spPr>
            <a:xfrm>
              <a:off x="544512" y="4760323"/>
              <a:ext cx="9599613" cy="692497"/>
            </a:xfrm>
            <a:prstGeom prst="rect">
              <a:avLst/>
            </a:prstGeom>
            <a:noFill/>
          </p:spPr>
          <p:txBody>
            <a:bodyPr wrap="square">
              <a:spAutoFit/>
            </a:bodyPr>
            <a:lstStyle/>
            <a:p>
              <a:pPr>
                <a:spcBef>
                  <a:spcPts val="1000"/>
                </a:spcBef>
              </a:pPr>
              <a:r>
                <a:rPr lang="en-US" sz="1300" dirty="0">
                  <a:latin typeface="Roboto Light" panose="02000000000000000000"/>
                </a:rPr>
                <a:t>Crews get accurate information about cleaning needs via wireless cleaning notification alert which can lead </a:t>
              </a:r>
              <a:r>
                <a:rPr lang="en-US" sz="1300" dirty="0">
                  <a:solidFill>
                    <a:schemeClr val="accent1"/>
                  </a:solidFill>
                  <a:latin typeface="Roboto Light" panose="02000000000000000000"/>
                </a:rPr>
                <a:t>to improve the efficiency for janitorial services</a:t>
              </a:r>
              <a:r>
                <a:rPr lang="en-US" sz="1300" dirty="0">
                  <a:latin typeface="Roboto Light" panose="02000000000000000000"/>
                </a:rPr>
                <a:t>. </a:t>
              </a:r>
            </a:p>
            <a:p>
              <a:pPr marL="285750" indent="-285750">
                <a:buFont typeface="Arial" panose="020B0604020202020204" pitchFamily="34" charset="0"/>
                <a:buChar char="•"/>
              </a:pPr>
              <a:endParaRPr lang="en-GB" sz="1300" b="0" dirty="0">
                <a:latin typeface="Roboto Light" panose="02000000000000000000"/>
              </a:endParaRPr>
            </a:p>
          </p:txBody>
        </p:sp>
        <p:sp>
          <p:nvSpPr>
            <p:cNvPr id="31" name="TextBox 30">
              <a:extLst>
                <a:ext uri="{FF2B5EF4-FFF2-40B4-BE49-F238E27FC236}">
                  <a16:creationId xmlns:a16="http://schemas.microsoft.com/office/drawing/2014/main" id="{23EDC2EA-3197-45EE-8BD1-40630C1931C1}"/>
                </a:ext>
              </a:extLst>
            </p:cNvPr>
            <p:cNvSpPr txBox="1"/>
            <p:nvPr/>
          </p:nvSpPr>
          <p:spPr>
            <a:xfrm>
              <a:off x="605472" y="4463427"/>
              <a:ext cx="9599613"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dirty="0"/>
                <a:t>Demand-based Cleaning</a:t>
              </a:r>
            </a:p>
          </p:txBody>
        </p:sp>
        <p:sp>
          <p:nvSpPr>
            <p:cNvPr id="33" name="TextBox 32">
              <a:extLst>
                <a:ext uri="{FF2B5EF4-FFF2-40B4-BE49-F238E27FC236}">
                  <a16:creationId xmlns:a16="http://schemas.microsoft.com/office/drawing/2014/main" id="{6CA49E71-E046-4E1C-A19F-F92E3AB8ABA2}"/>
                </a:ext>
              </a:extLst>
            </p:cNvPr>
            <p:cNvSpPr txBox="1"/>
            <p:nvPr/>
          </p:nvSpPr>
          <p:spPr>
            <a:xfrm>
              <a:off x="544512" y="5701814"/>
              <a:ext cx="9599613" cy="292388"/>
            </a:xfrm>
            <a:prstGeom prst="rect">
              <a:avLst/>
            </a:prstGeom>
            <a:noFill/>
          </p:spPr>
          <p:txBody>
            <a:bodyPr wrap="square">
              <a:spAutoFit/>
            </a:bodyPr>
            <a:lstStyle/>
            <a:p>
              <a:r>
                <a:rPr lang="en-US" sz="1300" dirty="0">
                  <a:latin typeface="Roboto Light" panose="02000000000000000000"/>
                </a:rPr>
                <a:t>Identify the cleaning service KPI with over-cleaned or under-cleaned which able to </a:t>
              </a:r>
              <a:r>
                <a:rPr lang="en-US" sz="1300" dirty="0">
                  <a:solidFill>
                    <a:schemeClr val="accent1"/>
                  </a:solidFill>
                  <a:latin typeface="Roboto Light" panose="02000000000000000000"/>
                </a:rPr>
                <a:t>optimize the cost of maintenance</a:t>
              </a:r>
              <a:r>
                <a:rPr lang="en-US" sz="1300" dirty="0">
                  <a:latin typeface="Roboto Light" panose="02000000000000000000"/>
                </a:rPr>
                <a:t>. </a:t>
              </a:r>
              <a:endParaRPr lang="en-GB" sz="1300" b="0" dirty="0">
                <a:latin typeface="Roboto Light" panose="02000000000000000000"/>
              </a:endParaRPr>
            </a:p>
          </p:txBody>
        </p:sp>
        <p:sp>
          <p:nvSpPr>
            <p:cNvPr id="35" name="TextBox 34">
              <a:extLst>
                <a:ext uri="{FF2B5EF4-FFF2-40B4-BE49-F238E27FC236}">
                  <a16:creationId xmlns:a16="http://schemas.microsoft.com/office/drawing/2014/main" id="{DF927FD0-771E-4A31-A200-13ACC3256963}"/>
                </a:ext>
              </a:extLst>
            </p:cNvPr>
            <p:cNvSpPr txBox="1"/>
            <p:nvPr/>
          </p:nvSpPr>
          <p:spPr>
            <a:xfrm>
              <a:off x="605472" y="5400146"/>
              <a:ext cx="9599613"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dirty="0"/>
                <a:t>Measure SLA and Auditable Cleaning Fee</a:t>
              </a:r>
            </a:p>
          </p:txBody>
        </p:sp>
      </p:grpSp>
      <p:sp>
        <p:nvSpPr>
          <p:cNvPr id="3" name="TextBox 2">
            <a:extLst>
              <a:ext uri="{FF2B5EF4-FFF2-40B4-BE49-F238E27FC236}">
                <a16:creationId xmlns:a16="http://schemas.microsoft.com/office/drawing/2014/main" id="{946EA2B8-4832-4435-A434-BEAEE5755339}"/>
              </a:ext>
            </a:extLst>
          </p:cNvPr>
          <p:cNvSpPr txBox="1"/>
          <p:nvPr/>
        </p:nvSpPr>
        <p:spPr>
          <a:xfrm>
            <a:off x="2994567" y="4150941"/>
            <a:ext cx="5345722" cy="292388"/>
          </a:xfrm>
          <a:prstGeom prst="rect">
            <a:avLst/>
          </a:prstGeom>
          <a:noFill/>
        </p:spPr>
        <p:txBody>
          <a:bodyPr wrap="square">
            <a:spAutoFit/>
          </a:bodyPr>
          <a:lstStyle/>
          <a:p>
            <a:r>
              <a:rPr lang="en-MY" sz="1300" dirty="0">
                <a:latin typeface="Roboto Light" panose="02000000000000000000" pitchFamily="2" charset="0"/>
                <a:ea typeface="Roboto Light" panose="02000000000000000000" pitchFamily="2" charset="0"/>
              </a:rPr>
              <a:t>Y</a:t>
            </a:r>
            <a:r>
              <a:rPr lang="en-GB" sz="1300" dirty="0" err="1">
                <a:latin typeface="Roboto Light" panose="02000000000000000000" pitchFamily="2" charset="0"/>
                <a:ea typeface="Roboto Light" panose="02000000000000000000" pitchFamily="2" charset="0"/>
              </a:rPr>
              <a:t>ouTube</a:t>
            </a:r>
            <a:r>
              <a:rPr lang="en-GB" sz="1300" dirty="0">
                <a:latin typeface="Roboto Light" panose="02000000000000000000" pitchFamily="2" charset="0"/>
                <a:ea typeface="Roboto Light" panose="02000000000000000000" pitchFamily="2" charset="0"/>
              </a:rPr>
              <a:t> Link: </a:t>
            </a:r>
            <a:r>
              <a:rPr lang="en-GB" sz="1300" dirty="0">
                <a:latin typeface="Roboto Light" panose="02000000000000000000" pitchFamily="2" charset="0"/>
                <a:ea typeface="Roboto Light" panose="02000000000000000000" pitchFamily="2" charset="0"/>
                <a:hlinkClick r:id="rId5"/>
              </a:rPr>
              <a:t>https://youtu.be/Qx4M-eQTHNM</a:t>
            </a:r>
            <a:r>
              <a:rPr lang="en-GB" sz="1300" dirty="0">
                <a:latin typeface="Roboto Light" panose="02000000000000000000" pitchFamily="2" charset="0"/>
                <a:ea typeface="Roboto Light" panose="02000000000000000000" pitchFamily="2" charset="0"/>
              </a:rPr>
              <a:t> </a:t>
            </a:r>
          </a:p>
        </p:txBody>
      </p:sp>
    </p:spTree>
    <p:extLst>
      <p:ext uri="{BB962C8B-B14F-4D97-AF65-F5344CB8AC3E}">
        <p14:creationId xmlns:p14="http://schemas.microsoft.com/office/powerpoint/2010/main" val="366959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Medium" panose="02000000000000000000" pitchFamily="2" charset="0"/>
              </a:rPr>
              <a:t>Washroom Management Report</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pic>
        <p:nvPicPr>
          <p:cNvPr id="27" name="Picture 26">
            <a:extLst>
              <a:ext uri="{FF2B5EF4-FFF2-40B4-BE49-F238E27FC236}">
                <a16:creationId xmlns:a16="http://schemas.microsoft.com/office/drawing/2014/main" id="{285E0F17-0CF1-4C7F-B655-101AD53A9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263" y="3278073"/>
            <a:ext cx="754428" cy="188607"/>
          </a:xfrm>
          <a:prstGeom prst="rect">
            <a:avLst/>
          </a:prstGeom>
        </p:spPr>
      </p:pic>
      <p:sp>
        <p:nvSpPr>
          <p:cNvPr id="34" name="TextBox 33">
            <a:extLst>
              <a:ext uri="{FF2B5EF4-FFF2-40B4-BE49-F238E27FC236}">
                <a16:creationId xmlns:a16="http://schemas.microsoft.com/office/drawing/2014/main" id="{30C0E221-3641-4DF1-B545-50123CFA76FD}"/>
              </a:ext>
            </a:extLst>
          </p:cNvPr>
          <p:cNvSpPr txBox="1"/>
          <p:nvPr/>
        </p:nvSpPr>
        <p:spPr>
          <a:xfrm>
            <a:off x="6050405" y="1671105"/>
            <a:ext cx="4093720" cy="3062377"/>
          </a:xfrm>
          <a:prstGeom prst="rect">
            <a:avLst/>
          </a:prstGeom>
          <a:noFill/>
        </p:spPr>
        <p:txBody>
          <a:bodyPr wrap="square">
            <a:spAutoFit/>
          </a:bodyPr>
          <a:lstStyle/>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Provide clear view on washrooms historical </a:t>
            </a:r>
            <a:r>
              <a:rPr lang="en-US" sz="1600" dirty="0">
                <a:solidFill>
                  <a:schemeClr val="accent1"/>
                </a:solidFill>
                <a:latin typeface="Roboto Light" panose="02000000000000000000" pitchFamily="2" charset="0"/>
                <a:ea typeface="Roboto Light" panose="02000000000000000000" pitchFamily="2" charset="0"/>
              </a:rPr>
              <a:t>utilization rate</a:t>
            </a:r>
          </a:p>
          <a:p>
            <a:pPr marL="285750" indent="-285750" defTabSz="1008400">
              <a:spcBef>
                <a:spcPts val="600"/>
              </a:spcBef>
              <a:buClr>
                <a:srgbClr val="3A6AB3"/>
              </a:buClr>
              <a:buFont typeface="Arial" panose="020B0604020202020204" pitchFamily="34" charset="0"/>
              <a:buChar char="•"/>
            </a:pPr>
            <a:r>
              <a:rPr lang="en-US" sz="1600" dirty="0">
                <a:solidFill>
                  <a:schemeClr val="accent1"/>
                </a:solidFill>
                <a:latin typeface="Roboto Light" panose="02000000000000000000" pitchFamily="2" charset="0"/>
                <a:ea typeface="Roboto Light" panose="02000000000000000000" pitchFamily="2" charset="0"/>
              </a:rPr>
              <a:t>Forecast</a:t>
            </a:r>
            <a:r>
              <a:rPr lang="en-US" sz="1600" dirty="0">
                <a:latin typeface="Roboto Light" panose="02000000000000000000" pitchFamily="2" charset="0"/>
                <a:ea typeface="Roboto Light" panose="02000000000000000000" pitchFamily="2" charset="0"/>
              </a:rPr>
              <a:t> washroom demand usage from historical trend</a:t>
            </a:r>
          </a:p>
          <a:p>
            <a:pPr marL="285750" indent="-285750" defTabSz="1008400">
              <a:spcBef>
                <a:spcPts val="600"/>
              </a:spcBef>
              <a:buClr>
                <a:srgbClr val="3A6AB3"/>
              </a:buClr>
              <a:buFont typeface="Arial" panose="020B0604020202020204" pitchFamily="34" charset="0"/>
              <a:buChar char="•"/>
            </a:pPr>
            <a:r>
              <a:rPr lang="en-US" sz="1600" dirty="0">
                <a:solidFill>
                  <a:schemeClr val="accent1"/>
                </a:solidFill>
                <a:latin typeface="Roboto Light" panose="02000000000000000000" pitchFamily="2" charset="0"/>
                <a:ea typeface="Roboto Light" panose="02000000000000000000" pitchFamily="2" charset="0"/>
              </a:rPr>
              <a:t>Full transparency </a:t>
            </a:r>
            <a:r>
              <a:rPr lang="en-US" sz="1600" dirty="0">
                <a:latin typeface="Roboto Light" panose="02000000000000000000" pitchFamily="2" charset="0"/>
                <a:ea typeface="Roboto Light" panose="02000000000000000000" pitchFamily="2" charset="0"/>
              </a:rPr>
              <a:t>on cleaning staff performance.</a:t>
            </a:r>
          </a:p>
          <a:p>
            <a:pPr marL="285750" indent="-285750" defTabSz="1008400">
              <a:spcBef>
                <a:spcPts val="600"/>
              </a:spcBef>
              <a:buClr>
                <a:srgbClr val="3A6AB3"/>
              </a:buClr>
              <a:buFont typeface="Arial" panose="020B0604020202020204" pitchFamily="34" charset="0"/>
              <a:buChar char="•"/>
            </a:pPr>
            <a:r>
              <a:rPr lang="en-US" sz="1600" dirty="0">
                <a:solidFill>
                  <a:schemeClr val="accent1"/>
                </a:solidFill>
                <a:latin typeface="Roboto Light" panose="02000000000000000000" pitchFamily="2" charset="0"/>
                <a:ea typeface="Roboto Light" panose="02000000000000000000" pitchFamily="2" charset="0"/>
              </a:rPr>
              <a:t>Measurable KPI </a:t>
            </a:r>
            <a:r>
              <a:rPr lang="en-US" sz="1600" dirty="0">
                <a:latin typeface="Roboto Light" panose="02000000000000000000" pitchFamily="2" charset="0"/>
                <a:ea typeface="Roboto Light" panose="02000000000000000000" pitchFamily="2" charset="0"/>
              </a:rPr>
              <a:t>for cleaning staff performance review</a:t>
            </a:r>
          </a:p>
          <a:p>
            <a:pPr marL="285750" indent="-285750" defTabSz="1008400">
              <a:spcBef>
                <a:spcPts val="600"/>
              </a:spcBef>
              <a:buClr>
                <a:srgbClr val="3A6AB3"/>
              </a:buClr>
              <a:buFont typeface="Arial" panose="020B0604020202020204" pitchFamily="34" charset="0"/>
              <a:buChar char="•"/>
            </a:pPr>
            <a:r>
              <a:rPr lang="en-US" sz="1600" dirty="0" err="1">
                <a:latin typeface="Roboto Light" panose="02000000000000000000" pitchFamily="2" charset="0"/>
                <a:ea typeface="Roboto Light" panose="02000000000000000000" pitchFamily="2" charset="0"/>
              </a:rPr>
              <a:t>Utilise</a:t>
            </a:r>
            <a:r>
              <a:rPr lang="en-US" sz="1600" dirty="0">
                <a:latin typeface="Roboto Light" panose="02000000000000000000" pitchFamily="2" charset="0"/>
                <a:ea typeface="Roboto Light" panose="02000000000000000000" pitchFamily="2" charset="0"/>
              </a:rPr>
              <a:t> available data and feedback to </a:t>
            </a:r>
            <a:r>
              <a:rPr lang="en-US" sz="1600" dirty="0">
                <a:solidFill>
                  <a:schemeClr val="accent1"/>
                </a:solidFill>
                <a:latin typeface="Roboto Light" panose="02000000000000000000" pitchFamily="2" charset="0"/>
                <a:ea typeface="Roboto Light" panose="02000000000000000000" pitchFamily="2" charset="0"/>
              </a:rPr>
              <a:t>improve user experience</a:t>
            </a:r>
          </a:p>
          <a:p>
            <a:pPr marL="285750" indent="-285750">
              <a:buFont typeface="Arial" panose="020B0604020202020204" pitchFamily="34" charset="0"/>
              <a:buChar char="•"/>
            </a:pPr>
            <a:endParaRPr lang="en-GB" sz="1300" b="0" dirty="0">
              <a:solidFill>
                <a:srgbClr val="666666"/>
              </a:solidFill>
              <a:latin typeface="Roboto Light" panose="02000000000000000000"/>
            </a:endParaRPr>
          </a:p>
        </p:txBody>
      </p:sp>
      <p:sp>
        <p:nvSpPr>
          <p:cNvPr id="36" name="TextBox 35">
            <a:extLst>
              <a:ext uri="{FF2B5EF4-FFF2-40B4-BE49-F238E27FC236}">
                <a16:creationId xmlns:a16="http://schemas.microsoft.com/office/drawing/2014/main" id="{EABA1897-1A88-4FC6-82B9-B4361F4E1048}"/>
              </a:ext>
            </a:extLst>
          </p:cNvPr>
          <p:cNvSpPr txBox="1"/>
          <p:nvPr/>
        </p:nvSpPr>
        <p:spPr>
          <a:xfrm>
            <a:off x="6050405" y="1272130"/>
            <a:ext cx="4093720"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pPr defTabSz="457200">
              <a:spcBef>
                <a:spcPts val="0"/>
              </a:spcBef>
            </a:pPr>
            <a:r>
              <a:rPr lang="en-US" sz="2000" dirty="0">
                <a:solidFill>
                  <a:srgbClr val="3A6AB3"/>
                </a:solidFill>
                <a:latin typeface="Roboto Medium" panose="02000000000000000000" pitchFamily="2" charset="0"/>
              </a:rPr>
              <a:t>Cleanliness Reassurance</a:t>
            </a:r>
          </a:p>
        </p:txBody>
      </p:sp>
      <p:sp>
        <p:nvSpPr>
          <p:cNvPr id="38" name="TextBox 37">
            <a:extLst>
              <a:ext uri="{FF2B5EF4-FFF2-40B4-BE49-F238E27FC236}">
                <a16:creationId xmlns:a16="http://schemas.microsoft.com/office/drawing/2014/main" id="{FA7AFA4C-7C58-4BAF-9AB0-D25F5A45A796}"/>
              </a:ext>
            </a:extLst>
          </p:cNvPr>
          <p:cNvSpPr txBox="1"/>
          <p:nvPr/>
        </p:nvSpPr>
        <p:spPr>
          <a:xfrm>
            <a:off x="6050405" y="5002123"/>
            <a:ext cx="4093720" cy="1723549"/>
          </a:xfrm>
          <a:prstGeom prst="rect">
            <a:avLst/>
          </a:prstGeom>
          <a:noFill/>
        </p:spPr>
        <p:txBody>
          <a:bodyPr wrap="square">
            <a:spAutoFit/>
          </a:bodyPr>
          <a:lstStyle/>
          <a:p>
            <a:pPr marL="285750" indent="-285750" defTabSz="1008400">
              <a:spcBef>
                <a:spcPts val="600"/>
              </a:spcBef>
              <a:buClr>
                <a:srgbClr val="3A6AB3"/>
              </a:buClr>
              <a:buFont typeface="Arial" panose="020B0604020202020204" pitchFamily="34" charset="0"/>
              <a:buChar char="•"/>
            </a:pPr>
            <a:r>
              <a:rPr lang="en-US" sz="1600" dirty="0">
                <a:solidFill>
                  <a:schemeClr val="accent1"/>
                </a:solidFill>
                <a:latin typeface="Roboto Light" panose="02000000000000000000" pitchFamily="2" charset="0"/>
                <a:ea typeface="Roboto Light" panose="02000000000000000000" pitchFamily="2" charset="0"/>
              </a:rPr>
              <a:t>Better allocation </a:t>
            </a:r>
            <a:r>
              <a:rPr lang="en-US" sz="1600" dirty="0">
                <a:latin typeface="Roboto Light" panose="02000000000000000000" pitchFamily="2" charset="0"/>
                <a:ea typeface="Roboto Light" panose="02000000000000000000" pitchFamily="2" charset="0"/>
              </a:rPr>
              <a:t>of cleaning staff based on historical trend</a:t>
            </a:r>
          </a:p>
          <a:p>
            <a:pPr marL="285750" indent="-285750" defTabSz="1008400">
              <a:spcBef>
                <a:spcPts val="600"/>
              </a:spcBef>
              <a:buClr>
                <a:srgbClr val="3A6AB3"/>
              </a:buClr>
              <a:buFont typeface="Arial" panose="020B0604020202020204" pitchFamily="34" charset="0"/>
              <a:buChar char="•"/>
            </a:pPr>
            <a:r>
              <a:rPr lang="en-US" sz="1600" dirty="0">
                <a:solidFill>
                  <a:schemeClr val="accent1"/>
                </a:solidFill>
                <a:latin typeface="Roboto Light" panose="02000000000000000000" pitchFamily="2" charset="0"/>
                <a:ea typeface="Roboto Light" panose="02000000000000000000" pitchFamily="2" charset="0"/>
              </a:rPr>
              <a:t>Cost saving </a:t>
            </a:r>
            <a:r>
              <a:rPr lang="en-US" sz="1600" dirty="0">
                <a:latin typeface="Roboto Light" panose="02000000000000000000" pitchFamily="2" charset="0"/>
                <a:ea typeface="Roboto Light" panose="02000000000000000000" pitchFamily="2" charset="0"/>
              </a:rPr>
              <a:t>on unnecessarily washroom cleaning.</a:t>
            </a:r>
          </a:p>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Reduce burden and </a:t>
            </a:r>
            <a:r>
              <a:rPr lang="en-US" sz="1600" dirty="0">
                <a:solidFill>
                  <a:schemeClr val="accent1"/>
                </a:solidFill>
                <a:latin typeface="Roboto Light" panose="02000000000000000000" pitchFamily="2" charset="0"/>
                <a:ea typeface="Roboto Light" panose="02000000000000000000" pitchFamily="2" charset="0"/>
              </a:rPr>
              <a:t>time saving </a:t>
            </a:r>
            <a:r>
              <a:rPr lang="en-US" sz="1600" dirty="0">
                <a:latin typeface="Roboto Light" panose="02000000000000000000" pitchFamily="2" charset="0"/>
                <a:ea typeface="Roboto Light" panose="02000000000000000000" pitchFamily="2" charset="0"/>
              </a:rPr>
              <a:t>eliminating scheduling work</a:t>
            </a:r>
          </a:p>
        </p:txBody>
      </p:sp>
      <p:sp>
        <p:nvSpPr>
          <p:cNvPr id="40" name="TextBox 39">
            <a:extLst>
              <a:ext uri="{FF2B5EF4-FFF2-40B4-BE49-F238E27FC236}">
                <a16:creationId xmlns:a16="http://schemas.microsoft.com/office/drawing/2014/main" id="{22B26907-0F45-414E-9B16-63E0EC05A6B6}"/>
              </a:ext>
            </a:extLst>
          </p:cNvPr>
          <p:cNvSpPr txBox="1"/>
          <p:nvPr/>
        </p:nvSpPr>
        <p:spPr>
          <a:xfrm>
            <a:off x="6050405" y="4606416"/>
            <a:ext cx="4093720"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pPr>
              <a:spcBef>
                <a:spcPts val="0"/>
              </a:spcBef>
            </a:pPr>
            <a:r>
              <a:rPr lang="en-US" sz="2000" dirty="0">
                <a:solidFill>
                  <a:srgbClr val="3A6AB3"/>
                </a:solidFill>
                <a:latin typeface="Roboto Medium" panose="02000000000000000000" pitchFamily="2" charset="0"/>
              </a:rPr>
              <a:t>Cleaning Staff Optimization</a:t>
            </a:r>
          </a:p>
        </p:txBody>
      </p:sp>
      <p:pic>
        <p:nvPicPr>
          <p:cNvPr id="42" name="Picture 41">
            <a:extLst>
              <a:ext uri="{FF2B5EF4-FFF2-40B4-BE49-F238E27FC236}">
                <a16:creationId xmlns:a16="http://schemas.microsoft.com/office/drawing/2014/main" id="{06BE6849-C698-4C97-B48C-FFE4D2AA70D4}"/>
              </a:ext>
            </a:extLst>
          </p:cNvPr>
          <p:cNvPicPr>
            <a:picLocks noChangeAspect="1"/>
          </p:cNvPicPr>
          <p:nvPr/>
        </p:nvPicPr>
        <p:blipFill>
          <a:blip r:embed="rId4"/>
          <a:stretch>
            <a:fillRect/>
          </a:stretch>
        </p:blipFill>
        <p:spPr>
          <a:xfrm>
            <a:off x="544513" y="1272130"/>
            <a:ext cx="4239335" cy="5721151"/>
          </a:xfrm>
          <a:prstGeom prst="rect">
            <a:avLst/>
          </a:prstGeom>
          <a:ln>
            <a:solidFill>
              <a:schemeClr val="bg1">
                <a:lumMod val="75000"/>
              </a:schemeClr>
            </a:solidFill>
          </a:ln>
        </p:spPr>
      </p:pic>
      <p:pic>
        <p:nvPicPr>
          <p:cNvPr id="44" name="Picture 43" descr="A close up of electronics&#10;&#10;Description generated with high confidence">
            <a:extLst>
              <a:ext uri="{FF2B5EF4-FFF2-40B4-BE49-F238E27FC236}">
                <a16:creationId xmlns:a16="http://schemas.microsoft.com/office/drawing/2014/main" id="{1E4E1DE6-2C79-4953-8887-A2242732BDE7}"/>
              </a:ext>
            </a:extLst>
          </p:cNvPr>
          <p:cNvPicPr>
            <a:picLocks noChangeAspect="1"/>
          </p:cNvPicPr>
          <p:nvPr/>
        </p:nvPicPr>
        <p:blipFill rotWithShape="1">
          <a:blip r:embed="rId5">
            <a:extLst>
              <a:ext uri="{28A0092B-C50C-407E-A947-70E740481C1C}">
                <a14:useLocalDpi xmlns:a14="http://schemas.microsoft.com/office/drawing/2010/main" val="0"/>
              </a:ext>
            </a:extLst>
          </a:blip>
          <a:srcRect l="32934" t="6594" r="29863" b="4891"/>
          <a:stretch/>
        </p:blipFill>
        <p:spPr>
          <a:xfrm>
            <a:off x="4245098" y="3953883"/>
            <a:ext cx="1805307" cy="3436137"/>
          </a:xfrm>
          <a:prstGeom prst="rect">
            <a:avLst/>
          </a:prstGeom>
        </p:spPr>
      </p:pic>
      <p:pic>
        <p:nvPicPr>
          <p:cNvPr id="46" name="Picture 45">
            <a:extLst>
              <a:ext uri="{FF2B5EF4-FFF2-40B4-BE49-F238E27FC236}">
                <a16:creationId xmlns:a16="http://schemas.microsoft.com/office/drawing/2014/main" id="{DF50D5DD-5BD0-4D77-8CAE-72DE20231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2527" y="4306650"/>
            <a:ext cx="1372845" cy="2472027"/>
          </a:xfrm>
          <a:prstGeom prst="rect">
            <a:avLst/>
          </a:prstGeom>
        </p:spPr>
      </p:pic>
    </p:spTree>
    <p:extLst>
      <p:ext uri="{BB962C8B-B14F-4D97-AF65-F5344CB8AC3E}">
        <p14:creationId xmlns:p14="http://schemas.microsoft.com/office/powerpoint/2010/main" val="394351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6600" spc="-150" dirty="0">
                <a:solidFill>
                  <a:schemeClr val="accent1"/>
                </a:solidFill>
                <a:latin typeface="Work Sans Medium" pitchFamily="2" charset="0"/>
              </a:rPr>
              <a:t>#3 Desk Clearance and Seat Occupancy</a:t>
            </a:r>
          </a:p>
        </p:txBody>
      </p:sp>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
        <p:nvSpPr>
          <p:cNvPr id="5" name="TextBox 4">
            <a:extLst>
              <a:ext uri="{FF2B5EF4-FFF2-40B4-BE49-F238E27FC236}">
                <a16:creationId xmlns:a16="http://schemas.microsoft.com/office/drawing/2014/main" id="{544A4318-333A-4B5B-92FD-534AC5C9E666}"/>
              </a:ext>
            </a:extLst>
          </p:cNvPr>
          <p:cNvSpPr txBox="1"/>
          <p:nvPr/>
        </p:nvSpPr>
        <p:spPr>
          <a:xfrm>
            <a:off x="704164" y="3781425"/>
            <a:ext cx="9280310" cy="461665"/>
          </a:xfrm>
          <a:prstGeom prst="rect">
            <a:avLst/>
          </a:prstGeom>
          <a:noFill/>
        </p:spPr>
        <p:txBody>
          <a:bodyPr wrap="square">
            <a:spAutoFit/>
          </a:bodyPr>
          <a:lstStyle/>
          <a:p>
            <a:pPr marL="0" indent="0">
              <a:buNone/>
            </a:pPr>
            <a:r>
              <a:rPr lang="en-US" sz="2400" spc="-150" dirty="0">
                <a:solidFill>
                  <a:srgbClr val="666666"/>
                </a:solidFill>
                <a:latin typeface="Roboto Light" panose="02000000000000000000"/>
              </a:rPr>
              <a:t>Improving customer’s dining experience </a:t>
            </a:r>
            <a:endParaRPr lang="en-US" sz="2400" spc="-150" baseline="30000" dirty="0">
              <a:solidFill>
                <a:srgbClr val="666666"/>
              </a:solidFill>
              <a:latin typeface="Roboto Light" panose="02000000000000000000"/>
            </a:endParaRPr>
          </a:p>
        </p:txBody>
      </p:sp>
    </p:spTree>
    <p:extLst>
      <p:ext uri="{BB962C8B-B14F-4D97-AF65-F5344CB8AC3E}">
        <p14:creationId xmlns:p14="http://schemas.microsoft.com/office/powerpoint/2010/main" val="13650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EB6F3E-6028-408A-8667-341AF140213A}"/>
              </a:ext>
            </a:extLst>
          </p:cNvPr>
          <p:cNvSpPr txBox="1"/>
          <p:nvPr/>
        </p:nvSpPr>
        <p:spPr>
          <a:xfrm>
            <a:off x="448664" y="1255459"/>
            <a:ext cx="9695461" cy="1033616"/>
          </a:xfrm>
          <a:prstGeom prst="rect">
            <a:avLst/>
          </a:prstGeom>
          <a:noFill/>
        </p:spPr>
        <p:txBody>
          <a:bodyPr wrap="square" rtlCol="0">
            <a:spAutoFit/>
          </a:bodyPr>
          <a:lstStyle/>
          <a:p>
            <a:pPr defTabSz="1008400">
              <a:spcBef>
                <a:spcPts val="1103"/>
              </a:spcBef>
            </a:pPr>
            <a:r>
              <a:rPr lang="en-US" sz="1300" dirty="0">
                <a:latin typeface="Roboto Light" panose="02000000000000000000" pitchFamily="2" charset="0"/>
                <a:ea typeface="Roboto Light" panose="02000000000000000000" pitchFamily="2" charset="0"/>
              </a:rPr>
              <a:t>Desk cleanliness and usage can be measured by installing a </a:t>
            </a:r>
            <a:r>
              <a:rPr lang="en-US" sz="1300" dirty="0">
                <a:solidFill>
                  <a:schemeClr val="accent1"/>
                </a:solidFill>
                <a:latin typeface="Roboto Light" panose="02000000000000000000" pitchFamily="2" charset="0"/>
                <a:ea typeface="Roboto Light" panose="02000000000000000000" pitchFamily="2" charset="0"/>
              </a:rPr>
              <a:t>FootfallCam 3D MAX</a:t>
            </a:r>
            <a:r>
              <a:rPr lang="en-US" sz="1300" baseline="30000" dirty="0">
                <a:solidFill>
                  <a:schemeClr val="accent1"/>
                </a:solidFill>
                <a:latin typeface="Roboto Light" panose="02000000000000000000" pitchFamily="2" charset="0"/>
                <a:ea typeface="Roboto Light" panose="02000000000000000000" pitchFamily="2" charset="0"/>
              </a:rPr>
              <a:t>TM</a:t>
            </a:r>
            <a:r>
              <a:rPr lang="en-US" sz="1300" dirty="0">
                <a:solidFill>
                  <a:schemeClr val="accent1"/>
                </a:solidFill>
                <a:latin typeface="Roboto Light" panose="02000000000000000000" pitchFamily="2" charset="0"/>
                <a:ea typeface="Roboto Light" panose="02000000000000000000" pitchFamily="2" charset="0"/>
              </a:rPr>
              <a:t> integrated with FootfallCam </a:t>
            </a:r>
            <a:r>
              <a:rPr lang="en-US" sz="1300" dirty="0" err="1">
                <a:solidFill>
                  <a:schemeClr val="accent1"/>
                </a:solidFill>
                <a:latin typeface="Roboto Light" panose="02000000000000000000" pitchFamily="2" charset="0"/>
                <a:ea typeface="Roboto Light" panose="02000000000000000000" pitchFamily="2" charset="0"/>
              </a:rPr>
              <a:t>Centroid</a:t>
            </a:r>
            <a:r>
              <a:rPr lang="en-US" sz="1300" baseline="30000" dirty="0" err="1">
                <a:solidFill>
                  <a:schemeClr val="accent1"/>
                </a:solidFill>
                <a:latin typeface="Roboto Light" panose="02000000000000000000" pitchFamily="2" charset="0"/>
                <a:ea typeface="Roboto Light" panose="02000000000000000000" pitchFamily="2" charset="0"/>
              </a:rPr>
              <a:t>TM</a:t>
            </a:r>
            <a:r>
              <a:rPr lang="en-US" sz="1300" dirty="0">
                <a:solidFill>
                  <a:schemeClr val="accent1"/>
                </a:solidFill>
                <a:latin typeface="Roboto Light" panose="02000000000000000000" pitchFamily="2" charset="0"/>
                <a:ea typeface="Roboto Light" panose="02000000000000000000" pitchFamily="2" charset="0"/>
              </a:rPr>
              <a:t> </a:t>
            </a:r>
            <a:r>
              <a:rPr lang="en-US" sz="1300" dirty="0">
                <a:latin typeface="Roboto Light" panose="02000000000000000000" pitchFamily="2" charset="0"/>
                <a:ea typeface="Roboto Light" panose="02000000000000000000" pitchFamily="2" charset="0"/>
              </a:rPr>
              <a:t>above the desk. </a:t>
            </a:r>
            <a:br>
              <a:rPr lang="en-US" sz="1300" dirty="0">
                <a:latin typeface="Roboto Light" panose="02000000000000000000" pitchFamily="2" charset="0"/>
                <a:ea typeface="Roboto Light" panose="02000000000000000000" pitchFamily="2" charset="0"/>
              </a:rPr>
            </a:br>
            <a:r>
              <a:rPr lang="en-US" sz="1300" dirty="0">
                <a:latin typeface="Roboto Light" panose="02000000000000000000" pitchFamily="2" charset="0"/>
                <a:ea typeface="Roboto Light" panose="02000000000000000000" pitchFamily="2" charset="0"/>
              </a:rPr>
              <a:t>Alternatively, </a:t>
            </a:r>
            <a:r>
              <a:rPr lang="en-US" sz="1300" dirty="0">
                <a:solidFill>
                  <a:schemeClr val="accent1"/>
                </a:solidFill>
                <a:latin typeface="Roboto Light" panose="02000000000000000000" pitchFamily="2" charset="0"/>
                <a:ea typeface="Roboto Light" panose="02000000000000000000" pitchFamily="2" charset="0"/>
              </a:rPr>
              <a:t>the existing CCTV system can also be integrated with FootfallCam </a:t>
            </a:r>
            <a:r>
              <a:rPr lang="en-US" sz="1300" dirty="0" err="1">
                <a:solidFill>
                  <a:schemeClr val="accent1"/>
                </a:solidFill>
                <a:latin typeface="Roboto Light" panose="02000000000000000000" pitchFamily="2" charset="0"/>
                <a:ea typeface="Roboto Light" panose="02000000000000000000" pitchFamily="2" charset="0"/>
              </a:rPr>
              <a:t>Centroid</a:t>
            </a:r>
            <a:r>
              <a:rPr lang="en-US" sz="1300" baseline="30000" dirty="0" err="1">
                <a:solidFill>
                  <a:schemeClr val="accent1"/>
                </a:solidFill>
                <a:latin typeface="Roboto Light" panose="02000000000000000000" pitchFamily="2" charset="0"/>
                <a:ea typeface="Roboto Light" panose="02000000000000000000" pitchFamily="2" charset="0"/>
              </a:rPr>
              <a:t>TM</a:t>
            </a:r>
            <a:r>
              <a:rPr lang="en-US" sz="1300" dirty="0">
                <a:solidFill>
                  <a:schemeClr val="accent1"/>
                </a:solidFill>
                <a:latin typeface="Roboto Light" panose="02000000000000000000" pitchFamily="2" charset="0"/>
                <a:ea typeface="Roboto Light" panose="02000000000000000000" pitchFamily="2" charset="0"/>
              </a:rPr>
              <a:t> </a:t>
            </a:r>
            <a:r>
              <a:rPr lang="en-US" sz="1300" dirty="0">
                <a:latin typeface="Roboto Light" panose="02000000000000000000" pitchFamily="2" charset="0"/>
                <a:ea typeface="Roboto Light" panose="02000000000000000000" pitchFamily="2" charset="0"/>
              </a:rPr>
              <a:t>to detect the occupancy of the area.</a:t>
            </a:r>
          </a:p>
          <a:p>
            <a:pPr defTabSz="1008400">
              <a:spcBef>
                <a:spcPts val="1103"/>
              </a:spcBef>
            </a:pPr>
            <a:endParaRPr lang="en-US" sz="1300" dirty="0">
              <a:latin typeface="Roboto Light" panose="02000000000000000000" pitchFamily="2" charset="0"/>
              <a:ea typeface="Roboto Light" panose="02000000000000000000" pitchFamily="2" charset="0"/>
            </a:endParaRPr>
          </a:p>
        </p:txBody>
      </p:sp>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Medium" panose="02000000000000000000" pitchFamily="2" charset="0"/>
              </a:rPr>
              <a:t>Desk Clearance </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sp>
        <p:nvSpPr>
          <p:cNvPr id="3" name="TextBox 2">
            <a:extLst>
              <a:ext uri="{FF2B5EF4-FFF2-40B4-BE49-F238E27FC236}">
                <a16:creationId xmlns:a16="http://schemas.microsoft.com/office/drawing/2014/main" id="{0EA0F0CB-E7CF-4FE0-AE1B-7BF347AB262C}"/>
              </a:ext>
            </a:extLst>
          </p:cNvPr>
          <p:cNvSpPr txBox="1"/>
          <p:nvPr/>
        </p:nvSpPr>
        <p:spPr>
          <a:xfrm>
            <a:off x="5708266" y="2422568"/>
            <a:ext cx="4350134" cy="830997"/>
          </a:xfrm>
          <a:prstGeom prst="rect">
            <a:avLst/>
          </a:prstGeom>
          <a:noFill/>
        </p:spPr>
        <p:txBody>
          <a:bodyPr wrap="square">
            <a:spAutoFit/>
          </a:bodyPr>
          <a:lstStyle/>
          <a:p>
            <a:pPr lvl="0">
              <a:spcBef>
                <a:spcPts val="500"/>
              </a:spcBef>
              <a:buClr>
                <a:srgbClr val="3A6AB3"/>
              </a:buClr>
            </a:pPr>
            <a:r>
              <a:rPr lang="en-US" sz="1600" b="0" i="0" dirty="0">
                <a:solidFill>
                  <a:srgbClr val="454545"/>
                </a:solidFill>
                <a:effectLst/>
                <a:latin typeface="Roboto Light" panose="02000000000000000000" pitchFamily="2" charset="0"/>
                <a:ea typeface="Roboto Light" panose="02000000000000000000" pitchFamily="2" charset="0"/>
              </a:rPr>
              <a:t>Restaurant managements can easily have an overview of the </a:t>
            </a:r>
            <a:r>
              <a:rPr lang="en-US" sz="1600" b="0" i="0" dirty="0">
                <a:solidFill>
                  <a:schemeClr val="accent1"/>
                </a:solidFill>
                <a:effectLst/>
                <a:latin typeface="Roboto Light" panose="02000000000000000000" pitchFamily="2" charset="0"/>
                <a:ea typeface="Roboto Light" panose="02000000000000000000" pitchFamily="2" charset="0"/>
              </a:rPr>
              <a:t>cleanliness level of all desks </a:t>
            </a:r>
            <a:r>
              <a:rPr lang="en-US" sz="1600" b="0" i="0" dirty="0">
                <a:solidFill>
                  <a:srgbClr val="454545"/>
                </a:solidFill>
                <a:effectLst/>
                <a:latin typeface="Roboto Light" panose="02000000000000000000" pitchFamily="2" charset="0"/>
                <a:ea typeface="Roboto Light" panose="02000000000000000000" pitchFamily="2" charset="0"/>
              </a:rPr>
              <a:t>via dashboard. </a:t>
            </a:r>
            <a:endParaRPr lang="en-US" sz="1600" dirty="0">
              <a:solidFill>
                <a:srgbClr val="454545"/>
              </a:solidFill>
              <a:latin typeface="Roboto Light" panose="02000000000000000000" pitchFamily="2" charset="0"/>
              <a:ea typeface="Roboto Light" panose="02000000000000000000" pitchFamily="2" charset="0"/>
            </a:endParaRPr>
          </a:p>
        </p:txBody>
      </p:sp>
      <p:sp>
        <p:nvSpPr>
          <p:cNvPr id="4" name="TextBox 3">
            <a:extLst>
              <a:ext uri="{FF2B5EF4-FFF2-40B4-BE49-F238E27FC236}">
                <a16:creationId xmlns:a16="http://schemas.microsoft.com/office/drawing/2014/main" id="{2DDA21D4-1D29-4CE3-85DD-1C8D79F75741}"/>
              </a:ext>
            </a:extLst>
          </p:cNvPr>
          <p:cNvSpPr txBox="1"/>
          <p:nvPr/>
        </p:nvSpPr>
        <p:spPr>
          <a:xfrm>
            <a:off x="5793991" y="2089021"/>
            <a:ext cx="4350134"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US" dirty="0"/>
              <a:t>Detect cleanliness in real time</a:t>
            </a:r>
            <a:endParaRPr lang="en-MY" dirty="0"/>
          </a:p>
        </p:txBody>
      </p:sp>
      <p:sp>
        <p:nvSpPr>
          <p:cNvPr id="9" name="TextBox 8">
            <a:extLst>
              <a:ext uri="{FF2B5EF4-FFF2-40B4-BE49-F238E27FC236}">
                <a16:creationId xmlns:a16="http://schemas.microsoft.com/office/drawing/2014/main" id="{59DB289B-B357-48E5-9845-6F4C63841C1E}"/>
              </a:ext>
            </a:extLst>
          </p:cNvPr>
          <p:cNvSpPr txBox="1"/>
          <p:nvPr/>
        </p:nvSpPr>
        <p:spPr>
          <a:xfrm>
            <a:off x="5672726" y="3730026"/>
            <a:ext cx="4350134" cy="830997"/>
          </a:xfrm>
          <a:prstGeom prst="rect">
            <a:avLst/>
          </a:prstGeom>
          <a:noFill/>
        </p:spPr>
        <p:txBody>
          <a:bodyPr wrap="square">
            <a:spAutoFit/>
          </a:bodyPr>
          <a:lstStyle/>
          <a:p>
            <a:pPr lvl="0">
              <a:spcBef>
                <a:spcPts val="500"/>
              </a:spcBef>
              <a:buClr>
                <a:srgbClr val="3A6AB3"/>
              </a:buClr>
            </a:pPr>
            <a:r>
              <a:rPr lang="en-US" sz="1600" dirty="0">
                <a:solidFill>
                  <a:srgbClr val="454545"/>
                </a:solidFill>
                <a:latin typeface="Roboto Light" panose="02000000000000000000" pitchFamily="2" charset="0"/>
                <a:ea typeface="Roboto Light" panose="02000000000000000000" pitchFamily="2" charset="0"/>
              </a:rPr>
              <a:t>Monitor the time it takes for a staff to clean the desk and </a:t>
            </a:r>
            <a:r>
              <a:rPr lang="en-US" sz="1600" dirty="0">
                <a:solidFill>
                  <a:schemeClr val="accent1"/>
                </a:solidFill>
                <a:latin typeface="Roboto Light" panose="02000000000000000000" pitchFamily="2" charset="0"/>
                <a:ea typeface="Roboto Light" panose="02000000000000000000" pitchFamily="2" charset="0"/>
              </a:rPr>
              <a:t>ensure that they are according to the restaurant KPI</a:t>
            </a:r>
            <a:r>
              <a:rPr lang="en-US" sz="1600" dirty="0">
                <a:solidFill>
                  <a:srgbClr val="454545"/>
                </a:solidFill>
                <a:latin typeface="Roboto Light" panose="02000000000000000000" pitchFamily="2" charset="0"/>
                <a:ea typeface="Roboto Light" panose="02000000000000000000" pitchFamily="2" charset="0"/>
              </a:rPr>
              <a:t>. </a:t>
            </a:r>
          </a:p>
        </p:txBody>
      </p:sp>
      <p:sp>
        <p:nvSpPr>
          <p:cNvPr id="12" name="TextBox 11">
            <a:extLst>
              <a:ext uri="{FF2B5EF4-FFF2-40B4-BE49-F238E27FC236}">
                <a16:creationId xmlns:a16="http://schemas.microsoft.com/office/drawing/2014/main" id="{21B65820-962E-4E97-A735-ABD058FE4751}"/>
              </a:ext>
            </a:extLst>
          </p:cNvPr>
          <p:cNvSpPr txBox="1"/>
          <p:nvPr/>
        </p:nvSpPr>
        <p:spPr>
          <a:xfrm>
            <a:off x="5758452" y="3329916"/>
            <a:ext cx="4350134"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dirty="0"/>
              <a:t>Measure staff efficiency </a:t>
            </a:r>
          </a:p>
        </p:txBody>
      </p:sp>
      <p:pic>
        <p:nvPicPr>
          <p:cNvPr id="7" name="Picture 6" descr="A picture containing building, floor&#10;&#10;Description automatically generated">
            <a:extLst>
              <a:ext uri="{FF2B5EF4-FFF2-40B4-BE49-F238E27FC236}">
                <a16:creationId xmlns:a16="http://schemas.microsoft.com/office/drawing/2014/main" id="{BB848332-AD19-47A2-9BBA-B909E1D78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11" y="2089021"/>
            <a:ext cx="4295897" cy="2855119"/>
          </a:xfrm>
          <a:prstGeom prst="rect">
            <a:avLst/>
          </a:prstGeom>
        </p:spPr>
      </p:pic>
      <p:pic>
        <p:nvPicPr>
          <p:cNvPr id="20" name="Picture 19">
            <a:extLst>
              <a:ext uri="{FF2B5EF4-FFF2-40B4-BE49-F238E27FC236}">
                <a16:creationId xmlns:a16="http://schemas.microsoft.com/office/drawing/2014/main" id="{4300526D-C728-40F4-B767-4B5C514E2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332" y="4709253"/>
            <a:ext cx="2957345" cy="1971564"/>
          </a:xfrm>
          <a:prstGeom prst="rect">
            <a:avLst/>
          </a:prstGeom>
        </p:spPr>
      </p:pic>
      <p:sp>
        <p:nvSpPr>
          <p:cNvPr id="24" name="TextBox 23">
            <a:extLst>
              <a:ext uri="{FF2B5EF4-FFF2-40B4-BE49-F238E27FC236}">
                <a16:creationId xmlns:a16="http://schemas.microsoft.com/office/drawing/2014/main" id="{66B3D03A-7253-436E-9F6B-94D49A2E57CA}"/>
              </a:ext>
            </a:extLst>
          </p:cNvPr>
          <p:cNvSpPr txBox="1"/>
          <p:nvPr/>
        </p:nvSpPr>
        <p:spPr>
          <a:xfrm>
            <a:off x="5672726" y="6322898"/>
            <a:ext cx="1964852" cy="292388"/>
          </a:xfrm>
          <a:prstGeom prst="rect">
            <a:avLst/>
          </a:prstGeom>
          <a:noFill/>
        </p:spPr>
        <p:txBody>
          <a:bodyPr wrap="square" rtlCol="0">
            <a:spAutoFit/>
          </a:bodyPr>
          <a:lstStyle/>
          <a:p>
            <a:pPr defTabSz="1008400">
              <a:spcBef>
                <a:spcPts val="1103"/>
              </a:spcBef>
            </a:pPr>
            <a:r>
              <a:rPr lang="en-US" sz="1300" dirty="0">
                <a:latin typeface="Roboto Medium" panose="02000000000000000000" pitchFamily="2" charset="0"/>
                <a:ea typeface="Roboto Medium" panose="02000000000000000000" pitchFamily="2" charset="0"/>
                <a:hlinkClick r:id="rId5"/>
              </a:rPr>
              <a:t>FootfallCam 3D Max™</a:t>
            </a:r>
            <a:endParaRPr lang="en-US" sz="1300" dirty="0">
              <a:latin typeface="Roboto Medium" panose="02000000000000000000" pitchFamily="2" charset="0"/>
              <a:ea typeface="Roboto Medium" panose="02000000000000000000" pitchFamily="2" charset="0"/>
            </a:endParaRPr>
          </a:p>
        </p:txBody>
      </p:sp>
      <p:sp>
        <p:nvSpPr>
          <p:cNvPr id="26" name="TextBox 25">
            <a:extLst>
              <a:ext uri="{FF2B5EF4-FFF2-40B4-BE49-F238E27FC236}">
                <a16:creationId xmlns:a16="http://schemas.microsoft.com/office/drawing/2014/main" id="{3DB461CF-6833-4C1B-929D-B61118E251B1}"/>
              </a:ext>
            </a:extLst>
          </p:cNvPr>
          <p:cNvSpPr txBox="1"/>
          <p:nvPr/>
        </p:nvSpPr>
        <p:spPr>
          <a:xfrm>
            <a:off x="8445689" y="6322898"/>
            <a:ext cx="2264746" cy="292388"/>
          </a:xfrm>
          <a:prstGeom prst="rect">
            <a:avLst/>
          </a:prstGeom>
          <a:noFill/>
        </p:spPr>
        <p:txBody>
          <a:bodyPr wrap="square" rtlCol="0">
            <a:spAutoFit/>
          </a:bodyPr>
          <a:lstStyle/>
          <a:p>
            <a:pPr defTabSz="1008400">
              <a:spcBef>
                <a:spcPts val="1103"/>
              </a:spcBef>
            </a:pPr>
            <a:r>
              <a:rPr lang="en-US" sz="1300" dirty="0">
                <a:latin typeface="Roboto Medium" panose="02000000000000000000" pitchFamily="2" charset="0"/>
                <a:ea typeface="Roboto Medium" panose="02000000000000000000" pitchFamily="2" charset="0"/>
                <a:hlinkClick r:id="rId6"/>
              </a:rPr>
              <a:t>FootfallCam Centroid™</a:t>
            </a:r>
            <a:endParaRPr lang="en-US" sz="1300" dirty="0">
              <a:latin typeface="Roboto Medium" panose="02000000000000000000" pitchFamily="2" charset="0"/>
              <a:ea typeface="Roboto Medium" panose="02000000000000000000" pitchFamily="2" charset="0"/>
            </a:endParaRPr>
          </a:p>
        </p:txBody>
      </p:sp>
      <p:graphicFrame>
        <p:nvGraphicFramePr>
          <p:cNvPr id="30" name="Table 29">
            <a:extLst>
              <a:ext uri="{FF2B5EF4-FFF2-40B4-BE49-F238E27FC236}">
                <a16:creationId xmlns:a16="http://schemas.microsoft.com/office/drawing/2014/main" id="{17DFC0B1-9082-4527-ADF4-998C5215045C}"/>
              </a:ext>
            </a:extLst>
          </p:cNvPr>
          <p:cNvGraphicFramePr>
            <a:graphicFrameLocks noGrp="1"/>
          </p:cNvGraphicFramePr>
          <p:nvPr>
            <p:extLst>
              <p:ext uri="{D42A27DB-BD31-4B8C-83A1-F6EECF244321}">
                <p14:modId xmlns:p14="http://schemas.microsoft.com/office/powerpoint/2010/main" val="672807184"/>
              </p:ext>
            </p:extLst>
          </p:nvPr>
        </p:nvGraphicFramePr>
        <p:xfrm>
          <a:off x="1427307" y="4642280"/>
          <a:ext cx="3598809" cy="1925184"/>
        </p:xfrm>
        <a:graphic>
          <a:graphicData uri="http://schemas.openxmlformats.org/drawingml/2006/table">
            <a:tbl>
              <a:tblPr firstRow="1" bandRow="1">
                <a:effectLst>
                  <a:outerShdw blurRad="152400" dist="50800" dir="5400000" sx="98000" sy="98000" algn="ctr" rotWithShape="0">
                    <a:srgbClr val="000000">
                      <a:alpha val="0"/>
                    </a:srgbClr>
                  </a:outerShdw>
                </a:effectLst>
                <a:tableStyleId>{5C22544A-7EE6-4342-B048-85BDC9FD1C3A}</a:tableStyleId>
              </a:tblPr>
              <a:tblGrid>
                <a:gridCol w="1110006">
                  <a:extLst>
                    <a:ext uri="{9D8B030D-6E8A-4147-A177-3AD203B41FA5}">
                      <a16:colId xmlns:a16="http://schemas.microsoft.com/office/drawing/2014/main" val="1484525401"/>
                    </a:ext>
                  </a:extLst>
                </a:gridCol>
                <a:gridCol w="1206312">
                  <a:extLst>
                    <a:ext uri="{9D8B030D-6E8A-4147-A177-3AD203B41FA5}">
                      <a16:colId xmlns:a16="http://schemas.microsoft.com/office/drawing/2014/main" val="3348112781"/>
                    </a:ext>
                  </a:extLst>
                </a:gridCol>
                <a:gridCol w="1282491">
                  <a:extLst>
                    <a:ext uri="{9D8B030D-6E8A-4147-A177-3AD203B41FA5}">
                      <a16:colId xmlns:a16="http://schemas.microsoft.com/office/drawing/2014/main" val="3865558076"/>
                    </a:ext>
                  </a:extLst>
                </a:gridCol>
              </a:tblGrid>
              <a:tr h="362266">
                <a:tc>
                  <a:txBody>
                    <a:bodyPr/>
                    <a:lstStyle/>
                    <a:p>
                      <a:pPr algn="ctr"/>
                      <a:r>
                        <a:rPr lang="en-US" sz="800" b="0" dirty="0">
                          <a:solidFill>
                            <a:schemeClr val="tx1"/>
                          </a:solidFill>
                          <a:latin typeface="Roboto Light" panose="02000000000000000000" pitchFamily="2" charset="0"/>
                          <a:ea typeface="Roboto Light" panose="02000000000000000000" pitchFamily="2" charset="0"/>
                        </a:rPr>
                        <a:t>Table</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dirty="0">
                          <a:solidFill>
                            <a:schemeClr val="tx1"/>
                          </a:solidFill>
                          <a:latin typeface="Roboto Light" panose="02000000000000000000" pitchFamily="2" charset="0"/>
                          <a:ea typeface="Roboto Light" panose="02000000000000000000" pitchFamily="2" charset="0"/>
                        </a:rPr>
                        <a:t>Status</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dirty="0">
                          <a:solidFill>
                            <a:schemeClr val="tx1"/>
                          </a:solidFill>
                          <a:latin typeface="Roboto Light" panose="02000000000000000000" pitchFamily="2" charset="0"/>
                          <a:ea typeface="Roboto Light" panose="02000000000000000000" pitchFamily="2" charset="0"/>
                        </a:rPr>
                        <a:t>Duration</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0967889"/>
                  </a:ext>
                </a:extLst>
              </a:tr>
              <a:tr h="223274">
                <a:tc>
                  <a:txBody>
                    <a:bodyPr/>
                    <a:lstStyle/>
                    <a:p>
                      <a:pPr algn="ctr"/>
                      <a:r>
                        <a:rPr lang="en-US" sz="800" b="0" dirty="0">
                          <a:solidFill>
                            <a:schemeClr val="tx1"/>
                          </a:solidFill>
                          <a:latin typeface="Roboto Light" panose="02000000000000000000" pitchFamily="2" charset="0"/>
                          <a:ea typeface="Roboto Light" panose="02000000000000000000" pitchFamily="2" charset="0"/>
                        </a:rPr>
                        <a:t>1</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kern="1200" dirty="0">
                          <a:solidFill>
                            <a:schemeClr val="tx1"/>
                          </a:solidFill>
                          <a:latin typeface="Roboto Light" panose="02000000000000000000" pitchFamily="2" charset="0"/>
                          <a:ea typeface="Roboto Light" panose="02000000000000000000" pitchFamily="2" charset="0"/>
                          <a:cs typeface="+mn-cs"/>
                        </a:rPr>
                        <a:t>Clean</a:t>
                      </a:r>
                      <a:endParaRPr lang="en-US" sz="800" dirty="0">
                        <a:solidFill>
                          <a:schemeClr val="tx1"/>
                        </a:solidFill>
                        <a:latin typeface="Roboto Light" panose="02000000000000000000" pitchFamily="2" charset="0"/>
                        <a:ea typeface="Roboto Light" panose="02000000000000000000" pitchFamily="2" charset="0"/>
                      </a:endParaRP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tx1"/>
                          </a:solidFill>
                          <a:latin typeface="Roboto Light" panose="02000000000000000000" pitchFamily="2" charset="0"/>
                          <a:ea typeface="Roboto Light" panose="02000000000000000000" pitchFamily="2" charset="0"/>
                        </a:rPr>
                        <a:t>15 minutes </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45638532"/>
                  </a:ext>
                </a:extLst>
              </a:tr>
              <a:tr h="223274">
                <a:tc>
                  <a:txBody>
                    <a:bodyPr/>
                    <a:lstStyle/>
                    <a:p>
                      <a:pPr algn="ctr"/>
                      <a:r>
                        <a:rPr lang="en-US" sz="800" b="0" dirty="0">
                          <a:solidFill>
                            <a:srgbClr val="FF0000"/>
                          </a:solidFill>
                          <a:latin typeface="Roboto Light" panose="02000000000000000000" pitchFamily="2" charset="0"/>
                          <a:ea typeface="Roboto Light" panose="02000000000000000000" pitchFamily="2" charset="0"/>
                        </a:rPr>
                        <a:t>2</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kern="1200" dirty="0">
                          <a:solidFill>
                            <a:srgbClr val="FF0000"/>
                          </a:solidFill>
                          <a:latin typeface="Roboto Light" panose="02000000000000000000" pitchFamily="2" charset="0"/>
                          <a:ea typeface="Roboto Light" panose="02000000000000000000" pitchFamily="2" charset="0"/>
                          <a:cs typeface="+mn-cs"/>
                        </a:rPr>
                        <a:t>Unclean</a:t>
                      </a:r>
                      <a:endParaRPr lang="en-US" sz="800" dirty="0">
                        <a:solidFill>
                          <a:srgbClr val="FF0000"/>
                        </a:solidFill>
                        <a:latin typeface="Roboto Light" panose="02000000000000000000" pitchFamily="2" charset="0"/>
                        <a:ea typeface="Roboto Light" panose="02000000000000000000" pitchFamily="2" charset="0"/>
                      </a:endParaRP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008400" rtl="0" eaLnBrk="1" fontAlgn="auto" latinLnBrk="0" hangingPunct="1">
                        <a:lnSpc>
                          <a:spcPct val="100000"/>
                        </a:lnSpc>
                        <a:spcBef>
                          <a:spcPts val="0"/>
                        </a:spcBef>
                        <a:spcAft>
                          <a:spcPts val="0"/>
                        </a:spcAft>
                        <a:buClrTx/>
                        <a:buSzTx/>
                        <a:buFontTx/>
                        <a:buNone/>
                        <a:tabLst/>
                        <a:defRPr/>
                      </a:pPr>
                      <a:r>
                        <a:rPr lang="en-US" sz="800" dirty="0">
                          <a:solidFill>
                            <a:srgbClr val="FF0000"/>
                          </a:solidFill>
                          <a:latin typeface="Roboto Light" panose="02000000000000000000" pitchFamily="2" charset="0"/>
                          <a:ea typeface="Roboto Light" panose="02000000000000000000" pitchFamily="2" charset="0"/>
                        </a:rPr>
                        <a:t>1 minute</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0269521"/>
                  </a:ext>
                </a:extLst>
              </a:tr>
              <a:tr h="223274">
                <a:tc>
                  <a:txBody>
                    <a:bodyPr/>
                    <a:lstStyle/>
                    <a:p>
                      <a:pPr algn="ctr"/>
                      <a:r>
                        <a:rPr lang="en-US" sz="800" b="0" dirty="0">
                          <a:solidFill>
                            <a:srgbClr val="FF0000"/>
                          </a:solidFill>
                          <a:latin typeface="Roboto Light" panose="02000000000000000000" pitchFamily="2" charset="0"/>
                          <a:ea typeface="Roboto Light" panose="02000000000000000000" pitchFamily="2" charset="0"/>
                        </a:rPr>
                        <a:t>3</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kern="1200" dirty="0">
                          <a:solidFill>
                            <a:srgbClr val="FF0000"/>
                          </a:solidFill>
                          <a:latin typeface="Roboto Light" panose="02000000000000000000" pitchFamily="2" charset="0"/>
                          <a:ea typeface="Roboto Light" panose="02000000000000000000" pitchFamily="2" charset="0"/>
                          <a:cs typeface="+mn-cs"/>
                        </a:rPr>
                        <a:t>Unclean</a:t>
                      </a:r>
                      <a:endParaRPr lang="en-US" sz="800" dirty="0">
                        <a:solidFill>
                          <a:srgbClr val="FF0000"/>
                        </a:solidFill>
                        <a:latin typeface="Roboto Light" panose="02000000000000000000" pitchFamily="2" charset="0"/>
                        <a:ea typeface="Roboto Light" panose="02000000000000000000" pitchFamily="2" charset="0"/>
                      </a:endParaRP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1008400" rtl="0" eaLnBrk="1" fontAlgn="auto" latinLnBrk="0" hangingPunct="1">
                        <a:lnSpc>
                          <a:spcPct val="100000"/>
                        </a:lnSpc>
                        <a:spcBef>
                          <a:spcPts val="0"/>
                        </a:spcBef>
                        <a:spcAft>
                          <a:spcPts val="0"/>
                        </a:spcAft>
                        <a:buClrTx/>
                        <a:buSzTx/>
                        <a:buFontTx/>
                        <a:buNone/>
                        <a:tabLst/>
                        <a:defRPr/>
                      </a:pPr>
                      <a:r>
                        <a:rPr lang="en-US" sz="800" dirty="0">
                          <a:solidFill>
                            <a:srgbClr val="FF0000"/>
                          </a:solidFill>
                          <a:latin typeface="Roboto Light" panose="02000000000000000000" pitchFamily="2" charset="0"/>
                          <a:ea typeface="Roboto Light" panose="02000000000000000000" pitchFamily="2" charset="0"/>
                        </a:rPr>
                        <a:t>2 minutes </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5128778"/>
                  </a:ext>
                </a:extLst>
              </a:tr>
              <a:tr h="223274">
                <a:tc>
                  <a:txBody>
                    <a:bodyPr/>
                    <a:lstStyle/>
                    <a:p>
                      <a:pPr algn="ctr"/>
                      <a:r>
                        <a:rPr lang="en-US" sz="800" b="0" dirty="0">
                          <a:solidFill>
                            <a:schemeClr val="tx1"/>
                          </a:solidFill>
                          <a:latin typeface="Roboto Light" panose="02000000000000000000" pitchFamily="2" charset="0"/>
                          <a:ea typeface="Roboto Light" panose="02000000000000000000" pitchFamily="2" charset="0"/>
                        </a:rPr>
                        <a:t>4</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kern="1200" dirty="0">
                          <a:solidFill>
                            <a:schemeClr val="tx1"/>
                          </a:solidFill>
                          <a:latin typeface="Roboto Light" panose="02000000000000000000" pitchFamily="2" charset="0"/>
                          <a:ea typeface="Roboto Light" panose="02000000000000000000" pitchFamily="2" charset="0"/>
                          <a:cs typeface="+mn-cs"/>
                        </a:rPr>
                        <a:t>Occupied</a:t>
                      </a:r>
                      <a:endParaRPr lang="en-US" sz="800" dirty="0">
                        <a:solidFill>
                          <a:schemeClr val="tx1"/>
                        </a:solidFill>
                        <a:latin typeface="Roboto Light" panose="02000000000000000000" pitchFamily="2" charset="0"/>
                        <a:ea typeface="Roboto Light" panose="02000000000000000000" pitchFamily="2" charset="0"/>
                      </a:endParaRP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008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Roboto Light" panose="02000000000000000000" pitchFamily="2" charset="0"/>
                          <a:ea typeface="Roboto Light" panose="02000000000000000000" pitchFamily="2" charset="0"/>
                        </a:rPr>
                        <a:t>50 minutes </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391411"/>
                  </a:ext>
                </a:extLst>
              </a:tr>
              <a:tr h="223274">
                <a:tc>
                  <a:txBody>
                    <a:bodyPr/>
                    <a:lstStyle/>
                    <a:p>
                      <a:pPr algn="ctr"/>
                      <a:r>
                        <a:rPr lang="en-US" sz="800" b="0" dirty="0">
                          <a:solidFill>
                            <a:schemeClr val="tx1"/>
                          </a:solidFill>
                          <a:latin typeface="Roboto Light" panose="02000000000000000000" pitchFamily="2" charset="0"/>
                          <a:ea typeface="Roboto Light" panose="02000000000000000000" pitchFamily="2" charset="0"/>
                        </a:rPr>
                        <a:t>5</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kern="1200" dirty="0">
                          <a:solidFill>
                            <a:schemeClr val="tx1"/>
                          </a:solidFill>
                          <a:latin typeface="Roboto Light" panose="02000000000000000000" pitchFamily="2" charset="0"/>
                          <a:ea typeface="Roboto Light" panose="02000000000000000000" pitchFamily="2" charset="0"/>
                          <a:cs typeface="+mn-cs"/>
                        </a:rPr>
                        <a:t>Clean</a:t>
                      </a:r>
                      <a:endParaRPr lang="en-US" sz="800" dirty="0">
                        <a:solidFill>
                          <a:schemeClr val="tx1"/>
                        </a:solidFill>
                        <a:latin typeface="Roboto Light" panose="02000000000000000000" pitchFamily="2" charset="0"/>
                        <a:ea typeface="Roboto Light" panose="02000000000000000000" pitchFamily="2" charset="0"/>
                      </a:endParaRP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1008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Roboto Light" panose="02000000000000000000" pitchFamily="2" charset="0"/>
                          <a:ea typeface="Roboto Light" panose="02000000000000000000" pitchFamily="2" charset="0"/>
                        </a:rPr>
                        <a:t>20 minutes </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00257827"/>
                  </a:ext>
                </a:extLst>
              </a:tr>
              <a:tr h="223274">
                <a:tc>
                  <a:txBody>
                    <a:bodyPr/>
                    <a:lstStyle/>
                    <a:p>
                      <a:pPr algn="ctr"/>
                      <a:r>
                        <a:rPr lang="en-US" sz="800" b="0" dirty="0">
                          <a:solidFill>
                            <a:schemeClr val="tx1"/>
                          </a:solidFill>
                          <a:latin typeface="Roboto Light" panose="02000000000000000000" pitchFamily="2" charset="0"/>
                          <a:ea typeface="Roboto Light" panose="02000000000000000000" pitchFamily="2" charset="0"/>
                        </a:rPr>
                        <a:t>6</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kern="1200" dirty="0">
                          <a:solidFill>
                            <a:schemeClr val="tx1"/>
                          </a:solidFill>
                          <a:latin typeface="Roboto Light" panose="02000000000000000000" pitchFamily="2" charset="0"/>
                          <a:ea typeface="Roboto Light" panose="02000000000000000000" pitchFamily="2" charset="0"/>
                          <a:cs typeface="+mn-cs"/>
                        </a:rPr>
                        <a:t>Clean</a:t>
                      </a:r>
                      <a:endParaRPr lang="en-US" sz="800" dirty="0">
                        <a:solidFill>
                          <a:schemeClr val="tx1"/>
                        </a:solidFill>
                        <a:latin typeface="Roboto Light" panose="02000000000000000000" pitchFamily="2" charset="0"/>
                        <a:ea typeface="Roboto Light" panose="02000000000000000000" pitchFamily="2" charset="0"/>
                      </a:endParaRP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008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Roboto Light" panose="02000000000000000000" pitchFamily="2" charset="0"/>
                          <a:ea typeface="Roboto Light" panose="02000000000000000000" pitchFamily="2" charset="0"/>
                        </a:rPr>
                        <a:t>4 minutes </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6237122"/>
                  </a:ext>
                </a:extLst>
              </a:tr>
              <a:tr h="223274">
                <a:tc>
                  <a:txBody>
                    <a:bodyPr/>
                    <a:lstStyle/>
                    <a:p>
                      <a:pPr algn="ctr"/>
                      <a:r>
                        <a:rPr lang="en-US" sz="800" b="0" dirty="0">
                          <a:solidFill>
                            <a:srgbClr val="FF0000"/>
                          </a:solidFill>
                          <a:latin typeface="Roboto Light" panose="02000000000000000000" pitchFamily="2" charset="0"/>
                          <a:ea typeface="Roboto Light" panose="02000000000000000000" pitchFamily="2" charset="0"/>
                        </a:rPr>
                        <a:t>7</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kern="1200" dirty="0">
                          <a:solidFill>
                            <a:srgbClr val="FF0000"/>
                          </a:solidFill>
                          <a:latin typeface="Roboto Light" panose="02000000000000000000" pitchFamily="2" charset="0"/>
                          <a:ea typeface="Roboto Light" panose="02000000000000000000" pitchFamily="2" charset="0"/>
                          <a:cs typeface="+mn-cs"/>
                        </a:rPr>
                        <a:t>Unclean</a:t>
                      </a:r>
                      <a:endParaRPr lang="en-US" sz="800" dirty="0">
                        <a:solidFill>
                          <a:srgbClr val="FF0000"/>
                        </a:solidFill>
                        <a:latin typeface="Roboto Light" panose="02000000000000000000" pitchFamily="2" charset="0"/>
                        <a:ea typeface="Roboto Light" panose="02000000000000000000" pitchFamily="2" charset="0"/>
                      </a:endParaRP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008400" rtl="0" eaLnBrk="1" fontAlgn="auto" latinLnBrk="0" hangingPunct="1">
                        <a:lnSpc>
                          <a:spcPct val="100000"/>
                        </a:lnSpc>
                        <a:spcBef>
                          <a:spcPts val="0"/>
                        </a:spcBef>
                        <a:spcAft>
                          <a:spcPts val="0"/>
                        </a:spcAft>
                        <a:buClrTx/>
                        <a:buSzTx/>
                        <a:buFontTx/>
                        <a:buNone/>
                        <a:tabLst/>
                        <a:defRPr/>
                      </a:pPr>
                      <a:r>
                        <a:rPr lang="en-US" sz="800" kern="1200" dirty="0">
                          <a:solidFill>
                            <a:srgbClr val="FF0000"/>
                          </a:solidFill>
                          <a:latin typeface="Roboto Light" panose="02000000000000000000" pitchFamily="2" charset="0"/>
                          <a:ea typeface="Roboto Light" panose="02000000000000000000" pitchFamily="2" charset="0"/>
                          <a:cs typeface="+mn-cs"/>
                        </a:rPr>
                        <a:t>6 minutes </a:t>
                      </a:r>
                      <a:r>
                        <a:rPr lang="en-US" sz="800" dirty="0">
                          <a:solidFill>
                            <a:srgbClr val="FF0000"/>
                          </a:solidFill>
                          <a:latin typeface="Roboto Light" panose="02000000000000000000" pitchFamily="2" charset="0"/>
                          <a:ea typeface="Roboto Light" panose="02000000000000000000" pitchFamily="2" charset="0"/>
                        </a:rPr>
                        <a:t> </a:t>
                      </a:r>
                    </a:p>
                  </a:txBody>
                  <a:tcPr marL="71209" marR="71209" marT="35604" marB="3560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26968605"/>
                  </a:ext>
                </a:extLst>
              </a:tr>
            </a:tbl>
          </a:graphicData>
        </a:graphic>
      </p:graphicFrame>
      <p:pic>
        <p:nvPicPr>
          <p:cNvPr id="34" name="Picture 33">
            <a:extLst>
              <a:ext uri="{FF2B5EF4-FFF2-40B4-BE49-F238E27FC236}">
                <a16:creationId xmlns:a16="http://schemas.microsoft.com/office/drawing/2014/main" id="{5718A71C-953C-423F-8EEA-32E02F139A7B}"/>
              </a:ext>
            </a:extLst>
          </p:cNvPr>
          <p:cNvPicPr/>
          <p:nvPr/>
        </p:nvPicPr>
        <p:blipFill rotWithShape="1">
          <a:blip r:embed="rId7" cstate="print">
            <a:extLst>
              <a:ext uri="{28A0092B-C50C-407E-A947-70E740481C1C}">
                <a14:useLocalDpi xmlns:a14="http://schemas.microsoft.com/office/drawing/2010/main" val="0"/>
              </a:ext>
            </a:extLst>
          </a:blip>
          <a:srcRect t="30467" r="2618" b="20293"/>
          <a:stretch/>
        </p:blipFill>
        <p:spPr>
          <a:xfrm>
            <a:off x="5488581" y="5454864"/>
            <a:ext cx="2333142" cy="786120"/>
          </a:xfrm>
          <a:prstGeom prst="rect">
            <a:avLst/>
          </a:prstGeom>
        </p:spPr>
      </p:pic>
    </p:spTree>
    <p:extLst>
      <p:ext uri="{BB962C8B-B14F-4D97-AF65-F5344CB8AC3E}">
        <p14:creationId xmlns:p14="http://schemas.microsoft.com/office/powerpoint/2010/main" val="289738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427918"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Medium" panose="02000000000000000000" pitchFamily="2" charset="0"/>
              </a:rPr>
              <a:t>Space </a:t>
            </a:r>
            <a:r>
              <a:rPr lang="en-US" sz="3400" spc="-150" dirty="0" err="1">
                <a:solidFill>
                  <a:srgbClr val="3A6AB3"/>
                </a:solidFill>
                <a:latin typeface="Work Sans Medium" pitchFamily="2" charset="0"/>
                <a:ea typeface="Roboto Medium" panose="02000000000000000000" pitchFamily="2" charset="0"/>
              </a:rPr>
              <a:t>Utilisation</a:t>
            </a:r>
            <a:r>
              <a:rPr lang="en-US" sz="3400" spc="-150" dirty="0">
                <a:solidFill>
                  <a:srgbClr val="3A6AB3"/>
                </a:solidFill>
                <a:latin typeface="Work Sans Medium" pitchFamily="2" charset="0"/>
                <a:ea typeface="Roboto Medium" panose="02000000000000000000" pitchFamily="2" charset="0"/>
              </a:rPr>
              <a:t> – Measure Space Usage</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sp>
        <p:nvSpPr>
          <p:cNvPr id="3" name="TextBox 2">
            <a:extLst>
              <a:ext uri="{FF2B5EF4-FFF2-40B4-BE49-F238E27FC236}">
                <a16:creationId xmlns:a16="http://schemas.microsoft.com/office/drawing/2014/main" id="{0EA0F0CB-E7CF-4FE0-AE1B-7BF347AB262C}"/>
              </a:ext>
            </a:extLst>
          </p:cNvPr>
          <p:cNvSpPr txBox="1"/>
          <p:nvPr/>
        </p:nvSpPr>
        <p:spPr>
          <a:xfrm>
            <a:off x="448664" y="6210603"/>
            <a:ext cx="4809929" cy="830997"/>
          </a:xfrm>
          <a:prstGeom prst="rect">
            <a:avLst/>
          </a:prstGeom>
          <a:noFill/>
        </p:spPr>
        <p:txBody>
          <a:bodyPr wrap="square">
            <a:spAutoFit/>
          </a:bodyPr>
          <a:lstStyle/>
          <a:p>
            <a:pPr lvl="0">
              <a:spcBef>
                <a:spcPts val="500"/>
              </a:spcBef>
              <a:buClr>
                <a:srgbClr val="3A6AB3"/>
              </a:buClr>
            </a:pPr>
            <a:r>
              <a:rPr lang="en-US" sz="1600" dirty="0">
                <a:latin typeface="Roboto Light" panose="02000000000000000000"/>
                <a:ea typeface="Roboto Light" panose="02000000000000000000" pitchFamily="2" charset="0"/>
              </a:rPr>
              <a:t>Measure the </a:t>
            </a:r>
            <a:r>
              <a:rPr lang="en-US" sz="1600" dirty="0">
                <a:solidFill>
                  <a:schemeClr val="accent1"/>
                </a:solidFill>
                <a:latin typeface="Roboto Light" panose="02000000000000000000"/>
                <a:ea typeface="Roboto Light" panose="02000000000000000000" pitchFamily="2" charset="0"/>
              </a:rPr>
              <a:t>utilization of different areas </a:t>
            </a:r>
            <a:r>
              <a:rPr lang="en-US" sz="1600" dirty="0">
                <a:latin typeface="Roboto Light" panose="02000000000000000000"/>
                <a:ea typeface="Roboto Light" panose="02000000000000000000" pitchFamily="2" charset="0"/>
              </a:rPr>
              <a:t>of the restaurant especially if there are additional floors or mezzanine. </a:t>
            </a:r>
          </a:p>
        </p:txBody>
      </p:sp>
      <p:sp>
        <p:nvSpPr>
          <p:cNvPr id="4" name="TextBox 3">
            <a:extLst>
              <a:ext uri="{FF2B5EF4-FFF2-40B4-BE49-F238E27FC236}">
                <a16:creationId xmlns:a16="http://schemas.microsoft.com/office/drawing/2014/main" id="{2DDA21D4-1D29-4CE3-85DD-1C8D79F75741}"/>
              </a:ext>
            </a:extLst>
          </p:cNvPr>
          <p:cNvSpPr txBox="1"/>
          <p:nvPr/>
        </p:nvSpPr>
        <p:spPr>
          <a:xfrm>
            <a:off x="534390" y="5584804"/>
            <a:ext cx="4809929"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dirty="0"/>
              <a:t>Clearer Insights into Customer’s Behaviour</a:t>
            </a:r>
          </a:p>
        </p:txBody>
      </p:sp>
      <p:sp>
        <p:nvSpPr>
          <p:cNvPr id="9" name="TextBox 8">
            <a:extLst>
              <a:ext uri="{FF2B5EF4-FFF2-40B4-BE49-F238E27FC236}">
                <a16:creationId xmlns:a16="http://schemas.microsoft.com/office/drawing/2014/main" id="{59DB289B-B357-48E5-9845-6F4C63841C1E}"/>
              </a:ext>
            </a:extLst>
          </p:cNvPr>
          <p:cNvSpPr txBox="1"/>
          <p:nvPr/>
        </p:nvSpPr>
        <p:spPr>
          <a:xfrm>
            <a:off x="5344319" y="6210602"/>
            <a:ext cx="4724204" cy="830997"/>
          </a:xfrm>
          <a:prstGeom prst="rect">
            <a:avLst/>
          </a:prstGeom>
          <a:noFill/>
        </p:spPr>
        <p:txBody>
          <a:bodyPr wrap="square">
            <a:spAutoFit/>
          </a:bodyPr>
          <a:lstStyle/>
          <a:p>
            <a:pPr lvl="0">
              <a:spcBef>
                <a:spcPts val="500"/>
              </a:spcBef>
              <a:buClr>
                <a:srgbClr val="3A6AB3"/>
              </a:buClr>
            </a:pPr>
            <a:r>
              <a:rPr lang="en-US" sz="1600" dirty="0">
                <a:latin typeface="Roboto Light" panose="02000000000000000000"/>
                <a:ea typeface="Roboto Light" panose="02000000000000000000" pitchFamily="2" charset="0"/>
              </a:rPr>
              <a:t>During off-peak hours, managements can minimize the energy usage in different areas of the restaurant to </a:t>
            </a:r>
            <a:r>
              <a:rPr lang="en-US" sz="1600" dirty="0">
                <a:solidFill>
                  <a:schemeClr val="accent1"/>
                </a:solidFill>
                <a:latin typeface="Roboto Light" panose="02000000000000000000"/>
                <a:ea typeface="Roboto Light" panose="02000000000000000000" pitchFamily="2" charset="0"/>
              </a:rPr>
              <a:t>reduce the operation cost</a:t>
            </a:r>
            <a:r>
              <a:rPr lang="en-US" sz="1600" dirty="0">
                <a:latin typeface="Roboto Light" panose="02000000000000000000"/>
                <a:ea typeface="Roboto Light" panose="02000000000000000000" pitchFamily="2" charset="0"/>
              </a:rPr>
              <a:t>. </a:t>
            </a:r>
          </a:p>
        </p:txBody>
      </p:sp>
      <p:sp>
        <p:nvSpPr>
          <p:cNvPr id="12" name="TextBox 11">
            <a:extLst>
              <a:ext uri="{FF2B5EF4-FFF2-40B4-BE49-F238E27FC236}">
                <a16:creationId xmlns:a16="http://schemas.microsoft.com/office/drawing/2014/main" id="{21B65820-962E-4E97-A735-ABD058FE4751}"/>
              </a:ext>
            </a:extLst>
          </p:cNvPr>
          <p:cNvSpPr txBox="1"/>
          <p:nvPr/>
        </p:nvSpPr>
        <p:spPr>
          <a:xfrm>
            <a:off x="5430046" y="5581241"/>
            <a:ext cx="4724204"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dirty="0"/>
              <a:t>Manage Energy Usage to Reduce Operating Cost</a:t>
            </a:r>
          </a:p>
        </p:txBody>
      </p:sp>
      <p:sp>
        <p:nvSpPr>
          <p:cNvPr id="6" name="TextBox 5">
            <a:extLst>
              <a:ext uri="{FF2B5EF4-FFF2-40B4-BE49-F238E27FC236}">
                <a16:creationId xmlns:a16="http://schemas.microsoft.com/office/drawing/2014/main" id="{4CEBACE0-0482-4A53-B712-C2E3C6E95611}"/>
              </a:ext>
            </a:extLst>
          </p:cNvPr>
          <p:cNvSpPr txBox="1"/>
          <p:nvPr/>
        </p:nvSpPr>
        <p:spPr>
          <a:xfrm>
            <a:off x="2671458" y="4866751"/>
            <a:ext cx="5345722" cy="292388"/>
          </a:xfrm>
          <a:prstGeom prst="rect">
            <a:avLst/>
          </a:prstGeom>
          <a:noFill/>
        </p:spPr>
        <p:txBody>
          <a:bodyPr wrap="square">
            <a:spAutoFit/>
          </a:bodyPr>
          <a:lstStyle/>
          <a:p>
            <a:pPr algn="ctr"/>
            <a:r>
              <a:rPr lang="en-MY" sz="1300" dirty="0">
                <a:latin typeface="Roboto Light" panose="02000000000000000000" pitchFamily="2" charset="0"/>
                <a:ea typeface="Roboto Light" panose="02000000000000000000" pitchFamily="2" charset="0"/>
              </a:rPr>
              <a:t>Y</a:t>
            </a:r>
            <a:r>
              <a:rPr lang="en-GB" sz="1300" dirty="0" err="1">
                <a:latin typeface="Roboto Light" panose="02000000000000000000" pitchFamily="2" charset="0"/>
                <a:ea typeface="Roboto Light" panose="02000000000000000000" pitchFamily="2" charset="0"/>
              </a:rPr>
              <a:t>ouTube</a:t>
            </a:r>
            <a:r>
              <a:rPr lang="en-GB" sz="1300" dirty="0">
                <a:latin typeface="Roboto Light" panose="02000000000000000000" pitchFamily="2" charset="0"/>
                <a:ea typeface="Roboto Light" panose="02000000000000000000" pitchFamily="2" charset="0"/>
              </a:rPr>
              <a:t> Link: </a:t>
            </a:r>
            <a:r>
              <a:rPr lang="en-GB" sz="1300" dirty="0">
                <a:latin typeface="Roboto Light" panose="02000000000000000000" pitchFamily="2" charset="0"/>
                <a:ea typeface="Roboto Light" panose="02000000000000000000" pitchFamily="2" charset="0"/>
                <a:hlinkClick r:id="rId4"/>
              </a:rPr>
              <a:t>https://youtu.be/IIEiy8Xo28w</a:t>
            </a:r>
            <a:r>
              <a:rPr lang="en-GB" sz="1300" dirty="0">
                <a:latin typeface="Roboto Light" panose="02000000000000000000" pitchFamily="2" charset="0"/>
                <a:ea typeface="Roboto Light" panose="02000000000000000000" pitchFamily="2" charset="0"/>
              </a:rPr>
              <a:t> </a:t>
            </a:r>
          </a:p>
        </p:txBody>
      </p:sp>
      <p:pic>
        <p:nvPicPr>
          <p:cNvPr id="2" name="Online Media 1" title="FootfallCam - Meeting Room Utilisation">
            <a:hlinkClick r:id="" action="ppaction://media"/>
            <a:extLst>
              <a:ext uri="{FF2B5EF4-FFF2-40B4-BE49-F238E27FC236}">
                <a16:creationId xmlns:a16="http://schemas.microsoft.com/office/drawing/2014/main" id="{FEEE4982-E42D-49BB-B9B1-32256DEE4D25}"/>
              </a:ext>
            </a:extLst>
          </p:cNvPr>
          <p:cNvPicPr>
            <a:picLocks noRot="1" noChangeAspect="1"/>
          </p:cNvPicPr>
          <p:nvPr>
            <a:videoFile r:link="rId1"/>
          </p:nvPr>
        </p:nvPicPr>
        <p:blipFill>
          <a:blip r:embed="rId5"/>
          <a:stretch>
            <a:fillRect/>
          </a:stretch>
        </p:blipFill>
        <p:spPr>
          <a:xfrm>
            <a:off x="2296319" y="1311600"/>
            <a:ext cx="6096000" cy="3429000"/>
          </a:xfrm>
          <a:prstGeom prst="rect">
            <a:avLst/>
          </a:prstGeom>
        </p:spPr>
      </p:pic>
    </p:spTree>
    <p:extLst>
      <p:ext uri="{BB962C8B-B14F-4D97-AF65-F5344CB8AC3E}">
        <p14:creationId xmlns:p14="http://schemas.microsoft.com/office/powerpoint/2010/main" val="307649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EB6F3E-6028-408A-8667-341AF140213A}"/>
              </a:ext>
            </a:extLst>
          </p:cNvPr>
          <p:cNvSpPr txBox="1"/>
          <p:nvPr/>
        </p:nvSpPr>
        <p:spPr>
          <a:xfrm>
            <a:off x="448664" y="1255459"/>
            <a:ext cx="9695461" cy="492443"/>
          </a:xfrm>
          <a:prstGeom prst="rect">
            <a:avLst/>
          </a:prstGeom>
          <a:noFill/>
        </p:spPr>
        <p:txBody>
          <a:bodyPr wrap="square" rtlCol="0">
            <a:spAutoFit/>
          </a:bodyPr>
          <a:lstStyle/>
          <a:p>
            <a:pPr defTabSz="1008400">
              <a:spcBef>
                <a:spcPts val="1103"/>
              </a:spcBef>
            </a:pPr>
            <a:r>
              <a:rPr lang="en-US" sz="1300" dirty="0">
                <a:latin typeface="Roboto Light" panose="02000000000000000000" pitchFamily="2" charset="0"/>
                <a:ea typeface="Roboto Light" panose="02000000000000000000" pitchFamily="2" charset="0"/>
              </a:rPr>
              <a:t>The number of people sitting in the area can be detected by installing a </a:t>
            </a:r>
            <a:r>
              <a:rPr lang="en-US" sz="1300" dirty="0" err="1">
                <a:solidFill>
                  <a:srgbClr val="3A6AB3"/>
                </a:solidFill>
                <a:latin typeface="Roboto Light" panose="02000000000000000000" pitchFamily="2" charset="0"/>
                <a:ea typeface="Roboto Light" panose="02000000000000000000" pitchFamily="2" charset="0"/>
              </a:rPr>
              <a:t>Utilisation</a:t>
            </a:r>
            <a:r>
              <a:rPr lang="en-US" sz="1300" dirty="0">
                <a:solidFill>
                  <a:srgbClr val="3A6AB3"/>
                </a:solidFill>
                <a:latin typeface="Roboto Light" panose="02000000000000000000" pitchFamily="2" charset="0"/>
                <a:ea typeface="Roboto Light" panose="02000000000000000000" pitchFamily="2" charset="0"/>
              </a:rPr>
              <a:t> Sensor™</a:t>
            </a:r>
            <a:r>
              <a:rPr lang="en-US" sz="1300" dirty="0">
                <a:latin typeface="Roboto Light" panose="02000000000000000000" pitchFamily="2" charset="0"/>
                <a:ea typeface="Roboto Light" panose="02000000000000000000" pitchFamily="2" charset="0"/>
              </a:rPr>
              <a:t> under each desk. </a:t>
            </a:r>
            <a:br>
              <a:rPr lang="en-US" sz="1300" dirty="0">
                <a:latin typeface="Roboto Light" panose="02000000000000000000" pitchFamily="2" charset="0"/>
                <a:ea typeface="Roboto Light" panose="02000000000000000000" pitchFamily="2" charset="0"/>
              </a:rPr>
            </a:br>
            <a:r>
              <a:rPr lang="en-US" sz="1300" dirty="0">
                <a:latin typeface="Roboto Light" panose="02000000000000000000" pitchFamily="2" charset="0"/>
                <a:ea typeface="Roboto Light" panose="02000000000000000000" pitchFamily="2" charset="0"/>
              </a:rPr>
              <a:t>Alternatively, the </a:t>
            </a:r>
            <a:r>
              <a:rPr lang="en-US" sz="1300" dirty="0">
                <a:solidFill>
                  <a:srgbClr val="3A6AB3"/>
                </a:solidFill>
                <a:latin typeface="Roboto Light" panose="02000000000000000000" pitchFamily="2" charset="0"/>
                <a:ea typeface="Roboto Light" panose="02000000000000000000" pitchFamily="2" charset="0"/>
              </a:rPr>
              <a:t>FootfallCam Centroid™</a:t>
            </a:r>
            <a:r>
              <a:rPr lang="en-US" sz="1300" dirty="0">
                <a:latin typeface="Roboto Light" panose="02000000000000000000" pitchFamily="2" charset="0"/>
                <a:ea typeface="Roboto Light" panose="02000000000000000000" pitchFamily="2" charset="0"/>
              </a:rPr>
              <a:t> can also integrate with existing CCTV system to detect the occupancy of the area.</a:t>
            </a:r>
          </a:p>
        </p:txBody>
      </p:sp>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chemeClr val="accent1"/>
                </a:solidFill>
                <a:latin typeface="Work Sans Medium" pitchFamily="2" charset="0"/>
                <a:ea typeface="Roboto Medium" panose="02000000000000000000" pitchFamily="2" charset="0"/>
              </a:rPr>
              <a:t>Seat Occupancy </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pic>
        <p:nvPicPr>
          <p:cNvPr id="3" name="Picture 2">
            <a:extLst>
              <a:ext uri="{FF2B5EF4-FFF2-40B4-BE49-F238E27FC236}">
                <a16:creationId xmlns:a16="http://schemas.microsoft.com/office/drawing/2014/main" id="{FFF98D5A-735E-47AE-AFAF-8D8937BA5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92" y="1988377"/>
            <a:ext cx="6463679" cy="4278956"/>
          </a:xfrm>
          <a:prstGeom prst="rect">
            <a:avLst/>
          </a:prstGeom>
        </p:spPr>
      </p:pic>
      <p:pic>
        <p:nvPicPr>
          <p:cNvPr id="4" name="Picture 3">
            <a:extLst>
              <a:ext uri="{FF2B5EF4-FFF2-40B4-BE49-F238E27FC236}">
                <a16:creationId xmlns:a16="http://schemas.microsoft.com/office/drawing/2014/main" id="{182A36BE-F434-488C-AB5A-2F4A83C03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4373" y="4630172"/>
            <a:ext cx="3623026" cy="2415351"/>
          </a:xfrm>
          <a:prstGeom prst="rect">
            <a:avLst/>
          </a:prstGeom>
        </p:spPr>
      </p:pic>
      <p:pic>
        <p:nvPicPr>
          <p:cNvPr id="5" name="Picture 4">
            <a:extLst>
              <a:ext uri="{FF2B5EF4-FFF2-40B4-BE49-F238E27FC236}">
                <a16:creationId xmlns:a16="http://schemas.microsoft.com/office/drawing/2014/main" id="{3C77C6D0-4F83-4F8F-8858-AB21792CA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184" y="4670513"/>
            <a:ext cx="2954014" cy="2067810"/>
          </a:xfrm>
          <a:prstGeom prst="rect">
            <a:avLst/>
          </a:prstGeom>
        </p:spPr>
      </p:pic>
      <p:sp>
        <p:nvSpPr>
          <p:cNvPr id="6" name="TextBox 5">
            <a:extLst>
              <a:ext uri="{FF2B5EF4-FFF2-40B4-BE49-F238E27FC236}">
                <a16:creationId xmlns:a16="http://schemas.microsoft.com/office/drawing/2014/main" id="{28480277-5606-47A5-B700-64F683FB12D6}"/>
              </a:ext>
            </a:extLst>
          </p:cNvPr>
          <p:cNvSpPr txBox="1"/>
          <p:nvPr/>
        </p:nvSpPr>
        <p:spPr>
          <a:xfrm>
            <a:off x="6094529" y="1984824"/>
            <a:ext cx="4049596" cy="2616101"/>
          </a:xfrm>
          <a:prstGeom prst="rect">
            <a:avLst/>
          </a:prstGeom>
          <a:noFill/>
        </p:spPr>
        <p:txBody>
          <a:bodyPr wrap="square" rtlCol="0">
            <a:spAutoFit/>
          </a:bodyPr>
          <a:lstStyle/>
          <a:p>
            <a:pPr marL="285750" indent="-285750" defTabSz="1008400">
              <a:spcBef>
                <a:spcPts val="800"/>
              </a:spcBef>
              <a:buClr>
                <a:srgbClr val="3A6AB3"/>
              </a:buClr>
              <a:buFont typeface="Arial" panose="020B0604020202020204" pitchFamily="34" charset="0"/>
              <a:buChar char="•"/>
            </a:pPr>
            <a:r>
              <a:rPr lang="en-US" dirty="0">
                <a:solidFill>
                  <a:srgbClr val="3A6AB3"/>
                </a:solidFill>
                <a:latin typeface="Roboto Light" panose="02000000000000000000" pitchFamily="2" charset="0"/>
                <a:ea typeface="Roboto Light" panose="02000000000000000000" pitchFamily="2" charset="0"/>
              </a:rPr>
              <a:t>Utilisation sensor </a:t>
            </a:r>
            <a:r>
              <a:rPr lang="en-US" dirty="0">
                <a:latin typeface="Roboto Light" panose="02000000000000000000" pitchFamily="2" charset="0"/>
                <a:ea typeface="Roboto Light" panose="02000000000000000000" pitchFamily="2" charset="0"/>
              </a:rPr>
              <a:t>for desks usage</a:t>
            </a:r>
          </a:p>
          <a:p>
            <a:pPr marL="285750" indent="-285750" defTabSz="1008400">
              <a:spcBef>
                <a:spcPts val="8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Using Passive Infra-Red (</a:t>
            </a:r>
            <a:r>
              <a:rPr lang="en-US" dirty="0">
                <a:solidFill>
                  <a:srgbClr val="3A6AB3"/>
                </a:solidFill>
                <a:latin typeface="Roboto Light" panose="02000000000000000000" pitchFamily="2" charset="0"/>
                <a:ea typeface="Roboto Light" panose="02000000000000000000" pitchFamily="2" charset="0"/>
              </a:rPr>
              <a:t>PiR</a:t>
            </a:r>
            <a:r>
              <a:rPr lang="en-US" dirty="0">
                <a:latin typeface="Roboto Light" panose="02000000000000000000" pitchFamily="2" charset="0"/>
                <a:ea typeface="Roboto Light" panose="02000000000000000000" pitchFamily="2" charset="0"/>
              </a:rPr>
              <a:t>) or 2D </a:t>
            </a:r>
            <a:r>
              <a:rPr lang="en-US" dirty="0">
                <a:latin typeface="Roboto Light" panose="02000000000000000000" pitchFamily="2" charset="0"/>
                <a:ea typeface="Roboto Light" panose="02000000000000000000" pitchFamily="2" charset="0"/>
                <a:hlinkClick r:id="rId6"/>
              </a:rPr>
              <a:t>Video Analytics</a:t>
            </a:r>
            <a:endParaRPr lang="en-US" dirty="0">
              <a:latin typeface="Roboto Light" panose="02000000000000000000" pitchFamily="2" charset="0"/>
              <a:ea typeface="Roboto Light" panose="02000000000000000000" pitchFamily="2" charset="0"/>
            </a:endParaRPr>
          </a:p>
          <a:p>
            <a:pPr marL="285750" indent="-285750" defTabSz="1008400">
              <a:spcBef>
                <a:spcPts val="8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Suitable for </a:t>
            </a:r>
            <a:r>
              <a:rPr lang="en-US" dirty="0">
                <a:solidFill>
                  <a:srgbClr val="3A6AB3"/>
                </a:solidFill>
                <a:latin typeface="Roboto Light" panose="02000000000000000000" pitchFamily="2" charset="0"/>
                <a:ea typeface="Roboto Light" panose="02000000000000000000" pitchFamily="2" charset="0"/>
              </a:rPr>
              <a:t>open space </a:t>
            </a:r>
            <a:r>
              <a:rPr lang="en-US" dirty="0">
                <a:latin typeface="Roboto Light" panose="02000000000000000000" pitchFamily="2" charset="0"/>
                <a:ea typeface="Roboto Light" panose="02000000000000000000" pitchFamily="2" charset="0"/>
              </a:rPr>
              <a:t>or </a:t>
            </a:r>
            <a:r>
              <a:rPr lang="en-US" dirty="0">
                <a:solidFill>
                  <a:srgbClr val="3A6AB3"/>
                </a:solidFill>
                <a:latin typeface="Roboto Light" panose="02000000000000000000" pitchFamily="2" charset="0"/>
                <a:ea typeface="Roboto Light" panose="02000000000000000000" pitchFamily="2" charset="0"/>
              </a:rPr>
              <a:t>large area</a:t>
            </a:r>
            <a:r>
              <a:rPr lang="en-US" dirty="0">
                <a:solidFill>
                  <a:srgbClr val="3A6AB3"/>
                </a:solidFill>
                <a:latin typeface="Roboto Medium" panose="02000000000000000000" pitchFamily="2" charset="0"/>
                <a:ea typeface="Roboto Medium" panose="02000000000000000000" pitchFamily="2" charset="0"/>
              </a:rPr>
              <a:t>, </a:t>
            </a:r>
            <a:r>
              <a:rPr lang="en-US" dirty="0">
                <a:latin typeface="Roboto Light" panose="02000000000000000000" pitchFamily="2" charset="0"/>
                <a:ea typeface="Roboto Light" panose="02000000000000000000" pitchFamily="2" charset="0"/>
              </a:rPr>
              <a:t>e.g.: fast food restaurants, cafeteria, co-working space</a:t>
            </a:r>
          </a:p>
          <a:p>
            <a:pPr marL="285750" indent="-285750" defTabSz="1008400">
              <a:spcBef>
                <a:spcPts val="8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Ease and scalability of its deployment</a:t>
            </a:r>
          </a:p>
        </p:txBody>
      </p:sp>
      <p:sp>
        <p:nvSpPr>
          <p:cNvPr id="9" name="TextBox 8">
            <a:extLst>
              <a:ext uri="{FF2B5EF4-FFF2-40B4-BE49-F238E27FC236}">
                <a16:creationId xmlns:a16="http://schemas.microsoft.com/office/drawing/2014/main" id="{A6F32412-37D1-44D5-9C4D-782B145DF99F}"/>
              </a:ext>
            </a:extLst>
          </p:cNvPr>
          <p:cNvSpPr txBox="1"/>
          <p:nvPr/>
        </p:nvSpPr>
        <p:spPr>
          <a:xfrm>
            <a:off x="5463929" y="6376347"/>
            <a:ext cx="1964852" cy="292388"/>
          </a:xfrm>
          <a:prstGeom prst="rect">
            <a:avLst/>
          </a:prstGeom>
          <a:noFill/>
        </p:spPr>
        <p:txBody>
          <a:bodyPr wrap="square" rtlCol="0">
            <a:spAutoFit/>
          </a:bodyPr>
          <a:lstStyle/>
          <a:p>
            <a:pPr defTabSz="1008400">
              <a:spcBef>
                <a:spcPts val="1103"/>
              </a:spcBef>
            </a:pPr>
            <a:r>
              <a:rPr lang="en-US" sz="1300" dirty="0">
                <a:latin typeface="Roboto Medium" panose="02000000000000000000" pitchFamily="2" charset="0"/>
                <a:ea typeface="Roboto Medium" panose="02000000000000000000" pitchFamily="2" charset="0"/>
                <a:hlinkClick r:id="rId7"/>
              </a:rPr>
              <a:t>Utilisation Sensor™</a:t>
            </a:r>
            <a:endParaRPr lang="en-US" sz="1300" dirty="0">
              <a:latin typeface="Roboto Medium" panose="02000000000000000000" pitchFamily="2" charset="0"/>
              <a:ea typeface="Roboto Medium" panose="02000000000000000000" pitchFamily="2" charset="0"/>
            </a:endParaRPr>
          </a:p>
        </p:txBody>
      </p:sp>
      <p:sp>
        <p:nvSpPr>
          <p:cNvPr id="17" name="TextBox 16">
            <a:extLst>
              <a:ext uri="{FF2B5EF4-FFF2-40B4-BE49-F238E27FC236}">
                <a16:creationId xmlns:a16="http://schemas.microsoft.com/office/drawing/2014/main" id="{E02A1970-5AAA-4C34-BFB4-3CB1D7C618A0}"/>
              </a:ext>
            </a:extLst>
          </p:cNvPr>
          <p:cNvSpPr txBox="1"/>
          <p:nvPr/>
        </p:nvSpPr>
        <p:spPr>
          <a:xfrm>
            <a:off x="8199466" y="6380469"/>
            <a:ext cx="2264746" cy="292388"/>
          </a:xfrm>
          <a:prstGeom prst="rect">
            <a:avLst/>
          </a:prstGeom>
          <a:noFill/>
        </p:spPr>
        <p:txBody>
          <a:bodyPr wrap="square" rtlCol="0">
            <a:spAutoFit/>
          </a:bodyPr>
          <a:lstStyle/>
          <a:p>
            <a:pPr defTabSz="1008400">
              <a:spcBef>
                <a:spcPts val="1103"/>
              </a:spcBef>
            </a:pPr>
            <a:r>
              <a:rPr lang="en-US" sz="1300" dirty="0">
                <a:latin typeface="Roboto Medium" panose="02000000000000000000" pitchFamily="2" charset="0"/>
                <a:ea typeface="Roboto Medium" panose="02000000000000000000" pitchFamily="2" charset="0"/>
                <a:hlinkClick r:id="rId8"/>
              </a:rPr>
              <a:t>FootfallCam Centroid™</a:t>
            </a:r>
            <a:endParaRPr lang="en-US" sz="1300" dirty="0">
              <a:latin typeface="Roboto Medium" panose="02000000000000000000" pitchFamily="2" charset="0"/>
              <a:ea typeface="Roboto Medium" panose="02000000000000000000" pitchFamily="2" charset="0"/>
            </a:endParaRPr>
          </a:p>
        </p:txBody>
      </p:sp>
      <p:sp>
        <p:nvSpPr>
          <p:cNvPr id="19" name="TextBox 18">
            <a:extLst>
              <a:ext uri="{FF2B5EF4-FFF2-40B4-BE49-F238E27FC236}">
                <a16:creationId xmlns:a16="http://schemas.microsoft.com/office/drawing/2014/main" id="{6C8DFF01-5C81-4EAC-9CA9-14468822F4F1}"/>
              </a:ext>
            </a:extLst>
          </p:cNvPr>
          <p:cNvSpPr txBox="1"/>
          <p:nvPr/>
        </p:nvSpPr>
        <p:spPr>
          <a:xfrm>
            <a:off x="7517589" y="5593253"/>
            <a:ext cx="500902" cy="369332"/>
          </a:xfrm>
          <a:prstGeom prst="rect">
            <a:avLst/>
          </a:prstGeom>
          <a:noFill/>
        </p:spPr>
        <p:txBody>
          <a:bodyPr wrap="square">
            <a:spAutoFit/>
          </a:bodyPr>
          <a:lstStyle/>
          <a:p>
            <a:r>
              <a:rPr lang="en-US" i="1" dirty="0">
                <a:latin typeface="Roboto Light" panose="02000000000000000000" pitchFamily="2" charset="0"/>
                <a:ea typeface="Roboto Light" panose="02000000000000000000" pitchFamily="2" charset="0"/>
              </a:rPr>
              <a:t>OR</a:t>
            </a:r>
            <a:endParaRPr lang="en-US" i="1" dirty="0"/>
          </a:p>
        </p:txBody>
      </p:sp>
    </p:spTree>
    <p:extLst>
      <p:ext uri="{BB962C8B-B14F-4D97-AF65-F5344CB8AC3E}">
        <p14:creationId xmlns:p14="http://schemas.microsoft.com/office/powerpoint/2010/main" val="227948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6600" spc="-150" dirty="0">
                <a:solidFill>
                  <a:srgbClr val="3A6AB3"/>
                </a:solidFill>
                <a:latin typeface="Work Sans Medium" pitchFamily="2" charset="0"/>
              </a:rPr>
              <a:t>#4: Drive Thru SLA Tracker</a:t>
            </a:r>
          </a:p>
        </p:txBody>
      </p:sp>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
        <p:nvSpPr>
          <p:cNvPr id="5" name="TextBox 4">
            <a:extLst>
              <a:ext uri="{FF2B5EF4-FFF2-40B4-BE49-F238E27FC236}">
                <a16:creationId xmlns:a16="http://schemas.microsoft.com/office/drawing/2014/main" id="{544A4318-333A-4B5B-92FD-534AC5C9E666}"/>
              </a:ext>
            </a:extLst>
          </p:cNvPr>
          <p:cNvSpPr txBox="1"/>
          <p:nvPr/>
        </p:nvSpPr>
        <p:spPr>
          <a:xfrm>
            <a:off x="704164" y="3832712"/>
            <a:ext cx="9280310" cy="461665"/>
          </a:xfrm>
          <a:prstGeom prst="rect">
            <a:avLst/>
          </a:prstGeom>
          <a:noFill/>
        </p:spPr>
        <p:txBody>
          <a:bodyPr wrap="square">
            <a:spAutoFit/>
          </a:bodyPr>
          <a:lstStyle/>
          <a:p>
            <a:pPr marL="0" indent="0">
              <a:buNone/>
            </a:pPr>
            <a:r>
              <a:rPr lang="en-US" sz="2400" spc="-150" dirty="0">
                <a:solidFill>
                  <a:srgbClr val="666666"/>
                </a:solidFill>
                <a:latin typeface="Roboto Light" panose="02000000000000000000"/>
              </a:rPr>
              <a:t>Measuring the serving time at each of the counters in the drive thru</a:t>
            </a:r>
            <a:endParaRPr lang="en-US" sz="2400" spc="-150" baseline="30000" dirty="0">
              <a:solidFill>
                <a:srgbClr val="666666"/>
              </a:solidFill>
              <a:latin typeface="Roboto Light" panose="02000000000000000000"/>
            </a:endParaRPr>
          </a:p>
        </p:txBody>
      </p:sp>
    </p:spTree>
    <p:extLst>
      <p:ext uri="{BB962C8B-B14F-4D97-AF65-F5344CB8AC3E}">
        <p14:creationId xmlns:p14="http://schemas.microsoft.com/office/powerpoint/2010/main" val="180813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sp>
        <p:nvSpPr>
          <p:cNvPr id="18" name="TextBox 17">
            <a:extLst>
              <a:ext uri="{FF2B5EF4-FFF2-40B4-BE49-F238E27FC236}">
                <a16:creationId xmlns:a16="http://schemas.microsoft.com/office/drawing/2014/main" id="{9577882B-F473-4F41-B7AC-14747BFD6076}"/>
              </a:ext>
            </a:extLst>
          </p:cNvPr>
          <p:cNvSpPr txBox="1"/>
          <p:nvPr/>
        </p:nvSpPr>
        <p:spPr>
          <a:xfrm>
            <a:off x="6135798" y="1696448"/>
            <a:ext cx="4408982" cy="3447098"/>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Easy to install, integrate, and maintain</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Option to </a:t>
            </a:r>
            <a:r>
              <a:rPr lang="en-US" dirty="0">
                <a:solidFill>
                  <a:schemeClr val="accent1"/>
                </a:solidFill>
                <a:latin typeface="Roboto Light" panose="02000000000000000000" pitchFamily="2" charset="0"/>
                <a:ea typeface="Roboto Light" panose="02000000000000000000" pitchFamily="2" charset="0"/>
              </a:rPr>
              <a:t>reuse your existing CCTV cameras</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1x Centroid can support up to 8 CCTV cameras (via RTSP)</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Intelligently </a:t>
            </a:r>
            <a:r>
              <a:rPr lang="en-US" dirty="0">
                <a:solidFill>
                  <a:schemeClr val="accent1"/>
                </a:solidFill>
                <a:latin typeface="Roboto Light" panose="02000000000000000000" pitchFamily="2" charset="0"/>
                <a:ea typeface="Roboto Light" panose="02000000000000000000" pitchFamily="2" charset="0"/>
              </a:rPr>
              <a:t>track individual car plate number</a:t>
            </a:r>
            <a:r>
              <a:rPr lang="en-US" dirty="0">
                <a:latin typeface="Roboto Light" panose="02000000000000000000" pitchFamily="2" charset="0"/>
                <a:ea typeface="Roboto Light" panose="02000000000000000000" pitchFamily="2" charset="0"/>
              </a:rPr>
              <a:t> with image processing technology</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Real-time display of waiting and serving time of different drive thru counters</a:t>
            </a:r>
          </a:p>
        </p:txBody>
      </p:sp>
      <p:pic>
        <p:nvPicPr>
          <p:cNvPr id="7" name="Picture 6">
            <a:extLst>
              <a:ext uri="{FF2B5EF4-FFF2-40B4-BE49-F238E27FC236}">
                <a16:creationId xmlns:a16="http://schemas.microsoft.com/office/drawing/2014/main" id="{5A6ECBA6-3469-4DCC-B0C0-7CF4EC1FD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818" y="4708487"/>
            <a:ext cx="3505014" cy="2336677"/>
          </a:xfrm>
          <a:prstGeom prst="rect">
            <a:avLst/>
          </a:prstGeom>
        </p:spPr>
      </p:pic>
      <p:sp>
        <p:nvSpPr>
          <p:cNvPr id="12" name="TextBox 11">
            <a:extLst>
              <a:ext uri="{FF2B5EF4-FFF2-40B4-BE49-F238E27FC236}">
                <a16:creationId xmlns:a16="http://schemas.microsoft.com/office/drawing/2014/main" id="{B1BB15D6-ACF0-429F-9E7F-BE75DC68BD91}"/>
              </a:ext>
            </a:extLst>
          </p:cNvPr>
          <p:cNvSpPr txBox="1"/>
          <p:nvPr/>
        </p:nvSpPr>
        <p:spPr>
          <a:xfrm>
            <a:off x="7053122" y="6425423"/>
            <a:ext cx="2574334" cy="292388"/>
          </a:xfrm>
          <a:prstGeom prst="rect">
            <a:avLst/>
          </a:prstGeom>
          <a:noFill/>
        </p:spPr>
        <p:txBody>
          <a:bodyPr wrap="square" rtlCol="0">
            <a:spAutoFit/>
          </a:bodyPr>
          <a:lstStyle/>
          <a:p>
            <a:pPr defTabSz="1008400">
              <a:spcBef>
                <a:spcPts val="1103"/>
              </a:spcBef>
            </a:pPr>
            <a:r>
              <a:rPr lang="en-US" sz="1300" dirty="0">
                <a:latin typeface="Roboto Medium" panose="02000000000000000000" pitchFamily="2" charset="0"/>
                <a:ea typeface="Roboto Medium" panose="02000000000000000000" pitchFamily="2" charset="0"/>
                <a:hlinkClick r:id="rId4"/>
              </a:rPr>
              <a:t>FootfallCam Centroid™</a:t>
            </a:r>
            <a:endParaRPr lang="en-US" sz="1300" dirty="0">
              <a:latin typeface="Roboto Medium" panose="02000000000000000000" pitchFamily="2" charset="0"/>
              <a:ea typeface="Roboto Medium" panose="02000000000000000000" pitchFamily="2" charset="0"/>
            </a:endParaRPr>
          </a:p>
        </p:txBody>
      </p:sp>
      <p:sp>
        <p:nvSpPr>
          <p:cNvPr id="2" name="Title 33">
            <a:extLst>
              <a:ext uri="{FF2B5EF4-FFF2-40B4-BE49-F238E27FC236}">
                <a16:creationId xmlns:a16="http://schemas.microsoft.com/office/drawing/2014/main" id="{1F8640D7-B2B6-446C-B31D-EAA69B85B017}"/>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Medium" panose="02000000000000000000" pitchFamily="2" charset="0"/>
              </a:rPr>
              <a:t>Drive Thru Timer – SLA Tracking System</a:t>
            </a:r>
          </a:p>
        </p:txBody>
      </p:sp>
      <p:pic>
        <p:nvPicPr>
          <p:cNvPr id="4" name="Picture 3">
            <a:extLst>
              <a:ext uri="{FF2B5EF4-FFF2-40B4-BE49-F238E27FC236}">
                <a16:creationId xmlns:a16="http://schemas.microsoft.com/office/drawing/2014/main" id="{66333FF1-54B5-4F79-9021-5D7C94F92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513" y="1948740"/>
            <a:ext cx="5420659" cy="3046612"/>
          </a:xfrm>
          <a:prstGeom prst="rect">
            <a:avLst/>
          </a:prstGeom>
        </p:spPr>
      </p:pic>
      <p:sp>
        <p:nvSpPr>
          <p:cNvPr id="5" name="TextBox 4">
            <a:extLst>
              <a:ext uri="{FF2B5EF4-FFF2-40B4-BE49-F238E27FC236}">
                <a16:creationId xmlns:a16="http://schemas.microsoft.com/office/drawing/2014/main" id="{25D25B8D-2ADF-4D27-99AE-88DAAEEA9FAC}"/>
              </a:ext>
            </a:extLst>
          </p:cNvPr>
          <p:cNvSpPr txBox="1"/>
          <p:nvPr/>
        </p:nvSpPr>
        <p:spPr>
          <a:xfrm>
            <a:off x="544513" y="1137427"/>
            <a:ext cx="9661723" cy="292388"/>
          </a:xfrm>
          <a:prstGeom prst="rect">
            <a:avLst/>
          </a:prstGeom>
          <a:noFill/>
        </p:spPr>
        <p:txBody>
          <a:bodyPr wrap="square" rtlCol="0">
            <a:spAutoFit/>
          </a:bodyPr>
          <a:lstStyle/>
          <a:p>
            <a:pPr defTabSz="1008400">
              <a:spcBef>
                <a:spcPts val="1103"/>
              </a:spcBef>
            </a:pPr>
            <a:r>
              <a:rPr lang="en-US" sz="1300" dirty="0">
                <a:solidFill>
                  <a:schemeClr val="accent1"/>
                </a:solidFill>
                <a:latin typeface="Roboto Light" panose="02000000000000000000" pitchFamily="2" charset="0"/>
                <a:ea typeface="Roboto Light" panose="02000000000000000000" pitchFamily="2" charset="0"/>
              </a:rPr>
              <a:t>FootfallCam </a:t>
            </a:r>
            <a:r>
              <a:rPr lang="en-US" sz="1300" dirty="0" err="1">
                <a:solidFill>
                  <a:schemeClr val="accent1"/>
                </a:solidFill>
                <a:latin typeface="Roboto Light" panose="02000000000000000000" pitchFamily="2" charset="0"/>
                <a:ea typeface="Roboto Light" panose="02000000000000000000" pitchFamily="2" charset="0"/>
              </a:rPr>
              <a:t>Centroid</a:t>
            </a:r>
            <a:r>
              <a:rPr lang="en-US" sz="1300" baseline="30000" dirty="0" err="1">
                <a:solidFill>
                  <a:schemeClr val="accent1"/>
                </a:solidFill>
                <a:latin typeface="Roboto Light" panose="02000000000000000000" pitchFamily="2" charset="0"/>
                <a:ea typeface="Roboto Light" panose="02000000000000000000" pitchFamily="2" charset="0"/>
              </a:rPr>
              <a:t>TM</a:t>
            </a:r>
            <a:r>
              <a:rPr lang="en-US" sz="1300" baseline="30000" dirty="0">
                <a:solidFill>
                  <a:schemeClr val="accent1"/>
                </a:solidFill>
                <a:latin typeface="Roboto Light" panose="02000000000000000000" pitchFamily="2" charset="0"/>
                <a:ea typeface="Roboto Light" panose="02000000000000000000" pitchFamily="2" charset="0"/>
              </a:rPr>
              <a:t> </a:t>
            </a:r>
            <a:r>
              <a:rPr lang="en-US" sz="1300" dirty="0">
                <a:latin typeface="Roboto Light" panose="02000000000000000000" pitchFamily="2" charset="0"/>
                <a:ea typeface="Roboto Light" panose="02000000000000000000" pitchFamily="2" charset="0"/>
              </a:rPr>
              <a:t>connected to existing CCTV cameras in the drive thru area enables management to monitor serving time. </a:t>
            </a:r>
          </a:p>
        </p:txBody>
      </p:sp>
    </p:spTree>
    <p:extLst>
      <p:ext uri="{BB962C8B-B14F-4D97-AF65-F5344CB8AC3E}">
        <p14:creationId xmlns:p14="http://schemas.microsoft.com/office/powerpoint/2010/main" val="69724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AE081FFB-110A-49E6-A039-792B3F29005D}"/>
              </a:ext>
            </a:extLst>
          </p:cNvPr>
          <p:cNvSpPr txBox="1">
            <a:spLocks/>
          </p:cNvSpPr>
          <p:nvPr/>
        </p:nvSpPr>
        <p:spPr>
          <a:xfrm>
            <a:off x="489871" y="1335216"/>
            <a:ext cx="9638992" cy="333079"/>
          </a:xfrm>
          <a:prstGeom prst="rect">
            <a:avLst/>
          </a:prstGeom>
        </p:spPr>
        <p:txBody>
          <a:bodyPr vert="horz" lIns="91440" tIns="45720" rIns="91440" bIns="45720" rtlCol="0">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l" defTabSz="1008400" rtl="0" eaLnBrk="1" fontAlgn="auto" latinLnBrk="0" hangingPunct="1">
              <a:lnSpc>
                <a:spcPct val="90000"/>
              </a:lnSpc>
              <a:spcBef>
                <a:spcPts val="1103"/>
              </a:spcBef>
              <a:spcAft>
                <a:spcPts val="0"/>
              </a:spcAft>
              <a:buClrTx/>
              <a:buSzTx/>
              <a:buFont typeface="Arial" panose="020B0604020202020204" pitchFamily="34" charset="0"/>
              <a:buNone/>
              <a:tabLst/>
              <a:defRPr/>
            </a:pPr>
            <a:r>
              <a:rPr kumimoji="0" lang="en-US" sz="1500" i="0" u="none" strike="noStrike" kern="1200" cap="none" spc="0" normalizeH="0" baseline="0" noProof="0" dirty="0">
                <a:ln>
                  <a:noFill/>
                </a:ln>
                <a:effectLst/>
                <a:uLnTx/>
                <a:uFillTx/>
                <a:latin typeface="Roboto Light" panose="02000000000000000000"/>
                <a:ea typeface="Source Sans Pro Light" panose="020B0403030403020204" pitchFamily="34" charset="0"/>
              </a:rPr>
              <a:t>Global Leader in People Counting System </a:t>
            </a:r>
          </a:p>
        </p:txBody>
      </p:sp>
      <p:pic>
        <p:nvPicPr>
          <p:cNvPr id="17" name="Picture 2" descr="Image result for uk flag">
            <a:extLst>
              <a:ext uri="{FF2B5EF4-FFF2-40B4-BE49-F238E27FC236}">
                <a16:creationId xmlns:a16="http://schemas.microsoft.com/office/drawing/2014/main" id="{CA781A2C-6655-4F3E-B001-1ADCAE633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630" y="572015"/>
            <a:ext cx="441820" cy="2209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36">
            <a:extLst>
              <a:ext uri="{FF2B5EF4-FFF2-40B4-BE49-F238E27FC236}">
                <a16:creationId xmlns:a16="http://schemas.microsoft.com/office/drawing/2014/main" id="{9BB96AD7-DFB3-4285-811D-4057AAE7238A}"/>
              </a:ext>
            </a:extLst>
          </p:cNvPr>
          <p:cNvSpPr txBox="1">
            <a:spLocks/>
          </p:cNvSpPr>
          <p:nvPr/>
        </p:nvSpPr>
        <p:spPr>
          <a:xfrm>
            <a:off x="489872" y="1383590"/>
            <a:ext cx="8817518" cy="665252"/>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l" defTabSz="1008400" rtl="0" eaLnBrk="1" fontAlgn="auto" latinLnBrk="0" hangingPunct="1">
              <a:lnSpc>
                <a:spcPct val="90000"/>
              </a:lnSpc>
              <a:spcBef>
                <a:spcPts val="1103"/>
              </a:spcBef>
              <a:spcAft>
                <a:spcPts val="0"/>
              </a:spcAft>
              <a:buClrTx/>
              <a:buSzTx/>
              <a:buFont typeface="Arial" panose="020B0604020202020204" pitchFamily="34" charset="0"/>
              <a:buNone/>
              <a:tabLst/>
              <a:defRPr/>
            </a:pPr>
            <a:endParaRPr kumimoji="0" lang="en-US" sz="1500" b="1" i="0" u="none" strike="noStrike" kern="1200" cap="none" spc="0" normalizeH="0" baseline="0" noProof="0" dirty="0">
              <a:ln>
                <a:noFill/>
              </a:ln>
              <a:solidFill>
                <a:srgbClr val="666666"/>
              </a:solidFill>
              <a:effectLst/>
              <a:uLnTx/>
              <a:uFillTx/>
              <a:latin typeface="Calibri Light" panose="020F0302020204030204"/>
              <a:ea typeface="+mn-ea"/>
              <a:cs typeface="+mn-cs"/>
            </a:endParaRPr>
          </a:p>
        </p:txBody>
      </p:sp>
      <p:sp>
        <p:nvSpPr>
          <p:cNvPr id="19" name="Text Placeholder 7">
            <a:extLst>
              <a:ext uri="{FF2B5EF4-FFF2-40B4-BE49-F238E27FC236}">
                <a16:creationId xmlns:a16="http://schemas.microsoft.com/office/drawing/2014/main" id="{E2EA53E3-E08C-4FC6-AF6A-01163350E242}"/>
              </a:ext>
            </a:extLst>
          </p:cNvPr>
          <p:cNvSpPr txBox="1">
            <a:spLocks/>
          </p:cNvSpPr>
          <p:nvPr/>
        </p:nvSpPr>
        <p:spPr>
          <a:xfrm>
            <a:off x="489871" y="1668295"/>
            <a:ext cx="9638992" cy="1150206"/>
          </a:xfrm>
          <a:prstGeom prst="rect">
            <a:avLst/>
          </a:prstGeom>
        </p:spPr>
        <p:txBody>
          <a:bodyPr vert="horz" lIns="91440" tIns="45720" rIns="91440" bIns="45720" rtlCol="0">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l" defTabSz="1008400" rtl="0" eaLnBrk="1" fontAlgn="auto" latinLnBrk="0" hangingPunct="1">
              <a:lnSpc>
                <a:spcPct val="110000"/>
              </a:lnSpc>
              <a:spcBef>
                <a:spcPts val="1103"/>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effectLst/>
                <a:uLnTx/>
                <a:uFillTx/>
                <a:latin typeface="Roboto Light" panose="02000000000000000000"/>
                <a:ea typeface="Roboto Light" panose="02000000000000000000" pitchFamily="2" charset="0"/>
              </a:rPr>
              <a:t>FootfallCam is the global leader in people counting solutions. Headquartered in the United Kingdom, FootfallCam started with a team of experienced engineers with the vision of creating the most advanced people counting system in the market. We are the manufacturer of both hardware and software; all the design and development are 100% in-house made. </a:t>
            </a:r>
          </a:p>
        </p:txBody>
      </p:sp>
      <p:sp>
        <p:nvSpPr>
          <p:cNvPr id="2" name="TextBox 1">
            <a:extLst>
              <a:ext uri="{FF2B5EF4-FFF2-40B4-BE49-F238E27FC236}">
                <a16:creationId xmlns:a16="http://schemas.microsoft.com/office/drawing/2014/main" id="{1977E5D7-EB4B-4846-9592-A65122FDD656}"/>
              </a:ext>
            </a:extLst>
          </p:cNvPr>
          <p:cNvSpPr txBox="1"/>
          <p:nvPr/>
        </p:nvSpPr>
        <p:spPr>
          <a:xfrm>
            <a:off x="489871" y="5357929"/>
            <a:ext cx="9638992" cy="14927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Roboto Light" panose="02000000000000000000"/>
                <a:ea typeface="Roboto Light" panose="02000000000000000000" pitchFamily="2" charset="0"/>
              </a:rPr>
              <a:t>FootfallCam is continuously reinvesting more than 24% revenue into research and development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Roboto Light" panose="02000000000000000000"/>
                <a:ea typeface="Roboto Medium" panose="02000000000000000000" pitchFamily="2" charset="0"/>
              </a:rPr>
              <a:t>In-house R&amp;D team</a:t>
            </a:r>
            <a:r>
              <a:rPr kumimoji="0" lang="en-US" sz="1300" b="0" i="0" u="none" strike="noStrike" kern="1200" cap="none" spc="0" normalizeH="0" baseline="0" noProof="0" dirty="0">
                <a:ln>
                  <a:noFill/>
                </a:ln>
                <a:effectLst/>
                <a:uLnTx/>
                <a:uFillTx/>
                <a:latin typeface="Roboto Light" panose="02000000000000000000"/>
                <a:ea typeface="Roboto Light" panose="02000000000000000000" pitchFamily="2" charset="0"/>
              </a:rPr>
              <a:t> dedicated to the development of both hardware and software of FootfallCam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Roboto Light" panose="02000000000000000000"/>
                <a:ea typeface="Roboto Light" panose="02000000000000000000" pitchFamily="2" charset="0"/>
              </a:rPr>
              <a:t>Combined </a:t>
            </a:r>
            <a:r>
              <a:rPr kumimoji="0" lang="en-US" sz="1300" b="0" i="0" u="none" strike="noStrike" kern="1200" cap="none" spc="0" normalizeH="0" baseline="0" noProof="0" dirty="0">
                <a:ln>
                  <a:noFill/>
                </a:ln>
                <a:effectLst/>
                <a:uLnTx/>
                <a:uFillTx/>
                <a:latin typeface="Roboto Light" panose="02000000000000000000"/>
                <a:ea typeface="Roboto Medium" panose="02000000000000000000" pitchFamily="2" charset="0"/>
              </a:rPr>
              <a:t>over 100 years industry experiences </a:t>
            </a:r>
            <a:r>
              <a:rPr kumimoji="0" lang="en-US" sz="1300" b="0" i="0" u="none" strike="noStrike" kern="1200" cap="none" spc="0" normalizeH="0" baseline="0" noProof="0" dirty="0">
                <a:ln>
                  <a:noFill/>
                </a:ln>
                <a:effectLst/>
                <a:uLnTx/>
                <a:uFillTx/>
                <a:latin typeface="Roboto Light" panose="02000000000000000000"/>
                <a:ea typeface="Roboto Light" panose="02000000000000000000" pitchFamily="2" charset="0"/>
              </a:rPr>
              <a:t>in developing people counting solution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Roboto Light" panose="02000000000000000000"/>
                <a:ea typeface="Roboto Medium" panose="02000000000000000000" pitchFamily="2" charset="0"/>
              </a:rPr>
              <a:t>Serving </a:t>
            </a:r>
            <a:r>
              <a:rPr lang="en-US" sz="1300" dirty="0">
                <a:latin typeface="Roboto Light" panose="02000000000000000000"/>
                <a:ea typeface="Roboto Medium" panose="02000000000000000000" pitchFamily="2" charset="0"/>
              </a:rPr>
              <a:t>multiple </a:t>
            </a:r>
            <a:r>
              <a:rPr kumimoji="0" lang="en-US" sz="1300" b="0" i="0" u="none" strike="noStrike" kern="1200" cap="none" spc="0" normalizeH="0" baseline="0" noProof="0" dirty="0">
                <a:ln>
                  <a:noFill/>
                </a:ln>
                <a:effectLst/>
                <a:uLnTx/>
                <a:uFillTx/>
                <a:latin typeface="Roboto Light" panose="02000000000000000000"/>
                <a:ea typeface="Roboto Medium" panose="02000000000000000000" pitchFamily="2" charset="0"/>
              </a:rPr>
              <a:t>sectors </a:t>
            </a:r>
            <a:r>
              <a:rPr kumimoji="0" lang="en-US" sz="1300" b="0" i="0" u="none" strike="noStrike" kern="1200" cap="none" spc="0" normalizeH="0" baseline="0" noProof="0" dirty="0">
                <a:ln>
                  <a:noFill/>
                </a:ln>
                <a:effectLst/>
                <a:uLnTx/>
                <a:uFillTx/>
                <a:latin typeface="Roboto Light" panose="02000000000000000000"/>
                <a:ea typeface="Roboto Light" panose="02000000000000000000" pitchFamily="2" charset="0"/>
              </a:rPr>
              <a:t>varying from retail, fast food, restaurants, museums to smart buildings and airports.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effectLst/>
                <a:uLnTx/>
                <a:uFillTx/>
                <a:latin typeface="Roboto Light" panose="02000000000000000000"/>
                <a:ea typeface="Roboto Light" panose="02000000000000000000" pitchFamily="2" charset="0"/>
              </a:rPr>
              <a:t>Prior to the Covid-19 scenario, our research team predicted the demand for this solution ahead live occupancy we activated our R&amp;D team to develop our Live Occupancy Control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effectLst/>
              <a:uLnTx/>
              <a:uFillTx/>
              <a:latin typeface="Roboto Light" panose="02000000000000000000"/>
              <a:ea typeface="Roboto Light" panose="02000000000000000000" pitchFamily="2" charset="0"/>
            </a:endParaRPr>
          </a:p>
        </p:txBody>
      </p:sp>
      <p:pic>
        <p:nvPicPr>
          <p:cNvPr id="22" name="Picture 21">
            <a:extLst>
              <a:ext uri="{FF2B5EF4-FFF2-40B4-BE49-F238E27FC236}">
                <a16:creationId xmlns:a16="http://schemas.microsoft.com/office/drawing/2014/main" id="{3EA9DCF6-DD7A-4E04-AB9B-7BDC8A380789}"/>
              </a:ext>
            </a:extLst>
          </p:cNvPr>
          <p:cNvPicPr>
            <a:picLocks noChangeAspect="1"/>
          </p:cNvPicPr>
          <p:nvPr/>
        </p:nvPicPr>
        <p:blipFill>
          <a:blip r:embed="rId4"/>
          <a:stretch>
            <a:fillRect/>
          </a:stretch>
        </p:blipFill>
        <p:spPr>
          <a:xfrm>
            <a:off x="1569443" y="2346110"/>
            <a:ext cx="7142014" cy="2789526"/>
          </a:xfrm>
          <a:prstGeom prst="rect">
            <a:avLst/>
          </a:prstGeom>
        </p:spPr>
      </p:pic>
      <p:sp>
        <p:nvSpPr>
          <p:cNvPr id="12" name="Title 33">
            <a:extLst>
              <a:ext uri="{FF2B5EF4-FFF2-40B4-BE49-F238E27FC236}">
                <a16:creationId xmlns:a16="http://schemas.microsoft.com/office/drawing/2014/main" id="{7E918BBC-0889-4AB4-87C1-A77C2E81EDAE}"/>
              </a:ext>
            </a:extLst>
          </p:cNvPr>
          <p:cNvSpPr txBox="1">
            <a:spLocks/>
          </p:cNvSpPr>
          <p:nvPr/>
        </p:nvSpPr>
        <p:spPr>
          <a:xfrm>
            <a:off x="445998" y="373754"/>
            <a:ext cx="1046508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0" marR="0" lvl="0" indent="0" algn="l" defTabSz="1008400" rtl="0" eaLnBrk="1" fontAlgn="auto" latinLnBrk="0" hangingPunct="1">
              <a:lnSpc>
                <a:spcPct val="90000"/>
              </a:lnSpc>
              <a:spcBef>
                <a:spcPct val="0"/>
              </a:spcBef>
              <a:spcAft>
                <a:spcPts val="0"/>
              </a:spcAft>
              <a:buClr>
                <a:srgbClr val="2888C9"/>
              </a:buClr>
              <a:buSzTx/>
              <a:buFontTx/>
              <a:buNone/>
              <a:tabLst/>
              <a:defRPr/>
            </a:pPr>
            <a:r>
              <a:rPr kumimoji="0" lang="en-US" sz="3400" b="0" i="0" u="none" strike="noStrike" kern="1200" cap="none" spc="-150" normalizeH="0" baseline="0" noProof="0" dirty="0">
                <a:ln>
                  <a:noFill/>
                </a:ln>
                <a:solidFill>
                  <a:srgbClr val="3A6AB3"/>
                </a:solidFill>
                <a:effectLst/>
                <a:uLnTx/>
                <a:uFillTx/>
                <a:latin typeface="Work Sans Medium" pitchFamily="2" charset="0"/>
                <a:ea typeface="Source Sans Pro Light" panose="020B0403030403020204" pitchFamily="34" charset="0"/>
                <a:cs typeface="+mj-cs"/>
              </a:rPr>
              <a:t>About FootfallCam</a:t>
            </a:r>
            <a:r>
              <a:rPr kumimoji="0" lang="en-US" sz="3400" b="0" i="0" u="none" strike="noStrike" kern="1200" cap="none" spc="-150" normalizeH="0" baseline="0" noProof="0" dirty="0">
                <a:ln>
                  <a:noFill/>
                </a:ln>
                <a:solidFill>
                  <a:srgbClr val="3A6AB3"/>
                </a:solidFill>
                <a:effectLst/>
                <a:uLnTx/>
                <a:uFillTx/>
                <a:latin typeface="Work Sans Medium" pitchFamily="2" charset="0"/>
                <a:ea typeface="+mj-ea"/>
                <a:cs typeface="+mj-cs"/>
              </a:rPr>
              <a:t>™</a:t>
            </a:r>
            <a:endParaRPr kumimoji="0" lang="en-US" sz="3400" b="0" i="0" u="none" strike="noStrike" kern="1200" cap="none" spc="-150" normalizeH="0" baseline="0" noProof="0" dirty="0">
              <a:ln>
                <a:noFill/>
              </a:ln>
              <a:solidFill>
                <a:srgbClr val="3A6AB3"/>
              </a:solidFill>
              <a:effectLst/>
              <a:uLnTx/>
              <a:uFillTx/>
              <a:latin typeface="Work Sans Medium" pitchFamily="2" charset="0"/>
              <a:ea typeface="Source Sans Pro Light" panose="020B0403030403020204" pitchFamily="34" charset="0"/>
              <a:cs typeface="+mj-cs"/>
            </a:endParaRPr>
          </a:p>
        </p:txBody>
      </p:sp>
    </p:spTree>
    <p:extLst>
      <p:ext uri="{BB962C8B-B14F-4D97-AF65-F5344CB8AC3E}">
        <p14:creationId xmlns:p14="http://schemas.microsoft.com/office/powerpoint/2010/main" val="325027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Medium" panose="02000000000000000000" pitchFamily="2" charset="0"/>
              </a:rPr>
              <a:t>Drive Thru Timer – SLA Tracking System</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pic>
        <p:nvPicPr>
          <p:cNvPr id="3" name="Picture 2" descr="Diagram&#10;&#10;Description automatically generated">
            <a:extLst>
              <a:ext uri="{FF2B5EF4-FFF2-40B4-BE49-F238E27FC236}">
                <a16:creationId xmlns:a16="http://schemas.microsoft.com/office/drawing/2014/main" id="{B303D638-2F88-4B26-B723-2AA0CD50F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315" y="1251676"/>
            <a:ext cx="5190008" cy="3913160"/>
          </a:xfrm>
          <a:prstGeom prst="rect">
            <a:avLst/>
          </a:prstGeom>
        </p:spPr>
      </p:pic>
      <p:sp>
        <p:nvSpPr>
          <p:cNvPr id="9" name="TextBox 8">
            <a:extLst>
              <a:ext uri="{FF2B5EF4-FFF2-40B4-BE49-F238E27FC236}">
                <a16:creationId xmlns:a16="http://schemas.microsoft.com/office/drawing/2014/main" id="{13C4CE8C-A641-4529-B636-A0969EC27A8D}"/>
              </a:ext>
            </a:extLst>
          </p:cNvPr>
          <p:cNvSpPr txBox="1"/>
          <p:nvPr/>
        </p:nvSpPr>
        <p:spPr>
          <a:xfrm>
            <a:off x="537133" y="5491232"/>
            <a:ext cx="9599613" cy="661720"/>
          </a:xfrm>
          <a:prstGeom prst="rect">
            <a:avLst/>
          </a:prstGeom>
          <a:noFill/>
        </p:spPr>
        <p:txBody>
          <a:bodyPr wrap="square">
            <a:spAutoFit/>
          </a:bodyPr>
          <a:lstStyle/>
          <a:p>
            <a:pPr marL="285750" indent="-285750" defTabSz="1008400">
              <a:spcBef>
                <a:spcPts val="600"/>
              </a:spcBef>
              <a:buClr>
                <a:srgbClr val="3A6AB3"/>
              </a:buClr>
              <a:buFont typeface="Arial" panose="020B0604020202020204" pitchFamily="34" charset="0"/>
              <a:buChar char="•"/>
            </a:pPr>
            <a:r>
              <a:rPr lang="en-GB" sz="1600" dirty="0">
                <a:latin typeface="Roboto Light" panose="02000000000000000000" pitchFamily="2" charset="0"/>
                <a:ea typeface="Roboto Light" panose="02000000000000000000" pitchFamily="2" charset="0"/>
              </a:rPr>
              <a:t>When a customer’s car reaches the drive thru, the car plate number and the time stamp is taken. </a:t>
            </a:r>
          </a:p>
          <a:p>
            <a:pPr marL="285750" indent="-285750" defTabSz="1008400">
              <a:spcBef>
                <a:spcPts val="600"/>
              </a:spcBef>
              <a:buClr>
                <a:srgbClr val="3A6AB3"/>
              </a:buClr>
              <a:buFont typeface="Arial" panose="020B0604020202020204" pitchFamily="34" charset="0"/>
              <a:buChar char="•"/>
            </a:pPr>
            <a:r>
              <a:rPr lang="en-GB" sz="1600" dirty="0">
                <a:latin typeface="Roboto Light" panose="02000000000000000000" pitchFamily="2" charset="0"/>
                <a:ea typeface="Roboto Light" panose="02000000000000000000" pitchFamily="2" charset="0"/>
              </a:rPr>
              <a:t>As the customer goes through different counters (order, cashier, pickup), the serving time is obtained. </a:t>
            </a:r>
          </a:p>
        </p:txBody>
      </p:sp>
      <p:sp>
        <p:nvSpPr>
          <p:cNvPr id="17" name="TextBox 16">
            <a:extLst>
              <a:ext uri="{FF2B5EF4-FFF2-40B4-BE49-F238E27FC236}">
                <a16:creationId xmlns:a16="http://schemas.microsoft.com/office/drawing/2014/main" id="{970CE30D-29BB-4598-8BA9-F3F34EC5B4EE}"/>
              </a:ext>
            </a:extLst>
          </p:cNvPr>
          <p:cNvSpPr txBox="1"/>
          <p:nvPr/>
        </p:nvSpPr>
        <p:spPr>
          <a:xfrm>
            <a:off x="544512" y="5101271"/>
            <a:ext cx="9599613"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US" dirty="0"/>
              <a:t>How it works? </a:t>
            </a:r>
            <a:endParaRPr lang="en-MY" dirty="0"/>
          </a:p>
        </p:txBody>
      </p:sp>
    </p:spTree>
    <p:extLst>
      <p:ext uri="{BB962C8B-B14F-4D97-AF65-F5344CB8AC3E}">
        <p14:creationId xmlns:p14="http://schemas.microsoft.com/office/powerpoint/2010/main" val="238819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Medium" panose="02000000000000000000" pitchFamily="2" charset="0"/>
              </a:rPr>
              <a:t>Live Dashboard for Drive Thru Operation</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pic>
        <p:nvPicPr>
          <p:cNvPr id="3" name="Content Placeholder 7">
            <a:extLst>
              <a:ext uri="{FF2B5EF4-FFF2-40B4-BE49-F238E27FC236}">
                <a16:creationId xmlns:a16="http://schemas.microsoft.com/office/drawing/2014/main" id="{976FF178-30F0-45D8-8D87-A652FE3F6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951" y="1011775"/>
            <a:ext cx="5792736" cy="3759159"/>
          </a:xfrm>
          <a:prstGeom prst="rect">
            <a:avLst/>
          </a:prstGeom>
        </p:spPr>
      </p:pic>
      <p:sp>
        <p:nvSpPr>
          <p:cNvPr id="4" name="Text Placeholder 10">
            <a:extLst>
              <a:ext uri="{FF2B5EF4-FFF2-40B4-BE49-F238E27FC236}">
                <a16:creationId xmlns:a16="http://schemas.microsoft.com/office/drawing/2014/main" id="{B37F12EB-6671-4546-B4D5-EE6AF7D6FCD7}"/>
              </a:ext>
            </a:extLst>
          </p:cNvPr>
          <p:cNvSpPr txBox="1">
            <a:spLocks/>
          </p:cNvSpPr>
          <p:nvPr/>
        </p:nvSpPr>
        <p:spPr>
          <a:xfrm>
            <a:off x="918866" y="4770934"/>
            <a:ext cx="4425453" cy="3018792"/>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altLang="zh-CN" sz="1600" dirty="0">
                <a:solidFill>
                  <a:srgbClr val="3A6AB3"/>
                </a:solidFill>
                <a:latin typeface="Roboto Medium" panose="02000000000000000000" pitchFamily="2" charset="0"/>
                <a:ea typeface="Roboto Medium" panose="02000000000000000000" pitchFamily="2" charset="0"/>
              </a:rPr>
              <a:t>Optimize the Internal Operation</a:t>
            </a:r>
          </a:p>
          <a:p>
            <a:pPr marL="285750" indent="-285750">
              <a:buFont typeface="Arial" panose="020B0604020202020204" pitchFamily="34" charset="0"/>
              <a:buChar char="•"/>
            </a:pPr>
            <a:r>
              <a:rPr lang="en-US" altLang="zh-CN" sz="1400" dirty="0">
                <a:solidFill>
                  <a:schemeClr val="tx1"/>
                </a:solidFill>
                <a:latin typeface="Roboto Light" panose="02000000000000000000" pitchFamily="2" charset="0"/>
                <a:ea typeface="Roboto Light" panose="02000000000000000000" pitchFamily="2" charset="0"/>
              </a:rPr>
              <a:t>Identify the bottlenecks and provide correction measures</a:t>
            </a:r>
          </a:p>
          <a:p>
            <a:pPr marL="789938" lvl="1" indent="-285750">
              <a:buFont typeface="Arial" panose="020B0604020202020204" pitchFamily="34" charset="0"/>
              <a:buChar char="•"/>
            </a:pPr>
            <a:r>
              <a:rPr lang="en-US" altLang="zh-CN" sz="1400" dirty="0">
                <a:solidFill>
                  <a:schemeClr val="accent1"/>
                </a:solidFill>
                <a:latin typeface="Roboto Light" panose="02000000000000000000" pitchFamily="2" charset="0"/>
                <a:ea typeface="Roboto Light" panose="02000000000000000000" pitchFamily="2" charset="0"/>
              </a:rPr>
              <a:t>Effective staff allocation </a:t>
            </a:r>
            <a:r>
              <a:rPr lang="en-US" altLang="zh-CN" sz="1400" dirty="0">
                <a:solidFill>
                  <a:schemeClr val="tx1"/>
                </a:solidFill>
                <a:latin typeface="Roboto Light" panose="02000000000000000000" pitchFamily="2" charset="0"/>
                <a:ea typeface="Roboto Light" panose="02000000000000000000" pitchFamily="2" charset="0"/>
              </a:rPr>
              <a:t>based on demand </a:t>
            </a:r>
          </a:p>
          <a:p>
            <a:pPr marL="789938" lvl="1" indent="-285750">
              <a:buFont typeface="Arial" panose="020B0604020202020204" pitchFamily="34" charset="0"/>
              <a:buChar char="•"/>
            </a:pPr>
            <a:r>
              <a:rPr lang="en-US" altLang="zh-CN" sz="1400" dirty="0">
                <a:solidFill>
                  <a:schemeClr val="tx1"/>
                </a:solidFill>
                <a:latin typeface="Roboto Light" panose="02000000000000000000" pitchFamily="2" charset="0"/>
                <a:ea typeface="Roboto Light" panose="02000000000000000000" pitchFamily="2" charset="0"/>
              </a:rPr>
              <a:t>Optimize the </a:t>
            </a:r>
            <a:r>
              <a:rPr lang="en-US" altLang="zh-CN" sz="1400" dirty="0">
                <a:solidFill>
                  <a:schemeClr val="accent1"/>
                </a:solidFill>
                <a:latin typeface="Roboto Light" panose="02000000000000000000" pitchFamily="2" charset="0"/>
                <a:ea typeface="Roboto Light" panose="02000000000000000000" pitchFamily="2" charset="0"/>
              </a:rPr>
              <a:t>speed of service</a:t>
            </a:r>
          </a:p>
          <a:p>
            <a:pPr marL="789938" lvl="1" indent="-285750">
              <a:buFont typeface="Arial" panose="020B0604020202020204" pitchFamily="34" charset="0"/>
              <a:buChar char="•"/>
            </a:pPr>
            <a:r>
              <a:rPr lang="en-US" altLang="zh-CN" sz="1400" dirty="0">
                <a:solidFill>
                  <a:schemeClr val="accent1"/>
                </a:solidFill>
                <a:latin typeface="Roboto Light" panose="02000000000000000000" pitchFamily="2" charset="0"/>
                <a:ea typeface="Roboto Light" panose="02000000000000000000" pitchFamily="2" charset="0"/>
              </a:rPr>
              <a:t>Cost-saving</a:t>
            </a:r>
            <a:r>
              <a:rPr lang="en-US" altLang="zh-CN" sz="1400" dirty="0">
                <a:solidFill>
                  <a:schemeClr val="tx1"/>
                </a:solidFill>
                <a:latin typeface="Roboto Light" panose="02000000000000000000" pitchFamily="2" charset="0"/>
                <a:ea typeface="Roboto Light" panose="02000000000000000000" pitchFamily="2" charset="0"/>
              </a:rPr>
              <a:t> with higher ROI</a:t>
            </a:r>
          </a:p>
          <a:p>
            <a:pPr marL="285750" indent="-285750">
              <a:buFont typeface="Arial" panose="020B0604020202020204" pitchFamily="34" charset="0"/>
              <a:buChar char="•"/>
            </a:pPr>
            <a:r>
              <a:rPr lang="en-US" altLang="zh-CN" sz="1400" dirty="0">
                <a:solidFill>
                  <a:schemeClr val="tx1"/>
                </a:solidFill>
                <a:latin typeface="Roboto Light" panose="02000000000000000000" pitchFamily="2" charset="0"/>
                <a:ea typeface="Roboto Light" panose="02000000000000000000" pitchFamily="2" charset="0"/>
              </a:rPr>
              <a:t>Measure staff KPI and performance based on the data-driven reporting</a:t>
            </a:r>
          </a:p>
        </p:txBody>
      </p:sp>
      <p:sp>
        <p:nvSpPr>
          <p:cNvPr id="5" name="Text Placeholder 10">
            <a:extLst>
              <a:ext uri="{FF2B5EF4-FFF2-40B4-BE49-F238E27FC236}">
                <a16:creationId xmlns:a16="http://schemas.microsoft.com/office/drawing/2014/main" id="{16703362-24A9-4FEA-A224-C597E131A789}"/>
              </a:ext>
            </a:extLst>
          </p:cNvPr>
          <p:cNvSpPr txBox="1">
            <a:spLocks/>
          </p:cNvSpPr>
          <p:nvPr/>
        </p:nvSpPr>
        <p:spPr>
          <a:xfrm>
            <a:off x="5623714" y="4770934"/>
            <a:ext cx="4425454" cy="3012022"/>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600" dirty="0">
                <a:solidFill>
                  <a:srgbClr val="3A6AB3"/>
                </a:solidFill>
                <a:latin typeface="Roboto Medium" panose="02000000000000000000" pitchFamily="2" charset="0"/>
                <a:ea typeface="Roboto Medium" panose="02000000000000000000" pitchFamily="2" charset="0"/>
              </a:rPr>
              <a:t>Enhance Customer Experience</a:t>
            </a:r>
            <a:endParaRPr lang="en-US" sz="1600" dirty="0">
              <a:solidFill>
                <a:srgbClr val="333333"/>
              </a:solidFill>
              <a:latin typeface="Roboto Light" panose="02000000000000000000" pitchFamily="2" charset="0"/>
              <a:ea typeface="Roboto Light" panose="02000000000000000000" pitchFamily="2" charset="0"/>
            </a:endParaRPr>
          </a:p>
          <a:p>
            <a:pPr marL="285750" indent="-285750">
              <a:spcBef>
                <a:spcPts val="1100"/>
              </a:spcBef>
              <a:buClr>
                <a:srgbClr val="3A6AB3"/>
              </a:buClr>
              <a:buFont typeface="Arial" panose="020B0604020202020204" pitchFamily="34" charset="0"/>
              <a:buChar char="•"/>
            </a:pPr>
            <a:r>
              <a:rPr lang="en-US" sz="1400" dirty="0">
                <a:solidFill>
                  <a:schemeClr val="accent1"/>
                </a:solidFill>
                <a:latin typeface="Roboto Light" panose="02000000000000000000" pitchFamily="2" charset="0"/>
                <a:ea typeface="Roboto Light" panose="02000000000000000000" pitchFamily="2" charset="0"/>
              </a:rPr>
              <a:t>Reduce the waiting time and serving time </a:t>
            </a:r>
            <a:r>
              <a:rPr lang="en-US" sz="1400" dirty="0">
                <a:solidFill>
                  <a:srgbClr val="333333"/>
                </a:solidFill>
                <a:latin typeface="Roboto Light" panose="02000000000000000000" pitchFamily="2" charset="0"/>
                <a:ea typeface="Roboto Light" panose="02000000000000000000" pitchFamily="2" charset="0"/>
              </a:rPr>
              <a:t>in different service counters</a:t>
            </a:r>
          </a:p>
          <a:p>
            <a:pPr marL="285750" indent="-285750">
              <a:spcBef>
                <a:spcPts val="1100"/>
              </a:spcBef>
              <a:buClr>
                <a:srgbClr val="3A6AB3"/>
              </a:buClr>
              <a:buFont typeface="Arial" panose="020B0604020202020204" pitchFamily="34" charset="0"/>
              <a:buChar char="•"/>
            </a:pPr>
            <a:r>
              <a:rPr lang="en-US" sz="1400" dirty="0">
                <a:solidFill>
                  <a:srgbClr val="333333"/>
                </a:solidFill>
                <a:latin typeface="Roboto Light" panose="02000000000000000000" pitchFamily="2" charset="0"/>
                <a:ea typeface="Roboto Light" panose="02000000000000000000" pitchFamily="2" charset="0"/>
              </a:rPr>
              <a:t>Track service time on the live dashboard</a:t>
            </a:r>
          </a:p>
          <a:p>
            <a:pPr marL="789938" lvl="1" indent="-285750">
              <a:spcBef>
                <a:spcPts val="1100"/>
              </a:spcBef>
              <a:buClr>
                <a:srgbClr val="3A6AB3"/>
              </a:buClr>
              <a:buFont typeface="Arial" panose="020B0604020202020204" pitchFamily="34" charset="0"/>
              <a:buChar char="•"/>
            </a:pPr>
            <a:r>
              <a:rPr lang="en-US" sz="1400" dirty="0">
                <a:solidFill>
                  <a:srgbClr val="333333"/>
                </a:solidFill>
                <a:latin typeface="Roboto Light" panose="02000000000000000000" pitchFamily="2" charset="0"/>
                <a:ea typeface="Roboto Light" panose="02000000000000000000" pitchFamily="2" charset="0"/>
              </a:rPr>
              <a:t>Ensure customers are served quickly and effectively to </a:t>
            </a:r>
            <a:r>
              <a:rPr lang="en-US" sz="1400" dirty="0">
                <a:solidFill>
                  <a:schemeClr val="accent1"/>
                </a:solidFill>
                <a:latin typeface="Roboto Light" panose="02000000000000000000" pitchFamily="2" charset="0"/>
                <a:ea typeface="Roboto Light" panose="02000000000000000000" pitchFamily="2" charset="0"/>
              </a:rPr>
              <a:t>improve customer satisfaction</a:t>
            </a:r>
          </a:p>
          <a:p>
            <a:pPr marL="285750" indent="-285750">
              <a:spcBef>
                <a:spcPts val="1100"/>
              </a:spcBef>
              <a:buClr>
                <a:srgbClr val="3A6AB3"/>
              </a:buClr>
              <a:buFont typeface="Arial" panose="020B0604020202020204" pitchFamily="34" charset="0"/>
              <a:buChar char="•"/>
            </a:pPr>
            <a:r>
              <a:rPr lang="en-US" sz="1400" dirty="0">
                <a:solidFill>
                  <a:srgbClr val="333333"/>
                </a:solidFill>
                <a:latin typeface="Roboto Light" panose="02000000000000000000" pitchFamily="2" charset="0"/>
                <a:ea typeface="Roboto Light" panose="02000000000000000000" pitchFamily="2" charset="0"/>
              </a:rPr>
              <a:t>Improve returning customer rate</a:t>
            </a:r>
          </a:p>
          <a:p>
            <a:pPr marL="285750" indent="-28575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a:spcBef>
                <a:spcPts val="500"/>
              </a:spcBef>
              <a:buClr>
                <a:srgbClr val="3A6AB3"/>
              </a:buClr>
            </a:pPr>
            <a:r>
              <a:rPr lang="en-US" sz="1600" dirty="0">
                <a:solidFill>
                  <a:srgbClr val="333333"/>
                </a:solidFill>
                <a:latin typeface="Roboto Light" panose="02000000000000000000" pitchFamily="2" charset="0"/>
                <a:ea typeface="Roboto Light" panose="02000000000000000000" pitchFamily="2" charset="0"/>
              </a:rPr>
              <a:t> </a:t>
            </a:r>
          </a:p>
          <a:p>
            <a:pPr lvl="1"/>
            <a:endParaRPr lang="en-US" sz="2000" dirty="0">
              <a:solidFill>
                <a:schemeClr val="accent3">
                  <a:lumMod val="75000"/>
                </a:schemeClr>
              </a:solidFill>
              <a:latin typeface="Source Sans Pro Light" panose="020B0403030403020204" pitchFamily="34" charset="0"/>
              <a:ea typeface="Source Sans Pro Light" panose="020B0403030403020204" pitchFamily="34" charset="0"/>
            </a:endParaRPr>
          </a:p>
          <a:p>
            <a:pPr marL="789938" lvl="1" indent="-285750">
              <a:buFont typeface="Arial" panose="020B0604020202020204" pitchFamily="34" charset="0"/>
              <a:buChar char="•"/>
            </a:pPr>
            <a:endParaRPr lang="en-US" sz="2000" dirty="0">
              <a:solidFill>
                <a:schemeClr val="accent3">
                  <a:lumMod val="75000"/>
                </a:schemeClr>
              </a:solidFill>
              <a:latin typeface="Source Sans Pro Light" panose="020B0403030403020204" pitchFamily="34" charset="0"/>
              <a:ea typeface="Source Sans Pro Light" panose="020B0403030403020204" pitchFamily="34" charset="0"/>
            </a:endParaRPr>
          </a:p>
          <a:p>
            <a:pPr lvl="1"/>
            <a:endParaRPr lang="en-US" sz="2000" dirty="0">
              <a:solidFill>
                <a:schemeClr val="accent3">
                  <a:lumMod val="75000"/>
                </a:schemeClr>
              </a:solidFill>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267961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6600" spc="-150" dirty="0">
                <a:solidFill>
                  <a:srgbClr val="3A6AB3"/>
                </a:solidFill>
                <a:latin typeface="Work Sans Medium" pitchFamily="2" charset="0"/>
              </a:rPr>
              <a:t>#5: Door Counting + </a:t>
            </a:r>
            <a:r>
              <a:rPr lang="en-US" sz="6600" spc="-150" dirty="0" err="1">
                <a:solidFill>
                  <a:srgbClr val="3A6AB3"/>
                </a:solidFill>
                <a:latin typeface="Work Sans Medium" pitchFamily="2" charset="0"/>
              </a:rPr>
              <a:t>WiFi</a:t>
            </a:r>
            <a:r>
              <a:rPr lang="en-US" sz="6600" spc="-150" dirty="0">
                <a:solidFill>
                  <a:srgbClr val="3A6AB3"/>
                </a:solidFill>
                <a:latin typeface="Work Sans Medium" pitchFamily="2" charset="0"/>
              </a:rPr>
              <a:t> Analytics</a:t>
            </a:r>
          </a:p>
        </p:txBody>
      </p:sp>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
        <p:nvSpPr>
          <p:cNvPr id="5" name="TextBox 4">
            <a:extLst>
              <a:ext uri="{FF2B5EF4-FFF2-40B4-BE49-F238E27FC236}">
                <a16:creationId xmlns:a16="http://schemas.microsoft.com/office/drawing/2014/main" id="{544A4318-333A-4B5B-92FD-534AC5C9E666}"/>
              </a:ext>
            </a:extLst>
          </p:cNvPr>
          <p:cNvSpPr txBox="1"/>
          <p:nvPr/>
        </p:nvSpPr>
        <p:spPr>
          <a:xfrm>
            <a:off x="704164" y="3832712"/>
            <a:ext cx="9280310" cy="461665"/>
          </a:xfrm>
          <a:prstGeom prst="rect">
            <a:avLst/>
          </a:prstGeom>
          <a:noFill/>
        </p:spPr>
        <p:txBody>
          <a:bodyPr wrap="square">
            <a:spAutoFit/>
          </a:bodyPr>
          <a:lstStyle/>
          <a:p>
            <a:pPr marL="0" indent="0">
              <a:buNone/>
            </a:pPr>
            <a:r>
              <a:rPr lang="en-US" sz="2400" spc="-150" dirty="0">
                <a:solidFill>
                  <a:srgbClr val="666666"/>
                </a:solidFill>
                <a:latin typeface="Roboto Light" panose="02000000000000000000"/>
              </a:rPr>
              <a:t>Accurate count on the number of visitors </a:t>
            </a:r>
            <a:endParaRPr lang="en-US" sz="2400" spc="-150" baseline="30000" dirty="0">
              <a:solidFill>
                <a:srgbClr val="666666"/>
              </a:solidFill>
              <a:latin typeface="Roboto Light" panose="02000000000000000000"/>
            </a:endParaRPr>
          </a:p>
        </p:txBody>
      </p:sp>
    </p:spTree>
    <p:extLst>
      <p:ext uri="{BB962C8B-B14F-4D97-AF65-F5344CB8AC3E}">
        <p14:creationId xmlns:p14="http://schemas.microsoft.com/office/powerpoint/2010/main" val="329430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A12E25-71A1-4C80-911F-842EC1259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887" y="4519530"/>
            <a:ext cx="4189157" cy="2792771"/>
          </a:xfrm>
          <a:prstGeom prst="rect">
            <a:avLst/>
          </a:prstGeom>
        </p:spPr>
      </p:pic>
      <p:sp>
        <p:nvSpPr>
          <p:cNvPr id="11" name="TextBox 10"/>
          <p:cNvSpPr txBox="1"/>
          <p:nvPr/>
        </p:nvSpPr>
        <p:spPr>
          <a:xfrm>
            <a:off x="530027" y="1392322"/>
            <a:ext cx="9661723" cy="292388"/>
          </a:xfrm>
          <a:prstGeom prst="rect">
            <a:avLst/>
          </a:prstGeom>
          <a:noFill/>
        </p:spPr>
        <p:txBody>
          <a:bodyPr wrap="square" rtlCol="0">
            <a:spAutoFit/>
          </a:bodyPr>
          <a:lstStyle/>
          <a:p>
            <a:pPr defTabSz="1008400">
              <a:spcBef>
                <a:spcPts val="1103"/>
              </a:spcBef>
            </a:pPr>
            <a:r>
              <a:rPr lang="en-US" sz="1300" dirty="0">
                <a:solidFill>
                  <a:srgbClr val="3A6AB3"/>
                </a:solidFill>
                <a:latin typeface="Roboto Light" panose="02000000000000000000" pitchFamily="2" charset="0"/>
                <a:ea typeface="Roboto Light" panose="02000000000000000000" pitchFamily="2" charset="0"/>
              </a:rPr>
              <a:t>FootfallCam 3D MAX™ </a:t>
            </a:r>
            <a:r>
              <a:rPr lang="en-US" sz="1300" dirty="0">
                <a:latin typeface="Roboto Light" panose="02000000000000000000" pitchFamily="2" charset="0"/>
                <a:ea typeface="Roboto Light" panose="02000000000000000000" pitchFamily="2" charset="0"/>
              </a:rPr>
              <a:t>cameras installed at the entrances can detect the number of people entering and exiting the premise. </a:t>
            </a:r>
          </a:p>
        </p:txBody>
      </p:sp>
      <p:sp>
        <p:nvSpPr>
          <p:cNvPr id="8" name="Title 1">
            <a:extLst>
              <a:ext uri="{FF2B5EF4-FFF2-40B4-BE49-F238E27FC236}">
                <a16:creationId xmlns:a16="http://schemas.microsoft.com/office/drawing/2014/main" id="{7A30D9F8-EA63-4A75-887F-62E41D487297}"/>
              </a:ext>
            </a:extLst>
          </p:cNvPr>
          <p:cNvSpPr txBox="1">
            <a:spLocks/>
          </p:cNvSpPr>
          <p:nvPr/>
        </p:nvSpPr>
        <p:spPr>
          <a:xfrm>
            <a:off x="1485336" y="672254"/>
            <a:ext cx="6714130" cy="933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6" b="1" dirty="0">
              <a:solidFill>
                <a:srgbClr val="002060"/>
              </a:solidFill>
              <a:latin typeface="Arial" panose="020B0604020202020204" pitchFamily="34" charset="0"/>
              <a:cs typeface="Arial" panose="020B0604020202020204" pitchFamily="34" charset="0"/>
            </a:endParaRPr>
          </a:p>
        </p:txBody>
      </p:sp>
      <p:sp>
        <p:nvSpPr>
          <p:cNvPr id="4" name="Title 33">
            <a:extLst>
              <a:ext uri="{FF2B5EF4-FFF2-40B4-BE49-F238E27FC236}">
                <a16:creationId xmlns:a16="http://schemas.microsoft.com/office/drawing/2014/main" id="{3DF9FF16-AAF0-41A0-8825-18FFBEDE33E0}"/>
              </a:ext>
            </a:extLst>
          </p:cNvPr>
          <p:cNvSpPr txBox="1">
            <a:spLocks/>
          </p:cNvSpPr>
          <p:nvPr/>
        </p:nvSpPr>
        <p:spPr>
          <a:xfrm>
            <a:off x="501452" y="522600"/>
            <a:ext cx="9831310"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People Counting at Entrances</a:t>
            </a:r>
          </a:p>
        </p:txBody>
      </p:sp>
      <p:sp>
        <p:nvSpPr>
          <p:cNvPr id="17" name="TextBox 16">
            <a:extLst>
              <a:ext uri="{FF2B5EF4-FFF2-40B4-BE49-F238E27FC236}">
                <a16:creationId xmlns:a16="http://schemas.microsoft.com/office/drawing/2014/main" id="{57477DF2-4A40-433E-B27E-13EB505369B5}"/>
              </a:ext>
            </a:extLst>
          </p:cNvPr>
          <p:cNvSpPr txBox="1"/>
          <p:nvPr/>
        </p:nvSpPr>
        <p:spPr>
          <a:xfrm>
            <a:off x="7151954" y="6571811"/>
            <a:ext cx="2095022" cy="292388"/>
          </a:xfrm>
          <a:prstGeom prst="rect">
            <a:avLst/>
          </a:prstGeom>
          <a:noFill/>
        </p:spPr>
        <p:txBody>
          <a:bodyPr wrap="square" rtlCol="0">
            <a:spAutoFit/>
          </a:bodyPr>
          <a:lstStyle/>
          <a:p>
            <a:pPr algn="ctr" defTabSz="1008400">
              <a:spcBef>
                <a:spcPts val="1103"/>
              </a:spcBef>
            </a:pPr>
            <a:r>
              <a:rPr lang="en-US" sz="1300" dirty="0">
                <a:latin typeface="Roboto Medium" panose="02000000000000000000" pitchFamily="2" charset="0"/>
                <a:ea typeface="Roboto Medium" panose="02000000000000000000" pitchFamily="2" charset="0"/>
                <a:hlinkClick r:id="rId4"/>
              </a:rPr>
              <a:t>FootfallCam 3D MAX™</a:t>
            </a:r>
            <a:endParaRPr lang="en-US" sz="1300" dirty="0">
              <a:latin typeface="Roboto Medium" panose="02000000000000000000" pitchFamily="2" charset="0"/>
              <a:ea typeface="Roboto Medium" panose="02000000000000000000" pitchFamily="2" charset="0"/>
            </a:endParaRPr>
          </a:p>
        </p:txBody>
      </p:sp>
      <p:sp>
        <p:nvSpPr>
          <p:cNvPr id="6" name="TextBox 5">
            <a:extLst>
              <a:ext uri="{FF2B5EF4-FFF2-40B4-BE49-F238E27FC236}">
                <a16:creationId xmlns:a16="http://schemas.microsoft.com/office/drawing/2014/main" id="{4E7878DA-CAE5-44B6-AE8A-FEF37C770AE2}"/>
              </a:ext>
            </a:extLst>
          </p:cNvPr>
          <p:cNvSpPr txBox="1"/>
          <p:nvPr/>
        </p:nvSpPr>
        <p:spPr>
          <a:xfrm>
            <a:off x="6174668" y="2159405"/>
            <a:ext cx="4049596" cy="2769989"/>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Using </a:t>
            </a:r>
            <a:r>
              <a:rPr lang="en-US" dirty="0">
                <a:latin typeface="Roboto Light" panose="02000000000000000000" pitchFamily="2" charset="0"/>
                <a:ea typeface="Roboto Light" panose="02000000000000000000" pitchFamily="2" charset="0"/>
                <a:hlinkClick r:id="rId5"/>
              </a:rPr>
              <a:t>3D Stereoscopic Counting</a:t>
            </a:r>
            <a:endParaRPr lang="en-US" dirty="0">
              <a:latin typeface="Roboto Light" panose="02000000000000000000" pitchFamily="2" charset="0"/>
              <a:ea typeface="Roboto Light" panose="02000000000000000000" pitchFamily="2" charset="0"/>
            </a:endParaRP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hlinkClick r:id="rId6"/>
              </a:rPr>
              <a:t>Bi-directional</a:t>
            </a:r>
            <a:r>
              <a:rPr lang="en-US" dirty="0">
                <a:solidFill>
                  <a:srgbClr val="3A6AB3"/>
                </a:solidFill>
                <a:latin typeface="Roboto Light" panose="02000000000000000000" pitchFamily="2" charset="0"/>
                <a:ea typeface="Roboto Light" panose="02000000000000000000" pitchFamily="2" charset="0"/>
                <a:hlinkClick r:id="rId6"/>
              </a:rPr>
              <a:t> </a:t>
            </a:r>
            <a:r>
              <a:rPr lang="en-US" dirty="0">
                <a:latin typeface="Roboto Light" panose="02000000000000000000" pitchFamily="2" charset="0"/>
                <a:ea typeface="Roboto Light" panose="02000000000000000000" pitchFamily="2" charset="0"/>
                <a:hlinkClick r:id="rId6"/>
              </a:rPr>
              <a:t>counting</a:t>
            </a:r>
            <a:endParaRPr lang="en-US" dirty="0">
              <a:latin typeface="Roboto Light" panose="02000000000000000000" pitchFamily="2" charset="0"/>
              <a:ea typeface="Roboto Light" panose="02000000000000000000" pitchFamily="2" charset="0"/>
            </a:endParaRP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Suitable for </a:t>
            </a:r>
            <a:r>
              <a:rPr lang="en-US" dirty="0">
                <a:solidFill>
                  <a:srgbClr val="3A6AB3"/>
                </a:solidFill>
                <a:latin typeface="Roboto Light" panose="02000000000000000000" pitchFamily="2" charset="0"/>
                <a:ea typeface="Roboto Light" panose="02000000000000000000" pitchFamily="2" charset="0"/>
              </a:rPr>
              <a:t>wide entrances</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Highly accurate with </a:t>
            </a:r>
            <a:r>
              <a:rPr lang="en-US" dirty="0">
                <a:solidFill>
                  <a:srgbClr val="3A6AB3"/>
                </a:solidFill>
                <a:latin typeface="Roboto Light" panose="02000000000000000000" pitchFamily="2" charset="0"/>
                <a:ea typeface="Roboto Light" panose="02000000000000000000" pitchFamily="2" charset="0"/>
              </a:rPr>
              <a:t>98%</a:t>
            </a:r>
            <a:r>
              <a:rPr lang="en-US" dirty="0">
                <a:latin typeface="Roboto Light" panose="02000000000000000000" pitchFamily="2" charset="0"/>
                <a:ea typeface="Roboto Light" panose="02000000000000000000" pitchFamily="2" charset="0"/>
              </a:rPr>
              <a:t> accuracy</a:t>
            </a:r>
          </a:p>
          <a:p>
            <a:pPr marL="285750" indent="-285750" defTabSz="1008400">
              <a:spcBef>
                <a:spcPts val="600"/>
              </a:spcBef>
              <a:buClr>
                <a:srgbClr val="3A6AB3"/>
              </a:buClr>
              <a:buFont typeface="Arial" panose="020B0604020202020204" pitchFamily="34" charset="0"/>
              <a:buChar char="•"/>
            </a:pPr>
            <a:r>
              <a:rPr lang="en-US" dirty="0">
                <a:solidFill>
                  <a:srgbClr val="3A6AB3"/>
                </a:solidFill>
                <a:latin typeface="Roboto Light" panose="02000000000000000000" pitchFamily="2" charset="0"/>
                <a:ea typeface="Roboto Light" panose="02000000000000000000" pitchFamily="2" charset="0"/>
              </a:rPr>
              <a:t>Wi-Fi Counting </a:t>
            </a:r>
            <a:r>
              <a:rPr lang="en-US" dirty="0">
                <a:latin typeface="Roboto Light" panose="02000000000000000000" pitchFamily="2" charset="0"/>
                <a:ea typeface="Roboto Light" panose="02000000000000000000" pitchFamily="2" charset="0"/>
              </a:rPr>
              <a:t>and Analytics</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Proven deployment in A.S. Watson, Fred Perry, Joules &amp; etc.</a:t>
            </a:r>
          </a:p>
          <a:p>
            <a:pPr marL="285750" indent="-285750" defTabSz="1008400">
              <a:spcBef>
                <a:spcPts val="600"/>
              </a:spcBef>
              <a:buClr>
                <a:srgbClr val="3A6AB3"/>
              </a:buClr>
              <a:buFont typeface="Arial" panose="020B0604020202020204" pitchFamily="34" charset="0"/>
              <a:buChar char="•"/>
            </a:pPr>
            <a:endParaRPr lang="en-US" dirty="0">
              <a:latin typeface="Roboto Light" panose="02000000000000000000" pitchFamily="2" charset="0"/>
              <a:ea typeface="Roboto Light" panose="02000000000000000000" pitchFamily="2" charset="0"/>
            </a:endParaRPr>
          </a:p>
        </p:txBody>
      </p:sp>
      <p:pic>
        <p:nvPicPr>
          <p:cNvPr id="5" name="Picture 4">
            <a:extLst>
              <a:ext uri="{FF2B5EF4-FFF2-40B4-BE49-F238E27FC236}">
                <a16:creationId xmlns:a16="http://schemas.microsoft.com/office/drawing/2014/main" id="{FE620730-29B8-47CE-B541-29C732EE99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415" y="1680088"/>
            <a:ext cx="5987253" cy="4490440"/>
          </a:xfrm>
          <a:prstGeom prst="rect">
            <a:avLst/>
          </a:prstGeom>
        </p:spPr>
      </p:pic>
      <p:sp>
        <p:nvSpPr>
          <p:cNvPr id="7" name="TextBox 6">
            <a:extLst>
              <a:ext uri="{FF2B5EF4-FFF2-40B4-BE49-F238E27FC236}">
                <a16:creationId xmlns:a16="http://schemas.microsoft.com/office/drawing/2014/main" id="{C48B90BE-CB27-4ACE-AEC3-568127BA9B59}"/>
              </a:ext>
            </a:extLst>
          </p:cNvPr>
          <p:cNvSpPr txBox="1"/>
          <p:nvPr/>
        </p:nvSpPr>
        <p:spPr>
          <a:xfrm>
            <a:off x="770028" y="6371756"/>
            <a:ext cx="5334858" cy="492443"/>
          </a:xfrm>
          <a:prstGeom prst="rect">
            <a:avLst/>
          </a:prstGeom>
          <a:noFill/>
        </p:spPr>
        <p:txBody>
          <a:bodyPr wrap="square" rtlCol="0">
            <a:spAutoFit/>
          </a:bodyPr>
          <a:lstStyle/>
          <a:p>
            <a:r>
              <a:rPr lang="en-US" sz="1300" dirty="0">
                <a:latin typeface="Roboto Light" panose="02000000000000000000"/>
                <a:ea typeface="Source Sans Pro Light" panose="020B0403030403020204" pitchFamily="34" charset="0"/>
              </a:rPr>
              <a:t>High Traffic Counting: </a:t>
            </a:r>
            <a:r>
              <a:rPr lang="en-US" sz="1300" dirty="0">
                <a:latin typeface="Roboto Light" panose="02000000000000000000"/>
                <a:ea typeface="Source Sans Pro Light" panose="020B0403030403020204" pitchFamily="34" charset="0"/>
                <a:hlinkClick r:id="rId8"/>
              </a:rPr>
              <a:t>https://youtu.be/kSvj-BoCd6s</a:t>
            </a:r>
            <a:endParaRPr lang="en-US" sz="1300" dirty="0">
              <a:latin typeface="Roboto Light" panose="02000000000000000000"/>
              <a:ea typeface="Source Sans Pro Light" panose="020B0403030403020204" pitchFamily="34" charset="0"/>
            </a:endParaRPr>
          </a:p>
          <a:p>
            <a:r>
              <a:rPr lang="en-US" sz="1300" dirty="0">
                <a:latin typeface="Roboto Light" panose="02000000000000000000"/>
                <a:ea typeface="Source Sans Pro Light" panose="020B0403030403020204" pitchFamily="34" charset="0"/>
              </a:rPr>
              <a:t>Children Counting and Object Exclusion: </a:t>
            </a:r>
            <a:r>
              <a:rPr lang="en-US" sz="1300" dirty="0">
                <a:latin typeface="Roboto Light" panose="02000000000000000000"/>
                <a:ea typeface="Source Sans Pro Light" panose="020B0403030403020204" pitchFamily="34" charset="0"/>
                <a:hlinkClick r:id="rId9"/>
              </a:rPr>
              <a:t>https://youtu.be/cyjo3d5nFdw</a:t>
            </a:r>
            <a:r>
              <a:rPr lang="en-US" sz="1300" dirty="0">
                <a:latin typeface="Roboto Light" panose="02000000000000000000"/>
                <a:ea typeface="Source Sans Pro Light" panose="020B0403030403020204" pitchFamily="34" charset="0"/>
              </a:rPr>
              <a:t>        </a:t>
            </a:r>
            <a:endParaRPr lang="en-MY" sz="1300" dirty="0">
              <a:solidFill>
                <a:srgbClr val="FF0000"/>
              </a:solidFill>
              <a:latin typeface="Roboto Light" panose="02000000000000000000"/>
              <a:ea typeface="Source Sans Pro Light" panose="020B0403030403020204" pitchFamily="34" charset="0"/>
            </a:endParaRPr>
          </a:p>
        </p:txBody>
      </p:sp>
    </p:spTree>
    <p:extLst>
      <p:ext uri="{BB962C8B-B14F-4D97-AF65-F5344CB8AC3E}">
        <p14:creationId xmlns:p14="http://schemas.microsoft.com/office/powerpoint/2010/main" val="2909737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13457" y="1241911"/>
            <a:ext cx="9661723" cy="492443"/>
          </a:xfrm>
          <a:prstGeom prst="rect">
            <a:avLst/>
          </a:prstGeom>
          <a:noFill/>
        </p:spPr>
        <p:txBody>
          <a:bodyPr wrap="square" rtlCol="0">
            <a:spAutoFit/>
          </a:bodyPr>
          <a:lstStyle/>
          <a:p>
            <a:pPr defTabSz="1008400">
              <a:spcBef>
                <a:spcPts val="1103"/>
              </a:spcBef>
            </a:pPr>
            <a:r>
              <a:rPr lang="en-US" sz="1300" dirty="0">
                <a:latin typeface="Roboto Light" panose="02000000000000000000" pitchFamily="2" charset="0"/>
                <a:ea typeface="Roboto Light" panose="02000000000000000000" pitchFamily="2" charset="0"/>
              </a:rPr>
              <a:t>Combining the capabilities of both Wi-Fi analytics and video analytics to allow restaurant managers to drive data action insights and make impactful changes in their operations.</a:t>
            </a:r>
          </a:p>
        </p:txBody>
      </p:sp>
      <p:sp>
        <p:nvSpPr>
          <p:cNvPr id="8" name="Title 1">
            <a:extLst>
              <a:ext uri="{FF2B5EF4-FFF2-40B4-BE49-F238E27FC236}">
                <a16:creationId xmlns:a16="http://schemas.microsoft.com/office/drawing/2014/main" id="{7A30D9F8-EA63-4A75-887F-62E41D487297}"/>
              </a:ext>
            </a:extLst>
          </p:cNvPr>
          <p:cNvSpPr txBox="1">
            <a:spLocks/>
          </p:cNvSpPr>
          <p:nvPr/>
        </p:nvSpPr>
        <p:spPr>
          <a:xfrm>
            <a:off x="1485336" y="672254"/>
            <a:ext cx="6714130" cy="933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6" b="1" dirty="0">
              <a:solidFill>
                <a:srgbClr val="002060"/>
              </a:solidFill>
              <a:latin typeface="Arial" panose="020B0604020202020204" pitchFamily="34" charset="0"/>
              <a:cs typeface="Arial" panose="020B0604020202020204" pitchFamily="34" charset="0"/>
            </a:endParaRPr>
          </a:p>
        </p:txBody>
      </p:sp>
      <p:sp>
        <p:nvSpPr>
          <p:cNvPr id="4" name="Title 33">
            <a:extLst>
              <a:ext uri="{FF2B5EF4-FFF2-40B4-BE49-F238E27FC236}">
                <a16:creationId xmlns:a16="http://schemas.microsoft.com/office/drawing/2014/main" id="{3DF9FF16-AAF0-41A0-8825-18FFBEDE33E0}"/>
              </a:ext>
            </a:extLst>
          </p:cNvPr>
          <p:cNvSpPr txBox="1">
            <a:spLocks/>
          </p:cNvSpPr>
          <p:nvPr/>
        </p:nvSpPr>
        <p:spPr>
          <a:xfrm>
            <a:off x="501452" y="522600"/>
            <a:ext cx="9831310"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Wi-Fi Analytics</a:t>
            </a:r>
          </a:p>
        </p:txBody>
      </p:sp>
      <p:sp>
        <p:nvSpPr>
          <p:cNvPr id="6" name="TextBox 5">
            <a:extLst>
              <a:ext uri="{FF2B5EF4-FFF2-40B4-BE49-F238E27FC236}">
                <a16:creationId xmlns:a16="http://schemas.microsoft.com/office/drawing/2014/main" id="{4E7878DA-CAE5-44B6-AE8A-FEF37C770AE2}"/>
              </a:ext>
            </a:extLst>
          </p:cNvPr>
          <p:cNvSpPr txBox="1"/>
          <p:nvPr/>
        </p:nvSpPr>
        <p:spPr>
          <a:xfrm>
            <a:off x="5675040" y="1899761"/>
            <a:ext cx="4573859" cy="5663089"/>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Track in-store </a:t>
            </a:r>
            <a:r>
              <a:rPr lang="en-US" sz="1600" dirty="0">
                <a:solidFill>
                  <a:schemeClr val="accent1"/>
                </a:solidFill>
                <a:latin typeface="Roboto Light" panose="02000000000000000000" pitchFamily="2" charset="0"/>
                <a:ea typeface="Roboto Light" panose="02000000000000000000" pitchFamily="2" charset="0"/>
              </a:rPr>
              <a:t>customer behavior</a:t>
            </a:r>
          </a:p>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Using Wi-Fi counting to track individual customer’s MAC ID</a:t>
            </a:r>
          </a:p>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User privacy protected—</a:t>
            </a:r>
            <a:r>
              <a:rPr lang="en-US" sz="1600" dirty="0" err="1">
                <a:latin typeface="Roboto Light" panose="02000000000000000000" pitchFamily="2" charset="0"/>
                <a:ea typeface="Roboto Light" panose="02000000000000000000" pitchFamily="2" charset="0"/>
                <a:hlinkClick r:id="rId3"/>
              </a:rPr>
              <a:t>Anonymised</a:t>
            </a:r>
            <a:r>
              <a:rPr lang="en-US" sz="1600" dirty="0">
                <a:latin typeface="Roboto Light" panose="02000000000000000000" pitchFamily="2" charset="0"/>
                <a:ea typeface="Roboto Light" panose="02000000000000000000" pitchFamily="2" charset="0"/>
                <a:hlinkClick r:id="rId3"/>
              </a:rPr>
              <a:t> Data &amp; GDPR Exemption </a:t>
            </a:r>
            <a:endParaRPr lang="en-US" sz="1600" dirty="0">
              <a:latin typeface="Roboto Light" panose="02000000000000000000" pitchFamily="2" charset="0"/>
              <a:ea typeface="Roboto Light" panose="02000000000000000000" pitchFamily="2" charset="0"/>
            </a:endParaRPr>
          </a:p>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Track metrics such as: </a:t>
            </a:r>
          </a:p>
          <a:p>
            <a:pPr marL="742950" lvl="2" indent="-285750" defTabSz="1008400">
              <a:spcBef>
                <a:spcPts val="600"/>
              </a:spcBef>
              <a:buClr>
                <a:srgbClr val="3A6AB3"/>
              </a:buClr>
              <a:buFont typeface="Arial" panose="020B0604020202020204" pitchFamily="34" charset="0"/>
              <a:buChar char="•"/>
            </a:pPr>
            <a:r>
              <a:rPr lang="en-US" sz="1600" dirty="0">
                <a:solidFill>
                  <a:srgbClr val="3A6AB3"/>
                </a:solidFill>
                <a:latin typeface="Roboto Medium" panose="02000000000000000000" pitchFamily="2" charset="0"/>
                <a:ea typeface="Roboto Medium" panose="02000000000000000000" pitchFamily="2" charset="0"/>
              </a:rPr>
              <a:t>Returning customer </a:t>
            </a:r>
          </a:p>
          <a:p>
            <a:pPr marL="1200150" lvl="2"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How many customers are returning to your store? </a:t>
            </a:r>
          </a:p>
          <a:p>
            <a:pPr marL="742950" lvl="2" indent="-285750" defTabSz="1008400">
              <a:spcBef>
                <a:spcPts val="600"/>
              </a:spcBef>
              <a:buClr>
                <a:srgbClr val="3A6AB3"/>
              </a:buClr>
              <a:buFont typeface="Arial" panose="020B0604020202020204" pitchFamily="34" charset="0"/>
              <a:buChar char="•"/>
            </a:pPr>
            <a:r>
              <a:rPr lang="en-US" sz="1600" dirty="0">
                <a:solidFill>
                  <a:srgbClr val="3A6AB3"/>
                </a:solidFill>
                <a:latin typeface="Roboto Medium" panose="02000000000000000000" pitchFamily="2" charset="0"/>
                <a:ea typeface="Roboto Medium" panose="02000000000000000000" pitchFamily="2" charset="0"/>
              </a:rPr>
              <a:t>Customer dwell time</a:t>
            </a:r>
          </a:p>
          <a:p>
            <a:pPr marL="1200150" lvl="2"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How long does an average customer stay?</a:t>
            </a:r>
          </a:p>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Use Case: </a:t>
            </a:r>
          </a:p>
          <a:p>
            <a:pPr marL="742950" lvl="1"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Determine the success rate of a marketing campaign </a:t>
            </a:r>
          </a:p>
          <a:p>
            <a:pPr marL="742950" lvl="1"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Measure store performance based on data-driven KPI</a:t>
            </a:r>
          </a:p>
          <a:p>
            <a:pPr marL="285750" indent="-285750" defTabSz="1008400">
              <a:spcBef>
                <a:spcPts val="600"/>
              </a:spcBef>
              <a:buClr>
                <a:srgbClr val="3A6AB3"/>
              </a:buClr>
              <a:buFont typeface="Arial" panose="020B0604020202020204" pitchFamily="34" charset="0"/>
              <a:buChar char="•"/>
            </a:pPr>
            <a:endParaRPr lang="en-US" sz="1600" dirty="0">
              <a:latin typeface="Roboto Light" panose="02000000000000000000" pitchFamily="2" charset="0"/>
              <a:ea typeface="Roboto Light" panose="02000000000000000000" pitchFamily="2" charset="0"/>
            </a:endParaRPr>
          </a:p>
          <a:p>
            <a:pPr marL="285750" indent="-285750" defTabSz="1008400">
              <a:spcBef>
                <a:spcPts val="600"/>
              </a:spcBef>
              <a:buClr>
                <a:srgbClr val="3A6AB3"/>
              </a:buClr>
              <a:buFont typeface="Arial" panose="020B0604020202020204" pitchFamily="34" charset="0"/>
              <a:buChar char="•"/>
            </a:pPr>
            <a:endParaRPr lang="en-US" sz="1400" dirty="0">
              <a:latin typeface="Roboto Light" panose="02000000000000000000" pitchFamily="2" charset="0"/>
              <a:ea typeface="Roboto Light" panose="02000000000000000000" pitchFamily="2" charset="0"/>
            </a:endParaRPr>
          </a:p>
        </p:txBody>
      </p:sp>
      <p:pic>
        <p:nvPicPr>
          <p:cNvPr id="13" name="Picture 12" descr="A picture containing indoor, wall, white&#10;&#10;Description generated with high confidence">
            <a:extLst>
              <a:ext uri="{FF2B5EF4-FFF2-40B4-BE49-F238E27FC236}">
                <a16:creationId xmlns:a16="http://schemas.microsoft.com/office/drawing/2014/main" id="{A2CA435E-FC33-42A5-962B-998C0AB348B6}"/>
              </a:ext>
            </a:extLst>
          </p:cNvPr>
          <p:cNvPicPr>
            <a:picLocks noChangeAspect="1"/>
          </p:cNvPicPr>
          <p:nvPr/>
        </p:nvPicPr>
        <p:blipFill rotWithShape="1">
          <a:blip r:embed="rId4">
            <a:extLst>
              <a:ext uri="{28A0092B-C50C-407E-A947-70E740481C1C}">
                <a14:useLocalDpi xmlns:a14="http://schemas.microsoft.com/office/drawing/2010/main" val="0"/>
              </a:ext>
            </a:extLst>
          </a:blip>
          <a:srcRect l="11685" t="2816" r="14627" b="2816"/>
          <a:stretch/>
        </p:blipFill>
        <p:spPr>
          <a:xfrm>
            <a:off x="1038076" y="1936235"/>
            <a:ext cx="3975523" cy="2365146"/>
          </a:xfrm>
          <a:prstGeom prst="rect">
            <a:avLst/>
          </a:prstGeom>
        </p:spPr>
      </p:pic>
      <p:pic>
        <p:nvPicPr>
          <p:cNvPr id="15" name="Picture 14">
            <a:extLst>
              <a:ext uri="{FF2B5EF4-FFF2-40B4-BE49-F238E27FC236}">
                <a16:creationId xmlns:a16="http://schemas.microsoft.com/office/drawing/2014/main" id="{0C77B173-4FD1-4181-ACCE-E4675FBB1FC9}"/>
              </a:ext>
            </a:extLst>
          </p:cNvPr>
          <p:cNvPicPr>
            <a:picLocks noChangeAspect="1"/>
          </p:cNvPicPr>
          <p:nvPr/>
        </p:nvPicPr>
        <p:blipFill>
          <a:blip r:embed="rId5"/>
          <a:stretch>
            <a:fillRect/>
          </a:stretch>
        </p:blipFill>
        <p:spPr>
          <a:xfrm>
            <a:off x="1577606" y="4519530"/>
            <a:ext cx="2994927" cy="2573766"/>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38264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05DBE-27FD-4325-A4AC-B194C61FA157}"/>
              </a:ext>
            </a:extLst>
          </p:cNvPr>
          <p:cNvPicPr>
            <a:picLocks noChangeAspect="1"/>
          </p:cNvPicPr>
          <p:nvPr/>
        </p:nvPicPr>
        <p:blipFill rotWithShape="1">
          <a:blip r:embed="rId3"/>
          <a:srcRect b="14786"/>
          <a:stretch/>
        </p:blipFill>
        <p:spPr>
          <a:xfrm>
            <a:off x="498725" y="1101136"/>
            <a:ext cx="4670422" cy="5642635"/>
          </a:xfrm>
          <a:prstGeom prst="rect">
            <a:avLst/>
          </a:prstGeom>
          <a:ln>
            <a:solidFill>
              <a:schemeClr val="accent3"/>
            </a:solidFill>
          </a:ln>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panose="02000000000000000000" pitchFamily="2" charset="0"/>
              </a:rPr>
              <a:t>Store Daily Report</a:t>
            </a:r>
          </a:p>
        </p:txBody>
      </p:sp>
      <p:grpSp>
        <p:nvGrpSpPr>
          <p:cNvPr id="30" name="Group 29">
            <a:extLst>
              <a:ext uri="{FF2B5EF4-FFF2-40B4-BE49-F238E27FC236}">
                <a16:creationId xmlns:a16="http://schemas.microsoft.com/office/drawing/2014/main" id="{16AFC1F3-7D8D-41AC-A274-015DF4670D81}"/>
              </a:ext>
            </a:extLst>
          </p:cNvPr>
          <p:cNvGrpSpPr/>
          <p:nvPr/>
        </p:nvGrpSpPr>
        <p:grpSpPr>
          <a:xfrm>
            <a:off x="5519493" y="1101136"/>
            <a:ext cx="4860964" cy="2683021"/>
            <a:chOff x="5607940" y="2289138"/>
            <a:chExt cx="5286689" cy="1231914"/>
          </a:xfrm>
        </p:grpSpPr>
        <p:sp>
          <p:nvSpPr>
            <p:cNvPr id="31" name="Text Placeholder 10">
              <a:extLst>
                <a:ext uri="{FF2B5EF4-FFF2-40B4-BE49-F238E27FC236}">
                  <a16:creationId xmlns:a16="http://schemas.microsoft.com/office/drawing/2014/main" id="{5100F814-2384-43C7-A4E3-3A125F68BB51}"/>
                </a:ext>
              </a:extLst>
            </p:cNvPr>
            <p:cNvSpPr txBox="1">
              <a:spLocks/>
            </p:cNvSpPr>
            <p:nvPr/>
          </p:nvSpPr>
          <p:spPr>
            <a:xfrm>
              <a:off x="5607940" y="2644155"/>
              <a:ext cx="5286689" cy="876897"/>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What is the </a:t>
              </a:r>
              <a:r>
                <a:rPr lang="en-US" sz="1600" dirty="0">
                  <a:solidFill>
                    <a:schemeClr val="accent1"/>
                  </a:solidFill>
                  <a:latin typeface="Roboto Light" panose="02000000000000000000" pitchFamily="2" charset="0"/>
                  <a:ea typeface="Roboto Light" panose="02000000000000000000" pitchFamily="2" charset="0"/>
                </a:rPr>
                <a:t>total number of customers </a:t>
              </a:r>
              <a:r>
                <a:rPr lang="en-US" sz="1600" dirty="0">
                  <a:solidFill>
                    <a:schemeClr val="tx1"/>
                  </a:solidFill>
                  <a:latin typeface="Roboto Light" panose="02000000000000000000" pitchFamily="2" charset="0"/>
                  <a:ea typeface="Roboto Light" panose="02000000000000000000" pitchFamily="2" charset="0"/>
                </a:rPr>
                <a:t>visiting the restaurant?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How many percent of the visitor from the outside traffic </a:t>
              </a:r>
              <a:r>
                <a:rPr lang="en-US" sz="1600" dirty="0">
                  <a:solidFill>
                    <a:schemeClr val="accent1"/>
                  </a:solidFill>
                  <a:latin typeface="Roboto Light" panose="02000000000000000000" pitchFamily="2" charset="0"/>
                  <a:ea typeface="Roboto Light" panose="02000000000000000000" pitchFamily="2" charset="0"/>
                </a:rPr>
                <a:t>turned into </a:t>
              </a:r>
              <a:r>
                <a:rPr lang="en-US" sz="1600" dirty="0">
                  <a:solidFill>
                    <a:schemeClr val="tx1"/>
                  </a:solidFill>
                  <a:latin typeface="Roboto Light" panose="02000000000000000000" pitchFamily="2" charset="0"/>
                  <a:ea typeface="Roboto Light" panose="02000000000000000000" pitchFamily="2" charset="0"/>
                </a:rPr>
                <a:t>the store?</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How long does an average customer stay in the store?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How many percent of the visitors are </a:t>
              </a:r>
              <a:r>
                <a:rPr lang="en-US" sz="1600" dirty="0">
                  <a:solidFill>
                    <a:schemeClr val="accent1"/>
                  </a:solidFill>
                  <a:latin typeface="Roboto Light" panose="02000000000000000000" pitchFamily="2" charset="0"/>
                  <a:ea typeface="Roboto Light" panose="02000000000000000000" pitchFamily="2" charset="0"/>
                </a:rPr>
                <a:t>returning customers</a:t>
              </a:r>
              <a:r>
                <a:rPr lang="en-US" sz="1600" dirty="0">
                  <a:solidFill>
                    <a:schemeClr val="tx1"/>
                  </a:solidFill>
                  <a:latin typeface="Roboto Light" panose="02000000000000000000" pitchFamily="2" charset="0"/>
                  <a:ea typeface="Roboto Light" panose="02000000000000000000" pitchFamily="2" charset="0"/>
                </a:rPr>
                <a:t>?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What is the trend of the visitor count over time? </a:t>
              </a:r>
            </a:p>
            <a:p>
              <a:pPr marL="342900" indent="-342900">
                <a:spcBef>
                  <a:spcPts val="50"/>
                </a:spcBef>
                <a:buClr>
                  <a:srgbClr val="3A6AB3"/>
                </a:buClr>
                <a:buFont typeface="+mj-lt"/>
                <a:buAutoNum type="arabicPeriod"/>
              </a:pPr>
              <a:endParaRPr lang="en-US" sz="1300" dirty="0">
                <a:solidFill>
                  <a:schemeClr val="tx1"/>
                </a:solidFill>
                <a:latin typeface="Roboto Light" panose="02000000000000000000" pitchFamily="2" charset="0"/>
                <a:ea typeface="Roboto Light" panose="02000000000000000000" pitchFamily="2" charset="0"/>
              </a:endParaRPr>
            </a:p>
          </p:txBody>
        </p:sp>
        <p:sp>
          <p:nvSpPr>
            <p:cNvPr id="32" name="Text Placeholder 12">
              <a:extLst>
                <a:ext uri="{FF2B5EF4-FFF2-40B4-BE49-F238E27FC236}">
                  <a16:creationId xmlns:a16="http://schemas.microsoft.com/office/drawing/2014/main" id="{ED852FB4-A24B-4C7E-BB0B-9907E5041C3E}"/>
                </a:ext>
              </a:extLst>
            </p:cNvPr>
            <p:cNvSpPr txBox="1">
              <a:spLocks/>
            </p:cNvSpPr>
            <p:nvPr/>
          </p:nvSpPr>
          <p:spPr>
            <a:xfrm>
              <a:off x="5607940" y="2289138"/>
              <a:ext cx="5286689" cy="355017"/>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Monitoring the store performance using measurable visitor count data metric</a:t>
              </a:r>
            </a:p>
          </p:txBody>
        </p:sp>
      </p:grpSp>
      <p:sp>
        <p:nvSpPr>
          <p:cNvPr id="4" name="TextBox 3">
            <a:extLst>
              <a:ext uri="{FF2B5EF4-FFF2-40B4-BE49-F238E27FC236}">
                <a16:creationId xmlns:a16="http://schemas.microsoft.com/office/drawing/2014/main" id="{041A962B-8DB0-4C10-87ED-56AAC139573D}"/>
              </a:ext>
            </a:extLst>
          </p:cNvPr>
          <p:cNvSpPr txBox="1"/>
          <p:nvPr/>
        </p:nvSpPr>
        <p:spPr>
          <a:xfrm>
            <a:off x="162387" y="6743771"/>
            <a:ext cx="5343098" cy="292388"/>
          </a:xfrm>
          <a:prstGeom prst="rect">
            <a:avLst/>
          </a:prstGeom>
          <a:noFill/>
        </p:spPr>
        <p:txBody>
          <a:bodyPr wrap="square">
            <a:spAutoFit/>
          </a:bodyPr>
          <a:lstStyle/>
          <a:p>
            <a:pPr algn="ctr"/>
            <a:r>
              <a:rPr lang="en-US" sz="1300" dirty="0">
                <a:latin typeface="Roboto Light" panose="02000000000000000000" pitchFamily="2" charset="0"/>
                <a:ea typeface="Roboto Light" panose="02000000000000000000" pitchFamily="2" charset="0"/>
              </a:rPr>
              <a:t>View report </a:t>
            </a:r>
            <a:r>
              <a:rPr lang="en-US" sz="1300" dirty="0">
                <a:latin typeface="Roboto Light" panose="02000000000000000000" pitchFamily="2" charset="0"/>
                <a:ea typeface="Roboto Light" panose="02000000000000000000" pitchFamily="2" charset="0"/>
                <a:hlinkClick r:id="rId4"/>
              </a:rPr>
              <a:t>here</a:t>
            </a:r>
            <a:r>
              <a:rPr lang="en-US" sz="1300" dirty="0">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263098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45D-CEF8-4D6D-B5E8-040D78F5A865}"/>
              </a:ext>
            </a:extLst>
          </p:cNvPr>
          <p:cNvPicPr>
            <a:picLocks noChangeAspect="1"/>
          </p:cNvPicPr>
          <p:nvPr/>
        </p:nvPicPr>
        <p:blipFill rotWithShape="1">
          <a:blip r:embed="rId3"/>
          <a:srcRect t="4291" b="-1"/>
          <a:stretch/>
        </p:blipFill>
        <p:spPr>
          <a:xfrm>
            <a:off x="703440" y="1101137"/>
            <a:ext cx="4096100" cy="5518028"/>
          </a:xfrm>
          <a:prstGeom prst="rect">
            <a:avLst/>
          </a:prstGeom>
          <a:ln>
            <a:solidFill>
              <a:schemeClr val="accent3"/>
            </a:solidFill>
          </a:ln>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panose="02000000000000000000" pitchFamily="2" charset="0"/>
              </a:rPr>
              <a:t>Company Weekly Report</a:t>
            </a:r>
          </a:p>
        </p:txBody>
      </p:sp>
      <p:grpSp>
        <p:nvGrpSpPr>
          <p:cNvPr id="30" name="Group 29">
            <a:extLst>
              <a:ext uri="{FF2B5EF4-FFF2-40B4-BE49-F238E27FC236}">
                <a16:creationId xmlns:a16="http://schemas.microsoft.com/office/drawing/2014/main" id="{16AFC1F3-7D8D-41AC-A274-015DF4670D81}"/>
              </a:ext>
            </a:extLst>
          </p:cNvPr>
          <p:cNvGrpSpPr/>
          <p:nvPr/>
        </p:nvGrpSpPr>
        <p:grpSpPr>
          <a:xfrm>
            <a:off x="5519493" y="1101136"/>
            <a:ext cx="4860964" cy="2683021"/>
            <a:chOff x="5607940" y="2289138"/>
            <a:chExt cx="5286689" cy="1231914"/>
          </a:xfrm>
        </p:grpSpPr>
        <p:sp>
          <p:nvSpPr>
            <p:cNvPr id="31" name="Text Placeholder 10">
              <a:extLst>
                <a:ext uri="{FF2B5EF4-FFF2-40B4-BE49-F238E27FC236}">
                  <a16:creationId xmlns:a16="http://schemas.microsoft.com/office/drawing/2014/main" id="{5100F814-2384-43C7-A4E3-3A125F68BB51}"/>
                </a:ext>
              </a:extLst>
            </p:cNvPr>
            <p:cNvSpPr txBox="1">
              <a:spLocks/>
            </p:cNvSpPr>
            <p:nvPr/>
          </p:nvSpPr>
          <p:spPr>
            <a:xfrm>
              <a:off x="5607940" y="2644155"/>
              <a:ext cx="5286689" cy="876897"/>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What is the customer traffic profile (</a:t>
              </a:r>
              <a:r>
                <a:rPr lang="en-US" sz="1600" dirty="0">
                  <a:solidFill>
                    <a:schemeClr val="accent1"/>
                  </a:solidFill>
                  <a:latin typeface="Roboto Light" panose="02000000000000000000" pitchFamily="2" charset="0"/>
                  <a:ea typeface="Roboto Light" panose="02000000000000000000" pitchFamily="2" charset="0"/>
                </a:rPr>
                <a:t>dwell time, visit frequency</a:t>
              </a:r>
              <a:r>
                <a:rPr lang="en-US" sz="1600" dirty="0">
                  <a:solidFill>
                    <a:schemeClr val="tx1"/>
                  </a:solidFill>
                  <a:latin typeface="Roboto Light" panose="02000000000000000000" pitchFamily="2" charset="0"/>
                  <a:ea typeface="Roboto Light" panose="02000000000000000000" pitchFamily="2" charset="0"/>
                </a:rPr>
                <a:t>, etc.) of the stores in different regions?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Which region achieved higher ranking in retaining customer loyalty (</a:t>
              </a:r>
              <a:r>
                <a:rPr lang="en-US" sz="1600" dirty="0">
                  <a:solidFill>
                    <a:schemeClr val="accent1"/>
                  </a:solidFill>
                  <a:latin typeface="Roboto Light" panose="02000000000000000000" pitchFamily="2" charset="0"/>
                  <a:ea typeface="Roboto Light" panose="02000000000000000000" pitchFamily="2" charset="0"/>
                </a:rPr>
                <a:t>returning customer</a:t>
              </a:r>
              <a:r>
                <a:rPr lang="en-US" sz="1600" dirty="0">
                  <a:solidFill>
                    <a:schemeClr val="tx1"/>
                  </a:solidFill>
                  <a:latin typeface="Roboto Light" panose="02000000000000000000" pitchFamily="2" charset="0"/>
                  <a:ea typeface="Roboto Light" panose="02000000000000000000" pitchFamily="2" charset="0"/>
                </a:rPr>
                <a:t>)?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What is the average </a:t>
              </a:r>
              <a:r>
                <a:rPr lang="en-US" sz="1600" dirty="0">
                  <a:solidFill>
                    <a:schemeClr val="accent1"/>
                  </a:solidFill>
                  <a:latin typeface="Roboto Light" panose="02000000000000000000" pitchFamily="2" charset="0"/>
                  <a:ea typeface="Roboto Light" panose="02000000000000000000" pitchFamily="2" charset="0"/>
                </a:rPr>
                <a:t>turn-in rate</a:t>
              </a:r>
              <a:r>
                <a:rPr lang="en-US" sz="1600" dirty="0">
                  <a:solidFill>
                    <a:schemeClr val="tx1"/>
                  </a:solidFill>
                  <a:latin typeface="Roboto Light" panose="02000000000000000000" pitchFamily="2" charset="0"/>
                  <a:ea typeface="Roboto Light" panose="02000000000000000000" pitchFamily="2" charset="0"/>
                </a:rPr>
                <a:t> across all stores?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Which is the highest performing and lowest performing store?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What is the actual store performance when comparing the </a:t>
              </a:r>
              <a:r>
                <a:rPr lang="en-US" sz="1600" dirty="0">
                  <a:solidFill>
                    <a:schemeClr val="accent1"/>
                  </a:solidFill>
                  <a:latin typeface="Roboto Light" panose="02000000000000000000" pitchFamily="2" charset="0"/>
                  <a:ea typeface="Roboto Light" panose="02000000000000000000" pitchFamily="2" charset="0"/>
                </a:rPr>
                <a:t>sales conversion</a:t>
              </a:r>
              <a:r>
                <a:rPr lang="en-US" sz="1600" dirty="0">
                  <a:solidFill>
                    <a:schemeClr val="tx1"/>
                  </a:solidFill>
                  <a:latin typeface="Roboto Light" panose="02000000000000000000" pitchFamily="2" charset="0"/>
                  <a:ea typeface="Roboto Light" panose="02000000000000000000" pitchFamily="2" charset="0"/>
                </a:rPr>
                <a:t>? </a:t>
              </a:r>
            </a:p>
            <a:p>
              <a:pPr marL="342900" indent="-342900">
                <a:spcBef>
                  <a:spcPts val="50"/>
                </a:spcBef>
                <a:buClr>
                  <a:srgbClr val="3A6AB3"/>
                </a:buClr>
                <a:buFont typeface="+mj-lt"/>
                <a:buAutoNum type="arabicPeriod"/>
              </a:pPr>
              <a:endParaRPr lang="en-US" sz="1300" dirty="0">
                <a:solidFill>
                  <a:schemeClr val="tx1"/>
                </a:solidFill>
                <a:latin typeface="Roboto Light" panose="02000000000000000000" pitchFamily="2" charset="0"/>
                <a:ea typeface="Roboto Light" panose="02000000000000000000" pitchFamily="2" charset="0"/>
              </a:endParaRPr>
            </a:p>
          </p:txBody>
        </p:sp>
        <p:sp>
          <p:nvSpPr>
            <p:cNvPr id="32" name="Text Placeholder 12">
              <a:extLst>
                <a:ext uri="{FF2B5EF4-FFF2-40B4-BE49-F238E27FC236}">
                  <a16:creationId xmlns:a16="http://schemas.microsoft.com/office/drawing/2014/main" id="{ED852FB4-A24B-4C7E-BB0B-9907E5041C3E}"/>
                </a:ext>
              </a:extLst>
            </p:cNvPr>
            <p:cNvSpPr txBox="1">
              <a:spLocks/>
            </p:cNvSpPr>
            <p:nvPr/>
          </p:nvSpPr>
          <p:spPr>
            <a:xfrm>
              <a:off x="5607940" y="2289138"/>
              <a:ext cx="5286689" cy="355017"/>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Overview of key metrics for all restaurant chains within the company </a:t>
              </a:r>
            </a:p>
          </p:txBody>
        </p:sp>
      </p:grpSp>
      <p:sp>
        <p:nvSpPr>
          <p:cNvPr id="13" name="TextBox 12">
            <a:extLst>
              <a:ext uri="{FF2B5EF4-FFF2-40B4-BE49-F238E27FC236}">
                <a16:creationId xmlns:a16="http://schemas.microsoft.com/office/drawing/2014/main" id="{AB78AD7F-0128-42AD-B1FD-F6B5D81E9EFE}"/>
              </a:ext>
            </a:extLst>
          </p:cNvPr>
          <p:cNvSpPr txBox="1"/>
          <p:nvPr/>
        </p:nvSpPr>
        <p:spPr>
          <a:xfrm>
            <a:off x="79941" y="6619165"/>
            <a:ext cx="5343098" cy="292388"/>
          </a:xfrm>
          <a:prstGeom prst="rect">
            <a:avLst/>
          </a:prstGeom>
          <a:noFill/>
        </p:spPr>
        <p:txBody>
          <a:bodyPr wrap="square">
            <a:spAutoFit/>
          </a:bodyPr>
          <a:lstStyle/>
          <a:p>
            <a:pPr algn="ctr"/>
            <a:r>
              <a:rPr lang="en-US" sz="1300" dirty="0">
                <a:latin typeface="Roboto Light" panose="02000000000000000000" pitchFamily="2" charset="0"/>
                <a:ea typeface="Roboto Light" panose="02000000000000000000" pitchFamily="2" charset="0"/>
              </a:rPr>
              <a:t>View report </a:t>
            </a:r>
            <a:r>
              <a:rPr lang="en-US" sz="1300" dirty="0">
                <a:latin typeface="Roboto Light" panose="02000000000000000000" pitchFamily="2" charset="0"/>
                <a:ea typeface="Roboto Light" panose="02000000000000000000" pitchFamily="2" charset="0"/>
                <a:hlinkClick r:id="rId4"/>
              </a:rPr>
              <a:t>here</a:t>
            </a:r>
            <a:r>
              <a:rPr lang="en-US" sz="1300" dirty="0">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12837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8200" spc="-150" dirty="0">
                <a:solidFill>
                  <a:srgbClr val="3A6AB3"/>
                </a:solidFill>
                <a:latin typeface="Work Sans Medium" pitchFamily="2" charset="0"/>
              </a:rPr>
              <a:t>FootfallCam Analytics Manager V9</a:t>
            </a:r>
            <a:r>
              <a:rPr lang="en-US" sz="8200" spc="-150" baseline="30000" dirty="0">
                <a:solidFill>
                  <a:srgbClr val="3A6AB3"/>
                </a:solidFill>
                <a:latin typeface="Work Sans Medium" pitchFamily="2" charset="0"/>
              </a:rPr>
              <a:t>TM</a:t>
            </a:r>
            <a:endParaRPr lang="en-US" sz="8200" spc="-150" dirty="0">
              <a:solidFill>
                <a:srgbClr val="3A6AB3"/>
              </a:solidFill>
              <a:latin typeface="Work Sans Medium" pitchFamily="2" charset="0"/>
            </a:endParaRPr>
          </a:p>
        </p:txBody>
      </p:sp>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Tree>
    <p:extLst>
      <p:ext uri="{BB962C8B-B14F-4D97-AF65-F5344CB8AC3E}">
        <p14:creationId xmlns:p14="http://schemas.microsoft.com/office/powerpoint/2010/main" val="3441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A30D9F8-EA63-4A75-887F-62E41D487297}"/>
              </a:ext>
            </a:extLst>
          </p:cNvPr>
          <p:cNvSpPr txBox="1">
            <a:spLocks/>
          </p:cNvSpPr>
          <p:nvPr/>
        </p:nvSpPr>
        <p:spPr>
          <a:xfrm>
            <a:off x="1485336" y="672254"/>
            <a:ext cx="6714130" cy="933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6" b="1" dirty="0">
              <a:solidFill>
                <a:srgbClr val="002060"/>
              </a:solidFill>
              <a:latin typeface="Arial" panose="020B0604020202020204" pitchFamily="34" charset="0"/>
              <a:cs typeface="Arial" panose="020B0604020202020204" pitchFamily="34" charset="0"/>
            </a:endParaRPr>
          </a:p>
        </p:txBody>
      </p:sp>
      <p:sp>
        <p:nvSpPr>
          <p:cNvPr id="2" name="Title 33">
            <a:extLst>
              <a:ext uri="{FF2B5EF4-FFF2-40B4-BE49-F238E27FC236}">
                <a16:creationId xmlns:a16="http://schemas.microsoft.com/office/drawing/2014/main" id="{04009F70-AA59-477E-863D-5F59438655A3}"/>
              </a:ext>
            </a:extLst>
          </p:cNvPr>
          <p:cNvSpPr txBox="1">
            <a:spLocks/>
          </p:cNvSpPr>
          <p:nvPr/>
        </p:nvSpPr>
        <p:spPr>
          <a:xfrm>
            <a:off x="501452" y="522600"/>
            <a:ext cx="9831310"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FootfallCam Device Management</a:t>
            </a:r>
          </a:p>
          <a:p>
            <a:endParaRPr lang="en-US" sz="3400" spc="-150" baseline="30000" dirty="0">
              <a:solidFill>
                <a:srgbClr val="3A6AB3"/>
              </a:solidFill>
              <a:latin typeface="Work Sans Medium" pitchFamily="2" charset="0"/>
            </a:endParaRPr>
          </a:p>
        </p:txBody>
      </p:sp>
      <p:pic>
        <p:nvPicPr>
          <p:cNvPr id="10" name="Picture 9">
            <a:extLst>
              <a:ext uri="{FF2B5EF4-FFF2-40B4-BE49-F238E27FC236}">
                <a16:creationId xmlns:a16="http://schemas.microsoft.com/office/drawing/2014/main" id="{8D536E71-74E3-4AA3-A5F0-AE6222981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800" y="1138937"/>
            <a:ext cx="5510078" cy="5696431"/>
          </a:xfrm>
          <a:prstGeom prst="rect">
            <a:avLst/>
          </a:prstGeom>
          <a:ln>
            <a:solidFill>
              <a:schemeClr val="bg2"/>
            </a:solidFill>
          </a:ln>
        </p:spPr>
      </p:pic>
      <p:sp>
        <p:nvSpPr>
          <p:cNvPr id="3" name="Content Placeholder 2">
            <a:extLst>
              <a:ext uri="{FF2B5EF4-FFF2-40B4-BE49-F238E27FC236}">
                <a16:creationId xmlns:a16="http://schemas.microsoft.com/office/drawing/2014/main" id="{40F3E404-5C4E-4774-B127-E6672170BCDD}"/>
              </a:ext>
            </a:extLst>
          </p:cNvPr>
          <p:cNvSpPr txBox="1">
            <a:spLocks/>
          </p:cNvSpPr>
          <p:nvPr/>
        </p:nvSpPr>
        <p:spPr>
          <a:xfrm>
            <a:off x="6724352" y="1589942"/>
            <a:ext cx="3608410" cy="5987895"/>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defTabSz="457200">
              <a:spcBef>
                <a:spcPts val="600"/>
              </a:spcBef>
              <a:buClr>
                <a:srgbClr val="3A6AB3"/>
              </a:buClr>
              <a:buFont typeface="Arial" panose="020B0604020202020204" pitchFamily="34" charset="0"/>
              <a:buChar char="•"/>
            </a:pPr>
            <a:r>
              <a:rPr lang="en-US" sz="1600" spc="-30" dirty="0">
                <a:solidFill>
                  <a:schemeClr val="tx1"/>
                </a:solidFill>
                <a:latin typeface="Roboto Light" panose="02000000000000000000" pitchFamily="2" charset="0"/>
                <a:ea typeface="Roboto Light" panose="02000000000000000000" pitchFamily="2" charset="0"/>
              </a:rPr>
              <a:t>Designed to manage large number of counters</a:t>
            </a:r>
            <a:endParaRPr lang="en-US" sz="1600" dirty="0">
              <a:solidFill>
                <a:schemeClr val="tx1"/>
              </a:solidFill>
              <a:latin typeface="Roboto Light" panose="02000000000000000000" pitchFamily="2" charset="0"/>
              <a:ea typeface="Roboto Light" panose="02000000000000000000" pitchFamily="2" charset="0"/>
            </a:endParaRPr>
          </a:p>
          <a:p>
            <a:pPr marL="285750" indent="-285750">
              <a:spcBef>
                <a:spcPts val="600"/>
              </a:spcBef>
              <a:buClr>
                <a:srgbClr val="3A6AB3"/>
              </a:buClr>
              <a:buFont typeface="Arial" panose="020B0604020202020204" pitchFamily="34" charset="0"/>
              <a:buChar char="•"/>
            </a:pPr>
            <a:r>
              <a:rPr lang="en-US" sz="1600" dirty="0">
                <a:solidFill>
                  <a:schemeClr val="tx1"/>
                </a:solidFill>
                <a:latin typeface="Roboto Light" panose="02000000000000000000" pitchFamily="2" charset="0"/>
                <a:ea typeface="Roboto Light" panose="02000000000000000000" pitchFamily="2" charset="0"/>
              </a:rPr>
              <a:t>Collects data from all counters and centralizes them in a single place</a:t>
            </a:r>
          </a:p>
          <a:p>
            <a:pPr marL="285750" indent="-285750">
              <a:spcBef>
                <a:spcPts val="600"/>
              </a:spcBef>
              <a:buClr>
                <a:srgbClr val="3A6AB3"/>
              </a:buClr>
              <a:buFont typeface="Arial" panose="020B0604020202020204" pitchFamily="34" charset="0"/>
              <a:buChar char="•"/>
            </a:pPr>
            <a:r>
              <a:rPr lang="en-US" sz="1600" dirty="0">
                <a:solidFill>
                  <a:schemeClr val="tx1"/>
                </a:solidFill>
                <a:latin typeface="Roboto Light" panose="02000000000000000000" pitchFamily="2" charset="0"/>
                <a:ea typeface="Roboto Light" panose="02000000000000000000" pitchFamily="2" charset="0"/>
              </a:rPr>
              <a:t>Fully manage FootfallCam sensors</a:t>
            </a:r>
          </a:p>
          <a:p>
            <a:pPr marL="285750" indent="-285750">
              <a:spcBef>
                <a:spcPts val="600"/>
              </a:spcBef>
              <a:buClr>
                <a:srgbClr val="3A6AB3"/>
              </a:buClr>
              <a:buFont typeface="Arial" panose="020B0604020202020204" pitchFamily="34" charset="0"/>
              <a:buChar char="•"/>
            </a:pPr>
            <a:r>
              <a:rPr lang="en-US" sz="1600" dirty="0">
                <a:solidFill>
                  <a:schemeClr val="tx1"/>
                </a:solidFill>
                <a:latin typeface="Roboto Light" panose="02000000000000000000" pitchFamily="2" charset="0"/>
                <a:ea typeface="Roboto Light" panose="02000000000000000000" pitchFamily="2" charset="0"/>
              </a:rPr>
              <a:t>Easily </a:t>
            </a:r>
            <a:r>
              <a:rPr lang="en-US" sz="1600" dirty="0">
                <a:solidFill>
                  <a:srgbClr val="3A6AB3"/>
                </a:solidFill>
                <a:latin typeface="Roboto Light" panose="02000000000000000000" pitchFamily="2" charset="0"/>
                <a:ea typeface="Roboto Light" panose="02000000000000000000" pitchFamily="2" charset="0"/>
              </a:rPr>
              <a:t>add and remove</a:t>
            </a:r>
            <a:r>
              <a:rPr lang="en-US" sz="1600" dirty="0">
                <a:solidFill>
                  <a:schemeClr val="tx1"/>
                </a:solidFill>
                <a:latin typeface="Roboto Light" panose="02000000000000000000" pitchFamily="2" charset="0"/>
                <a:ea typeface="Roboto Light" panose="02000000000000000000" pitchFamily="2" charset="0"/>
              </a:rPr>
              <a:t> counters from your account</a:t>
            </a:r>
          </a:p>
          <a:p>
            <a:pPr marL="285750" indent="-285750">
              <a:spcBef>
                <a:spcPts val="600"/>
              </a:spcBef>
              <a:buClr>
                <a:srgbClr val="3A6AB3"/>
              </a:buClr>
              <a:buFont typeface="Arial" panose="020B0604020202020204" pitchFamily="34" charset="0"/>
              <a:buChar char="•"/>
            </a:pPr>
            <a:r>
              <a:rPr lang="en-US" sz="1600" dirty="0">
                <a:solidFill>
                  <a:schemeClr val="tx1"/>
                </a:solidFill>
                <a:latin typeface="Roboto Light" panose="02000000000000000000" pitchFamily="2" charset="0"/>
                <a:ea typeface="Roboto Light" panose="02000000000000000000" pitchFamily="2" charset="0"/>
              </a:rPr>
              <a:t>Edit configurations remotely without going on-site</a:t>
            </a:r>
          </a:p>
          <a:p>
            <a:pPr marL="789938" lvl="1" indent="-285750">
              <a:spcBef>
                <a:spcPts val="600"/>
              </a:spcBef>
              <a:buClr>
                <a:srgbClr val="3A6AB3"/>
              </a:buClr>
              <a:buFont typeface="Arial" panose="020B0604020202020204" pitchFamily="34" charset="0"/>
              <a:buChar char="•"/>
            </a:pPr>
            <a:r>
              <a:rPr lang="en-US" sz="1600" dirty="0">
                <a:solidFill>
                  <a:schemeClr val="tx1"/>
                </a:solidFill>
                <a:latin typeface="Roboto Light" panose="02000000000000000000" pitchFamily="2" charset="0"/>
                <a:ea typeface="Roboto Light" panose="02000000000000000000" pitchFamily="2" charset="0"/>
              </a:rPr>
              <a:t>Branch ID</a:t>
            </a:r>
          </a:p>
          <a:p>
            <a:pPr marL="789938" lvl="1" indent="-285750">
              <a:spcBef>
                <a:spcPts val="600"/>
              </a:spcBef>
              <a:buClr>
                <a:srgbClr val="3A6AB3"/>
              </a:buClr>
              <a:buFont typeface="Arial" panose="020B0604020202020204" pitchFamily="34" charset="0"/>
              <a:buChar char="•"/>
            </a:pPr>
            <a:r>
              <a:rPr lang="en-US" sz="1600" dirty="0">
                <a:solidFill>
                  <a:schemeClr val="tx1"/>
                </a:solidFill>
                <a:latin typeface="Roboto Light" panose="02000000000000000000" pitchFamily="2" charset="0"/>
                <a:ea typeface="Roboto Light" panose="02000000000000000000" pitchFamily="2" charset="0"/>
              </a:rPr>
              <a:t>Counter ID</a:t>
            </a:r>
          </a:p>
          <a:p>
            <a:pPr marL="789938" lvl="1" indent="-285750">
              <a:spcBef>
                <a:spcPts val="600"/>
              </a:spcBef>
              <a:buClr>
                <a:srgbClr val="3A6AB3"/>
              </a:buClr>
              <a:buFont typeface="Arial" panose="020B0604020202020204" pitchFamily="34" charset="0"/>
              <a:buChar char="•"/>
            </a:pPr>
            <a:r>
              <a:rPr lang="en-US" sz="1600" dirty="0">
                <a:solidFill>
                  <a:schemeClr val="tx1"/>
                </a:solidFill>
                <a:latin typeface="Roboto Light" panose="02000000000000000000" pitchFamily="2" charset="0"/>
                <a:ea typeface="Roboto Light" panose="02000000000000000000" pitchFamily="2" charset="0"/>
              </a:rPr>
              <a:t>Number of sensors per branch, </a:t>
            </a:r>
          </a:p>
          <a:p>
            <a:pPr marL="789938" lvl="1" indent="-285750">
              <a:spcBef>
                <a:spcPts val="600"/>
              </a:spcBef>
              <a:buClr>
                <a:srgbClr val="3A6AB3"/>
              </a:buClr>
              <a:buFont typeface="Arial" panose="020B0604020202020204" pitchFamily="34" charset="0"/>
              <a:buChar char="•"/>
            </a:pPr>
            <a:r>
              <a:rPr lang="en-US" sz="1600" dirty="0">
                <a:solidFill>
                  <a:schemeClr val="tx1"/>
                </a:solidFill>
                <a:latin typeface="Roboto Light" panose="02000000000000000000" pitchFamily="2" charset="0"/>
                <a:ea typeface="Roboto Light" panose="02000000000000000000" pitchFamily="2" charset="0"/>
              </a:rPr>
              <a:t>Operating hours</a:t>
            </a:r>
          </a:p>
          <a:p>
            <a:pPr marL="789938" lvl="1" indent="-285750">
              <a:spcBef>
                <a:spcPts val="600"/>
              </a:spcBef>
              <a:buClr>
                <a:srgbClr val="3A6AB3"/>
              </a:buClr>
              <a:buFont typeface="Arial" panose="020B0604020202020204" pitchFamily="34" charset="0"/>
              <a:buChar char="•"/>
            </a:pPr>
            <a:r>
              <a:rPr lang="en-US" sz="1600" dirty="0">
                <a:solidFill>
                  <a:schemeClr val="tx1"/>
                </a:solidFill>
                <a:latin typeface="Roboto Light" panose="02000000000000000000" pitchFamily="2" charset="0"/>
                <a:ea typeface="Roboto Light" panose="02000000000000000000" pitchFamily="2" charset="0"/>
              </a:rPr>
              <a:t>Etc. </a:t>
            </a:r>
          </a:p>
        </p:txBody>
      </p:sp>
      <p:sp>
        <p:nvSpPr>
          <p:cNvPr id="4" name="Content Placeholder 2">
            <a:extLst>
              <a:ext uri="{FF2B5EF4-FFF2-40B4-BE49-F238E27FC236}">
                <a16:creationId xmlns:a16="http://schemas.microsoft.com/office/drawing/2014/main" id="{57504358-1466-41D6-81D5-5C0F0C4A27CB}"/>
              </a:ext>
            </a:extLst>
          </p:cNvPr>
          <p:cNvSpPr txBox="1">
            <a:spLocks/>
          </p:cNvSpPr>
          <p:nvPr/>
        </p:nvSpPr>
        <p:spPr>
          <a:xfrm>
            <a:off x="619800" y="6940968"/>
            <a:ext cx="7486101" cy="45262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300" dirty="0">
                <a:latin typeface="Roboto Light" panose="02000000000000000000" pitchFamily="2" charset="0"/>
                <a:ea typeface="Roboto Light" panose="02000000000000000000" pitchFamily="2" charset="0"/>
              </a:rPr>
              <a:t>More details can be found </a:t>
            </a:r>
            <a:r>
              <a:rPr lang="en-US" sz="1300" dirty="0">
                <a:latin typeface="Roboto Light" panose="02000000000000000000" pitchFamily="2" charset="0"/>
                <a:ea typeface="Roboto Light" panose="02000000000000000000" pitchFamily="2" charset="0"/>
                <a:hlinkClick r:id="rId3"/>
              </a:rPr>
              <a:t>here</a:t>
            </a:r>
            <a:endParaRPr lang="en-US" sz="1300" dirty="0">
              <a:solidFill>
                <a:schemeClr val="accent3">
                  <a:lumMod val="50000"/>
                </a:schemeClr>
              </a:solidFill>
              <a:latin typeface="Roboto Light" panose="02000000000000000000" pitchFamily="2" charset="0"/>
              <a:ea typeface="Roboto Light" panose="02000000000000000000" pitchFamily="2" charset="0"/>
            </a:endParaRPr>
          </a:p>
          <a:p>
            <a:endParaRPr lang="en-US" sz="1300" dirty="0">
              <a:solidFill>
                <a:schemeClr val="accent3">
                  <a:lumMod val="50000"/>
                </a:schemeClr>
              </a:solidFill>
              <a:latin typeface="Roboto Light" panose="02000000000000000000" pitchFamily="2" charset="0"/>
              <a:ea typeface="Roboto Light" panose="02000000000000000000" pitchFamily="2" charset="0"/>
            </a:endParaRPr>
          </a:p>
          <a:p>
            <a:endParaRPr lang="en-US" sz="1300" dirty="0">
              <a:solidFill>
                <a:schemeClr val="accent3">
                  <a:lumMod val="50000"/>
                </a:schemeClr>
              </a:solidFill>
              <a:latin typeface="Roboto Light" panose="02000000000000000000" pitchFamily="2" charset="0"/>
              <a:ea typeface="Roboto Light" panose="02000000000000000000" pitchFamily="2" charset="0"/>
            </a:endParaRPr>
          </a:p>
          <a:p>
            <a:endParaRPr lang="en-MY" sz="1300" b="1" dirty="0">
              <a:solidFill>
                <a:schemeClr val="accent3">
                  <a:lumMod val="50000"/>
                </a:schemeClr>
              </a:solidFill>
              <a:latin typeface="Roboto Light" panose="02000000000000000000" pitchFamily="2" charset="0"/>
              <a:ea typeface="Roboto Light" panose="02000000000000000000" pitchFamily="2" charset="0"/>
            </a:endParaRPr>
          </a:p>
          <a:p>
            <a:endParaRPr lang="en-MY" sz="1300" dirty="0">
              <a:solidFill>
                <a:schemeClr val="accent3">
                  <a:lumMod val="50000"/>
                </a:schemeClr>
              </a:solidFill>
              <a:latin typeface="Roboto Light" panose="02000000000000000000" pitchFamily="2" charset="0"/>
              <a:ea typeface="Roboto Light" panose="02000000000000000000" pitchFamily="2" charset="0"/>
            </a:endParaRPr>
          </a:p>
          <a:p>
            <a:endParaRPr lang="en-US" sz="1300" dirty="0">
              <a:solidFill>
                <a:schemeClr val="accent3">
                  <a:lumMod val="50000"/>
                </a:schemeClr>
              </a:solidFill>
              <a:latin typeface="Roboto Light" panose="02000000000000000000" pitchFamily="2" charset="0"/>
              <a:ea typeface="Roboto Light" panose="02000000000000000000" pitchFamily="2" charset="0"/>
            </a:endParaRPr>
          </a:p>
          <a:p>
            <a:endParaRPr lang="en-US" sz="1300" dirty="0">
              <a:solidFill>
                <a:schemeClr val="accent3">
                  <a:lumMod val="50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203158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A30D9F8-EA63-4A75-887F-62E41D487297}"/>
              </a:ext>
            </a:extLst>
          </p:cNvPr>
          <p:cNvSpPr txBox="1">
            <a:spLocks/>
          </p:cNvSpPr>
          <p:nvPr/>
        </p:nvSpPr>
        <p:spPr>
          <a:xfrm>
            <a:off x="1485336" y="672254"/>
            <a:ext cx="6714130" cy="933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6" b="1" dirty="0">
              <a:solidFill>
                <a:srgbClr val="002060"/>
              </a:solidFill>
              <a:latin typeface="Arial" panose="020B0604020202020204" pitchFamily="34" charset="0"/>
              <a:cs typeface="Arial" panose="020B0604020202020204" pitchFamily="34" charset="0"/>
            </a:endParaRPr>
          </a:p>
        </p:txBody>
      </p:sp>
      <p:sp>
        <p:nvSpPr>
          <p:cNvPr id="2" name="Title 33">
            <a:extLst>
              <a:ext uri="{FF2B5EF4-FFF2-40B4-BE49-F238E27FC236}">
                <a16:creationId xmlns:a16="http://schemas.microsoft.com/office/drawing/2014/main" id="{04009F70-AA59-477E-863D-5F59438655A3}"/>
              </a:ext>
            </a:extLst>
          </p:cNvPr>
          <p:cNvSpPr txBox="1">
            <a:spLocks/>
          </p:cNvSpPr>
          <p:nvPr/>
        </p:nvSpPr>
        <p:spPr>
          <a:xfrm>
            <a:off x="501452" y="522600"/>
            <a:ext cx="9831310"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FootfallCam Health Check</a:t>
            </a:r>
          </a:p>
          <a:p>
            <a:endParaRPr lang="en-US" sz="3400" spc="-150" baseline="30000" dirty="0">
              <a:solidFill>
                <a:srgbClr val="3A6AB3"/>
              </a:solidFill>
              <a:latin typeface="Work Sans Medium" pitchFamily="2" charset="0"/>
            </a:endParaRPr>
          </a:p>
        </p:txBody>
      </p:sp>
      <p:pic>
        <p:nvPicPr>
          <p:cNvPr id="6" name="Picture 5">
            <a:extLst>
              <a:ext uri="{FF2B5EF4-FFF2-40B4-BE49-F238E27FC236}">
                <a16:creationId xmlns:a16="http://schemas.microsoft.com/office/drawing/2014/main" id="{7CBA7A84-A563-4856-B097-1487A46546F1}"/>
              </a:ext>
            </a:extLst>
          </p:cNvPr>
          <p:cNvPicPr>
            <a:picLocks noChangeAspect="1"/>
          </p:cNvPicPr>
          <p:nvPr/>
        </p:nvPicPr>
        <p:blipFill rotWithShape="1">
          <a:blip r:embed="rId2">
            <a:extLst>
              <a:ext uri="{28A0092B-C50C-407E-A947-70E740481C1C}">
                <a14:useLocalDpi xmlns:a14="http://schemas.microsoft.com/office/drawing/2010/main" val="0"/>
              </a:ext>
            </a:extLst>
          </a:blip>
          <a:srcRect l="6291" r="6523" b="46689"/>
          <a:stretch/>
        </p:blipFill>
        <p:spPr>
          <a:xfrm>
            <a:off x="597303" y="1138936"/>
            <a:ext cx="7260822" cy="3584572"/>
          </a:xfrm>
          <a:prstGeom prst="rect">
            <a:avLst/>
          </a:prstGeom>
          <a:ln>
            <a:solidFill>
              <a:schemeClr val="bg2"/>
            </a:solidFill>
          </a:ln>
        </p:spPr>
      </p:pic>
      <p:sp>
        <p:nvSpPr>
          <p:cNvPr id="7" name="TextBox 6">
            <a:extLst>
              <a:ext uri="{FF2B5EF4-FFF2-40B4-BE49-F238E27FC236}">
                <a16:creationId xmlns:a16="http://schemas.microsoft.com/office/drawing/2014/main" id="{C70B1565-76BD-4759-BE14-E72A5379B877}"/>
              </a:ext>
            </a:extLst>
          </p:cNvPr>
          <p:cNvSpPr txBox="1"/>
          <p:nvPr/>
        </p:nvSpPr>
        <p:spPr>
          <a:xfrm>
            <a:off x="501452" y="4908606"/>
            <a:ext cx="8565747" cy="2410916"/>
          </a:xfrm>
          <a:prstGeom prst="rect">
            <a:avLst/>
          </a:prstGeom>
          <a:noFill/>
        </p:spPr>
        <p:txBody>
          <a:bodyPr wrap="square">
            <a:spAutoFit/>
          </a:bodyPr>
          <a:lstStyle/>
          <a:p>
            <a:pPr marL="285750" indent="-285750">
              <a:spcBef>
                <a:spcPts val="50"/>
              </a:spcBef>
              <a:buClr>
                <a:srgbClr val="3A6AB3"/>
              </a:buClr>
              <a:buFont typeface="Arial" panose="020B0604020202020204" pitchFamily="34" charset="0"/>
              <a:buChar char="•"/>
            </a:pPr>
            <a:r>
              <a:rPr lang="en-US" sz="1600" dirty="0">
                <a:solidFill>
                  <a:srgbClr val="3A6AB3"/>
                </a:solidFill>
                <a:latin typeface="Roboto Light" panose="02000000000000000000" pitchFamily="2" charset="0"/>
                <a:ea typeface="Roboto Light" panose="02000000000000000000" pitchFamily="2" charset="0"/>
              </a:rPr>
              <a:t>Monitor</a:t>
            </a:r>
            <a:r>
              <a:rPr lang="en-US" sz="1600" dirty="0">
                <a:solidFill>
                  <a:srgbClr val="333333"/>
                </a:solidFill>
                <a:latin typeface="Roboto Light" panose="02000000000000000000" pitchFamily="2" charset="0"/>
                <a:ea typeface="Roboto Light" panose="02000000000000000000" pitchFamily="2" charset="0"/>
              </a:rPr>
              <a:t> if all sensors are connected and counting. </a:t>
            </a:r>
          </a:p>
          <a:p>
            <a:pPr marL="285750" indent="-285750">
              <a:spcBef>
                <a:spcPts val="50"/>
              </a:spcBef>
              <a:buClr>
                <a:srgbClr val="3A6AB3"/>
              </a:buClr>
              <a:buFont typeface="Arial" panose="020B0604020202020204" pitchFamily="34" charset="0"/>
              <a:buChar char="•"/>
            </a:pPr>
            <a:r>
              <a:rPr lang="en-US" sz="1600" dirty="0">
                <a:solidFill>
                  <a:srgbClr val="3A6AB3"/>
                </a:solidFill>
                <a:latin typeface="Roboto Light" panose="02000000000000000000" pitchFamily="2" charset="0"/>
                <a:ea typeface="Roboto Light" panose="02000000000000000000" pitchFamily="2" charset="0"/>
              </a:rPr>
              <a:t>Scheduled daily checks</a:t>
            </a:r>
            <a:r>
              <a:rPr lang="en-US" sz="1600" dirty="0">
                <a:solidFill>
                  <a:srgbClr val="333333"/>
                </a:solidFill>
                <a:latin typeface="Roboto Light" panose="02000000000000000000" pitchFamily="2" charset="0"/>
                <a:ea typeface="Roboto Light" panose="02000000000000000000" pitchFamily="2" charset="0"/>
              </a:rPr>
              <a:t> at a pre-defined time</a:t>
            </a:r>
          </a:p>
          <a:p>
            <a:pPr marL="285750" indent="-285750">
              <a:spcBef>
                <a:spcPts val="5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Display counters that are offline for more than 30 mins</a:t>
            </a:r>
          </a:p>
          <a:p>
            <a:pPr marL="285750" indent="-285750">
              <a:spcBef>
                <a:spcPts val="5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Send </a:t>
            </a:r>
            <a:r>
              <a:rPr lang="en-US" sz="1600" dirty="0">
                <a:solidFill>
                  <a:srgbClr val="3A6AB3"/>
                </a:solidFill>
                <a:latin typeface="Roboto Light" panose="02000000000000000000" pitchFamily="2" charset="0"/>
                <a:ea typeface="Roboto Light" panose="02000000000000000000" pitchFamily="2" charset="0"/>
              </a:rPr>
              <a:t>automated email alert </a:t>
            </a:r>
            <a:r>
              <a:rPr lang="en-US" sz="1600" dirty="0">
                <a:solidFill>
                  <a:srgbClr val="333333"/>
                </a:solidFill>
                <a:latin typeface="Roboto Light" panose="02000000000000000000" pitchFamily="2" charset="0"/>
                <a:ea typeface="Roboto Light" panose="02000000000000000000" pitchFamily="2" charset="0"/>
              </a:rPr>
              <a:t>to person-in-charge detailing any faults found</a:t>
            </a:r>
          </a:p>
          <a:p>
            <a:pPr marL="285750" indent="-285750">
              <a:spcBef>
                <a:spcPts val="5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Proactive yet manageable approach </a:t>
            </a:r>
          </a:p>
          <a:p>
            <a:pPr marL="285750" indent="-285750">
              <a:spcBef>
                <a:spcPts val="5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Detects issues such as:</a:t>
            </a:r>
          </a:p>
          <a:p>
            <a:pPr marL="789938" lvl="1" indent="-285750">
              <a:spcBef>
                <a:spcPts val="5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Network issue or failures</a:t>
            </a:r>
          </a:p>
          <a:p>
            <a:pPr marL="789938" lvl="1" indent="-285750">
              <a:spcBef>
                <a:spcPts val="5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Abnormal data alert</a:t>
            </a:r>
          </a:p>
          <a:p>
            <a:pPr marL="789938" lvl="1" indent="-285750">
              <a:spcBef>
                <a:spcPts val="50"/>
              </a:spcBef>
              <a:buClr>
                <a:srgbClr val="3A6AB3"/>
              </a:buClr>
              <a:buFont typeface="Arial" panose="020B0604020202020204" pitchFamily="34" charset="0"/>
              <a:buChar char="•"/>
            </a:pPr>
            <a:r>
              <a:rPr lang="en-US" sz="1600" dirty="0">
                <a:solidFill>
                  <a:srgbClr val="333333"/>
                </a:solidFill>
                <a:latin typeface="Roboto Light" panose="02000000000000000000" pitchFamily="2" charset="0"/>
                <a:ea typeface="Roboto Light" panose="02000000000000000000" pitchFamily="2" charset="0"/>
              </a:rPr>
              <a:t>Counting data and Wi-Fi data upload checking </a:t>
            </a:r>
          </a:p>
        </p:txBody>
      </p:sp>
    </p:spTree>
    <p:extLst>
      <p:ext uri="{BB962C8B-B14F-4D97-AF65-F5344CB8AC3E}">
        <p14:creationId xmlns:p14="http://schemas.microsoft.com/office/powerpoint/2010/main" val="1888267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2">
            <a:extLst>
              <a:ext uri="{FF2B5EF4-FFF2-40B4-BE49-F238E27FC236}">
                <a16:creationId xmlns:a16="http://schemas.microsoft.com/office/drawing/2014/main" id="{2EF5E5F0-0D7C-49CF-9DF2-02FD505103AA}"/>
              </a:ext>
            </a:extLst>
          </p:cNvPr>
          <p:cNvSpPr txBox="1">
            <a:spLocks/>
          </p:cNvSpPr>
          <p:nvPr/>
        </p:nvSpPr>
        <p:spPr>
          <a:xfrm>
            <a:off x="188844" y="1069488"/>
            <a:ext cx="9782074" cy="3090076"/>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About FootfallCam</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FootfallCam Products</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Use Cases</a:t>
            </a:r>
          </a:p>
          <a:p>
            <a:pPr marL="1257300" lvl="2"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Use Case #1 Queue Counting</a:t>
            </a:r>
          </a:p>
          <a:p>
            <a:pPr marL="1257300" lvl="2"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Use Case #2 Washroom Management</a:t>
            </a:r>
          </a:p>
          <a:p>
            <a:pPr marL="1257300" lvl="2"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Use Case #3 Seat  Occupancy and Desk Clearance</a:t>
            </a:r>
          </a:p>
          <a:p>
            <a:pPr marL="1257300" lvl="2"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Use Case #4 Drive Thru SLA Tracker</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FootfallCam Analytic Manager V9</a:t>
            </a:r>
            <a:r>
              <a:rPr lang="en-US" sz="1300" baseline="30000" dirty="0">
                <a:solidFill>
                  <a:schemeClr val="tx1"/>
                </a:solidFill>
                <a:latin typeface="Roboto Light" panose="02000000000000000000"/>
                <a:ea typeface="Roboto Light" panose="02000000000000000000" pitchFamily="2" charset="0"/>
              </a:rPr>
              <a:t>TM</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Project Deployment</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Case Studies</a:t>
            </a:r>
          </a:p>
          <a:p>
            <a:pPr marL="800100" lvl="1" indent="-342900">
              <a:lnSpc>
                <a:spcPct val="100000"/>
              </a:lnSpc>
              <a:spcBef>
                <a:spcPts val="600"/>
              </a:spcBef>
              <a:buClr>
                <a:srgbClr val="3A6AB3"/>
              </a:buClr>
              <a:buFont typeface="Arial" panose="020B0604020202020204" pitchFamily="34" charset="0"/>
              <a:buChar char="•"/>
            </a:pPr>
            <a:endParaRPr lang="en-US" sz="1300" dirty="0">
              <a:solidFill>
                <a:schemeClr val="tx1"/>
              </a:solidFill>
              <a:highlight>
                <a:srgbClr val="FFFF00"/>
              </a:highlight>
              <a:latin typeface="Roboto Light" panose="02000000000000000000"/>
              <a:ea typeface="Roboto Light" panose="02000000000000000000" pitchFamily="2" charset="0"/>
            </a:endParaRPr>
          </a:p>
          <a:p>
            <a:pPr marL="1257300" lvl="2" indent="-342900">
              <a:lnSpc>
                <a:spcPct val="100000"/>
              </a:lnSpc>
              <a:spcBef>
                <a:spcPts val="600"/>
              </a:spcBef>
              <a:buClr>
                <a:srgbClr val="3A6AB3"/>
              </a:buClr>
              <a:buFont typeface="Arial" panose="020B0604020202020204" pitchFamily="34" charset="0"/>
              <a:buChar char="•"/>
            </a:pPr>
            <a:endParaRPr lang="en-US" sz="1300" dirty="0">
              <a:solidFill>
                <a:schemeClr val="tx1"/>
              </a:solidFill>
              <a:latin typeface="Roboto Light" panose="02000000000000000000"/>
              <a:ea typeface="Roboto Light" panose="02000000000000000000" pitchFamily="2" charset="0"/>
            </a:endParaRPr>
          </a:p>
          <a:p>
            <a:pPr marL="800100" lvl="1" indent="-342900">
              <a:lnSpc>
                <a:spcPct val="100000"/>
              </a:lnSpc>
              <a:spcBef>
                <a:spcPts val="600"/>
              </a:spcBef>
              <a:buClr>
                <a:srgbClr val="3A6AB3"/>
              </a:buClr>
              <a:buFont typeface="Arial" panose="020B0604020202020204" pitchFamily="34" charset="0"/>
              <a:buChar char="•"/>
            </a:pPr>
            <a:endParaRPr lang="en-US" sz="1300" dirty="0">
              <a:solidFill>
                <a:schemeClr val="tx1"/>
              </a:solidFill>
              <a:latin typeface="Roboto Light" panose="02000000000000000000"/>
              <a:ea typeface="Roboto Light" panose="02000000000000000000" pitchFamily="2" charset="0"/>
            </a:endParaRPr>
          </a:p>
          <a:p>
            <a:pPr marL="800100" lvl="1" indent="-342900">
              <a:lnSpc>
                <a:spcPct val="100000"/>
              </a:lnSpc>
              <a:spcBef>
                <a:spcPts val="600"/>
              </a:spcBef>
              <a:buClr>
                <a:srgbClr val="3A6AB3"/>
              </a:buClr>
              <a:buFont typeface="Arial" panose="020B0604020202020204" pitchFamily="34" charset="0"/>
              <a:buChar char="•"/>
            </a:pPr>
            <a:endParaRPr lang="en-US" sz="1300" dirty="0">
              <a:solidFill>
                <a:schemeClr val="tx1"/>
              </a:solidFill>
              <a:latin typeface="Roboto Light" panose="02000000000000000000"/>
              <a:ea typeface="Source Sans Pro" panose="020B0503030403020204" pitchFamily="34" charset="0"/>
            </a:endParaRPr>
          </a:p>
          <a:p>
            <a:pPr marL="800100" lvl="1" indent="-342900">
              <a:spcBef>
                <a:spcPts val="600"/>
              </a:spcBef>
              <a:buClr>
                <a:srgbClr val="3A6AB3"/>
              </a:buClr>
              <a:buFont typeface="Arial" panose="020B0604020202020204" pitchFamily="34" charset="0"/>
              <a:buChar char="•"/>
            </a:pPr>
            <a:endParaRPr lang="en-US" sz="1300" dirty="0">
              <a:solidFill>
                <a:schemeClr val="tx1"/>
              </a:solidFill>
              <a:latin typeface="Source Sans Pro" panose="020B0503030403020204" pitchFamily="34" charset="0"/>
              <a:ea typeface="Source Sans Pro" panose="020B0503030403020204" pitchFamily="34" charset="0"/>
            </a:endParaRPr>
          </a:p>
        </p:txBody>
      </p:sp>
      <p:sp>
        <p:nvSpPr>
          <p:cNvPr id="19" name="Title 33">
            <a:extLst>
              <a:ext uri="{FF2B5EF4-FFF2-40B4-BE49-F238E27FC236}">
                <a16:creationId xmlns:a16="http://schemas.microsoft.com/office/drawing/2014/main" id="{838AF0E3-6562-4560-99F1-2D5189228251}"/>
              </a:ext>
            </a:extLst>
          </p:cNvPr>
          <p:cNvSpPr txBox="1">
            <a:spLocks/>
          </p:cNvSpPr>
          <p:nvPr/>
        </p:nvSpPr>
        <p:spPr>
          <a:xfrm>
            <a:off x="5794522" y="1605359"/>
            <a:ext cx="3648058" cy="617432"/>
          </a:xfrm>
          <a:prstGeom prst="rect">
            <a:avLst/>
          </a:prstGeom>
        </p:spPr>
        <p:txBody>
          <a:bodyPr>
            <a:normAutofit lnSpcReduction="10000"/>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4000" dirty="0">
              <a:solidFill>
                <a:srgbClr val="666666"/>
              </a:solidFill>
              <a:latin typeface="Source Sans Pro Light" panose="020B0403030403020204" pitchFamily="34" charset="0"/>
            </a:endParaRPr>
          </a:p>
        </p:txBody>
      </p:sp>
      <p:sp>
        <p:nvSpPr>
          <p:cNvPr id="33" name="Text Placeholder 10">
            <a:extLst>
              <a:ext uri="{FF2B5EF4-FFF2-40B4-BE49-F238E27FC236}">
                <a16:creationId xmlns:a16="http://schemas.microsoft.com/office/drawing/2014/main" id="{DCF7FFD3-21A0-460B-9E9B-B3AEB02BF407}"/>
              </a:ext>
            </a:extLst>
          </p:cNvPr>
          <p:cNvSpPr txBox="1">
            <a:spLocks/>
          </p:cNvSpPr>
          <p:nvPr/>
        </p:nvSpPr>
        <p:spPr>
          <a:xfrm>
            <a:off x="6083454" y="5544679"/>
            <a:ext cx="3927945" cy="585531"/>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100" dirty="0">
              <a:latin typeface="+mj-lt"/>
            </a:endParaRPr>
          </a:p>
        </p:txBody>
      </p:sp>
      <p:sp>
        <p:nvSpPr>
          <p:cNvPr id="34" name="Text Placeholder 12">
            <a:extLst>
              <a:ext uri="{FF2B5EF4-FFF2-40B4-BE49-F238E27FC236}">
                <a16:creationId xmlns:a16="http://schemas.microsoft.com/office/drawing/2014/main" id="{DD259A0C-7E9D-4BC1-920E-0C955AFFB5DC}"/>
              </a:ext>
            </a:extLst>
          </p:cNvPr>
          <p:cNvSpPr txBox="1">
            <a:spLocks/>
          </p:cNvSpPr>
          <p:nvPr/>
        </p:nvSpPr>
        <p:spPr>
          <a:xfrm>
            <a:off x="5944402" y="5241625"/>
            <a:ext cx="3944570" cy="457208"/>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1800" dirty="0">
              <a:latin typeface="Source Sans Pro" panose="020B0503030403020204" pitchFamily="34" charset="0"/>
            </a:endParaRPr>
          </a:p>
        </p:txBody>
      </p:sp>
      <p:sp>
        <p:nvSpPr>
          <p:cNvPr id="12" name="Title 33">
            <a:extLst>
              <a:ext uri="{FF2B5EF4-FFF2-40B4-BE49-F238E27FC236}">
                <a16:creationId xmlns:a16="http://schemas.microsoft.com/office/drawing/2014/main" id="{9B4FE329-9D0D-46A1-A1DE-0F362BCA57A5}"/>
              </a:ext>
            </a:extLst>
          </p:cNvPr>
          <p:cNvSpPr txBox="1">
            <a:spLocks/>
          </p:cNvSpPr>
          <p:nvPr/>
        </p:nvSpPr>
        <p:spPr>
          <a:xfrm>
            <a:off x="384048" y="393192"/>
            <a:ext cx="10305288"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a:buClr>
                <a:srgbClr val="2888C9"/>
              </a:buClr>
            </a:pPr>
            <a:r>
              <a:rPr lang="en-US" sz="3400" spc="-150" dirty="0">
                <a:solidFill>
                  <a:srgbClr val="3A6AB3"/>
                </a:solidFill>
                <a:latin typeface="Work Sans Medium" pitchFamily="2" charset="0"/>
                <a:ea typeface="Source Sans Pro Light" panose="020B0403030403020204" pitchFamily="34" charset="0"/>
              </a:rPr>
              <a:t>Agenda</a:t>
            </a:r>
          </a:p>
        </p:txBody>
      </p:sp>
      <p:grpSp>
        <p:nvGrpSpPr>
          <p:cNvPr id="2" name="Group 1">
            <a:extLst>
              <a:ext uri="{FF2B5EF4-FFF2-40B4-BE49-F238E27FC236}">
                <a16:creationId xmlns:a16="http://schemas.microsoft.com/office/drawing/2014/main" id="{99564797-C235-4BB6-BCF2-BFB04A6C9D5F}"/>
              </a:ext>
            </a:extLst>
          </p:cNvPr>
          <p:cNvGrpSpPr/>
          <p:nvPr/>
        </p:nvGrpSpPr>
        <p:grpSpPr>
          <a:xfrm>
            <a:off x="0" y="4941174"/>
            <a:ext cx="10688638" cy="1138196"/>
            <a:chOff x="0" y="4941174"/>
            <a:chExt cx="10688638" cy="1138196"/>
          </a:xfrm>
        </p:grpSpPr>
        <p:grpSp>
          <p:nvGrpSpPr>
            <p:cNvPr id="4" name="Group 3">
              <a:extLst>
                <a:ext uri="{FF2B5EF4-FFF2-40B4-BE49-F238E27FC236}">
                  <a16:creationId xmlns:a16="http://schemas.microsoft.com/office/drawing/2014/main" id="{2FFED512-4B31-4165-BA62-8B947562AFDA}"/>
                </a:ext>
              </a:extLst>
            </p:cNvPr>
            <p:cNvGrpSpPr/>
            <p:nvPr/>
          </p:nvGrpSpPr>
          <p:grpSpPr>
            <a:xfrm>
              <a:off x="0" y="4941174"/>
              <a:ext cx="10688638" cy="1138196"/>
              <a:chOff x="0" y="5642698"/>
              <a:chExt cx="10688638" cy="1138196"/>
            </a:xfrm>
          </p:grpSpPr>
          <p:sp>
            <p:nvSpPr>
              <p:cNvPr id="11" name="Rectangle 10">
                <a:extLst>
                  <a:ext uri="{FF2B5EF4-FFF2-40B4-BE49-F238E27FC236}">
                    <a16:creationId xmlns:a16="http://schemas.microsoft.com/office/drawing/2014/main" id="{254E4DF3-5E92-4745-97B8-E3D39608EF06}"/>
                  </a:ext>
                </a:extLst>
              </p:cNvPr>
              <p:cNvSpPr/>
              <p:nvPr/>
            </p:nvSpPr>
            <p:spPr>
              <a:xfrm>
                <a:off x="0" y="5642698"/>
                <a:ext cx="10688638" cy="11345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Title 33">
                <a:extLst>
                  <a:ext uri="{FF2B5EF4-FFF2-40B4-BE49-F238E27FC236}">
                    <a16:creationId xmlns:a16="http://schemas.microsoft.com/office/drawing/2014/main" id="{BCD3BB44-1598-4ED4-9AAF-BD1BAEE2773F}"/>
                  </a:ext>
                </a:extLst>
              </p:cNvPr>
              <p:cNvSpPr txBox="1">
                <a:spLocks/>
              </p:cNvSpPr>
              <p:nvPr/>
            </p:nvSpPr>
            <p:spPr>
              <a:xfrm>
                <a:off x="825388" y="5788614"/>
                <a:ext cx="1957768" cy="992280"/>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a:buClr>
                    <a:srgbClr val="2888C9"/>
                  </a:buClr>
                </a:pPr>
                <a:r>
                  <a:rPr lang="en-US" sz="2400" dirty="0">
                    <a:solidFill>
                      <a:srgbClr val="3A6AB3"/>
                    </a:solidFill>
                    <a:latin typeface="Roboto Medium" panose="02000000000000000000" pitchFamily="2" charset="0"/>
                    <a:ea typeface="Roboto Medium" panose="02000000000000000000" pitchFamily="2" charset="0"/>
                  </a:rPr>
                  <a:t>About Speaker</a:t>
                </a:r>
              </a:p>
            </p:txBody>
          </p:sp>
          <p:sp>
            <p:nvSpPr>
              <p:cNvPr id="14" name="Text Placeholder 7">
                <a:extLst>
                  <a:ext uri="{FF2B5EF4-FFF2-40B4-BE49-F238E27FC236}">
                    <a16:creationId xmlns:a16="http://schemas.microsoft.com/office/drawing/2014/main" id="{60DA347A-FC4E-495A-9742-A5C1ACAC47BF}"/>
                  </a:ext>
                </a:extLst>
              </p:cNvPr>
              <p:cNvSpPr txBox="1">
                <a:spLocks/>
              </p:cNvSpPr>
              <p:nvPr/>
            </p:nvSpPr>
            <p:spPr>
              <a:xfrm>
                <a:off x="3539741" y="5741147"/>
                <a:ext cx="7148897" cy="1037908"/>
              </a:xfrm>
              <a:prstGeom prst="rect">
                <a:avLst/>
              </a:prstGeom>
            </p:spPr>
            <p:txBody>
              <a:bodyPr vert="horz" lIns="91440" tIns="45720" rIns="91440" bIns="45720" rtlCol="0">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110000"/>
                  </a:lnSpc>
                  <a:spcBef>
                    <a:spcPts val="300"/>
                  </a:spcBef>
                  <a:buNone/>
                </a:pPr>
                <a:r>
                  <a:rPr lang="en-US" sz="1600" dirty="0">
                    <a:solidFill>
                      <a:srgbClr val="3A6AB3"/>
                    </a:solidFill>
                    <a:latin typeface="Roboto Medium" panose="02000000000000000000" pitchFamily="2" charset="0"/>
                    <a:ea typeface="Roboto Medium" panose="02000000000000000000" pitchFamily="2" charset="0"/>
                  </a:rPr>
                  <a:t>DR. MELISSA KAO </a:t>
                </a:r>
                <a:r>
                  <a:rPr lang="en-US" sz="1100" i="1" dirty="0">
                    <a:solidFill>
                      <a:srgbClr val="3A6AB3"/>
                    </a:solidFill>
                    <a:latin typeface="Roboto Medium" panose="02000000000000000000" pitchFamily="2" charset="0"/>
                    <a:ea typeface="Roboto Medium" panose="02000000000000000000" pitchFamily="2" charset="0"/>
                  </a:rPr>
                  <a:t>BSc (Hons), PhD</a:t>
                </a:r>
              </a:p>
              <a:p>
                <a:pPr marL="0" indent="0">
                  <a:lnSpc>
                    <a:spcPct val="100000"/>
                  </a:lnSpc>
                  <a:spcBef>
                    <a:spcPts val="300"/>
                  </a:spcBef>
                  <a:buNone/>
                </a:pPr>
                <a:r>
                  <a:rPr lang="en-US" sz="1200" b="1" dirty="0">
                    <a:solidFill>
                      <a:srgbClr val="666666"/>
                    </a:solidFill>
                  </a:rPr>
                  <a:t>Director of International Sales, FootfallCam UK Limited.</a:t>
                </a:r>
              </a:p>
              <a:p>
                <a:pPr marL="0" indent="0">
                  <a:lnSpc>
                    <a:spcPct val="100000"/>
                  </a:lnSpc>
                  <a:spcBef>
                    <a:spcPts val="600"/>
                  </a:spcBef>
                  <a:buNone/>
                </a:pPr>
                <a:r>
                  <a:rPr lang="en-US" sz="1200" b="1" dirty="0">
                    <a:solidFill>
                      <a:srgbClr val="666666"/>
                    </a:solidFill>
                  </a:rPr>
                  <a:t> </a:t>
                </a:r>
              </a:p>
            </p:txBody>
          </p:sp>
          <p:cxnSp>
            <p:nvCxnSpPr>
              <p:cNvPr id="16" name="Straight Connector 15">
                <a:extLst>
                  <a:ext uri="{FF2B5EF4-FFF2-40B4-BE49-F238E27FC236}">
                    <a16:creationId xmlns:a16="http://schemas.microsoft.com/office/drawing/2014/main" id="{6118648A-9D77-45B9-8601-C1AF26D18D4B}"/>
                  </a:ext>
                </a:extLst>
              </p:cNvPr>
              <p:cNvCxnSpPr>
                <a:cxnSpLocks/>
              </p:cNvCxnSpPr>
              <p:nvPr/>
            </p:nvCxnSpPr>
            <p:spPr>
              <a:xfrm>
                <a:off x="3066473" y="5697490"/>
                <a:ext cx="0" cy="1019157"/>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194E5FE-552A-43A9-B83E-095EC24C106B}"/>
                </a:ext>
              </a:extLst>
            </p:cNvPr>
            <p:cNvSpPr txBox="1"/>
            <p:nvPr/>
          </p:nvSpPr>
          <p:spPr>
            <a:xfrm>
              <a:off x="3539741" y="5654486"/>
              <a:ext cx="1686400" cy="261610"/>
            </a:xfrm>
            <a:prstGeom prst="rect">
              <a:avLst/>
            </a:prstGeom>
            <a:noFill/>
          </p:spPr>
          <p:txBody>
            <a:bodyPr wrap="square" rtlCol="0">
              <a:spAutoFit/>
            </a:bodyPr>
            <a:lstStyle/>
            <a:p>
              <a:r>
                <a:rPr lang="en-US" sz="1100" dirty="0">
                  <a:solidFill>
                    <a:srgbClr val="666666"/>
                  </a:solidFill>
                  <a:latin typeface="Roboto Light" panose="02000000000000000000" pitchFamily="2" charset="0"/>
                  <a:ea typeface="Roboto Light" panose="02000000000000000000" pitchFamily="2" charset="0"/>
                  <a:hlinkClick r:id="rId3"/>
                </a:rPr>
                <a:t>Connect on Linkedin</a:t>
              </a:r>
              <a:endParaRPr lang="en-MY" sz="1100" dirty="0">
                <a:solidFill>
                  <a:srgbClr val="666666"/>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229113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A30D9F8-EA63-4A75-887F-62E41D487297}"/>
              </a:ext>
            </a:extLst>
          </p:cNvPr>
          <p:cNvSpPr txBox="1">
            <a:spLocks/>
          </p:cNvSpPr>
          <p:nvPr/>
        </p:nvSpPr>
        <p:spPr>
          <a:xfrm>
            <a:off x="1485336" y="672254"/>
            <a:ext cx="6714130" cy="933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6" b="1" dirty="0">
              <a:solidFill>
                <a:srgbClr val="002060"/>
              </a:solidFill>
              <a:latin typeface="Arial" panose="020B0604020202020204" pitchFamily="34" charset="0"/>
              <a:cs typeface="Arial" panose="020B0604020202020204" pitchFamily="34" charset="0"/>
            </a:endParaRPr>
          </a:p>
        </p:txBody>
      </p:sp>
      <p:sp>
        <p:nvSpPr>
          <p:cNvPr id="2" name="Title 33">
            <a:extLst>
              <a:ext uri="{FF2B5EF4-FFF2-40B4-BE49-F238E27FC236}">
                <a16:creationId xmlns:a16="http://schemas.microsoft.com/office/drawing/2014/main" id="{04009F70-AA59-477E-863D-5F59438655A3}"/>
              </a:ext>
            </a:extLst>
          </p:cNvPr>
          <p:cNvSpPr txBox="1">
            <a:spLocks/>
          </p:cNvSpPr>
          <p:nvPr/>
        </p:nvSpPr>
        <p:spPr>
          <a:xfrm>
            <a:off x="501452" y="522600"/>
            <a:ext cx="9831310"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FootfallCam Rule Engine</a:t>
            </a:r>
          </a:p>
          <a:p>
            <a:endParaRPr lang="en-US" sz="3400" spc="-150" baseline="30000" dirty="0">
              <a:solidFill>
                <a:srgbClr val="3A6AB3"/>
              </a:solidFill>
              <a:latin typeface="Work Sans Medium" pitchFamily="2" charset="0"/>
            </a:endParaRPr>
          </a:p>
        </p:txBody>
      </p:sp>
      <p:sp>
        <p:nvSpPr>
          <p:cNvPr id="5" name="TextBox 4">
            <a:extLst>
              <a:ext uri="{FF2B5EF4-FFF2-40B4-BE49-F238E27FC236}">
                <a16:creationId xmlns:a16="http://schemas.microsoft.com/office/drawing/2014/main" id="{422ADD81-EB80-4AD9-9BA1-2CB61B458F40}"/>
              </a:ext>
            </a:extLst>
          </p:cNvPr>
          <p:cNvSpPr txBox="1"/>
          <p:nvPr/>
        </p:nvSpPr>
        <p:spPr>
          <a:xfrm>
            <a:off x="501451" y="5317546"/>
            <a:ext cx="9223573" cy="1631216"/>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500+ different </a:t>
            </a:r>
            <a:r>
              <a:rPr lang="en-US" sz="1600" dirty="0">
                <a:solidFill>
                  <a:srgbClr val="3A6AB3"/>
                </a:solidFill>
                <a:latin typeface="Roboto Light" panose="02000000000000000000" pitchFamily="2" charset="0"/>
                <a:ea typeface="Roboto Light" panose="02000000000000000000" pitchFamily="2" charset="0"/>
              </a:rPr>
              <a:t>rule templates</a:t>
            </a:r>
          </a:p>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Customised rules using Python, interface with: </a:t>
            </a:r>
          </a:p>
          <a:p>
            <a:pPr marL="742950" lvl="1"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FootfallCam raw data, or </a:t>
            </a:r>
          </a:p>
          <a:p>
            <a:pPr marL="742950" lvl="1"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Aggregated metrics</a:t>
            </a:r>
          </a:p>
          <a:p>
            <a:pPr marL="285750" indent="-285750" defTabSz="1008400">
              <a:spcBef>
                <a:spcPts val="600"/>
              </a:spcBef>
              <a:buClr>
                <a:srgbClr val="3A6AB3"/>
              </a:buClr>
              <a:buFont typeface="Arial" panose="020B0604020202020204" pitchFamily="34" charset="0"/>
              <a:buChar char="•"/>
            </a:pPr>
            <a:r>
              <a:rPr lang="en-US" sz="1600" dirty="0">
                <a:solidFill>
                  <a:srgbClr val="3A6AB3"/>
                </a:solidFill>
                <a:latin typeface="Roboto Light" panose="02000000000000000000" pitchFamily="2" charset="0"/>
                <a:ea typeface="Roboto Light" panose="02000000000000000000" pitchFamily="2" charset="0"/>
              </a:rPr>
              <a:t>Automatic notification </a:t>
            </a:r>
            <a:r>
              <a:rPr lang="en-US" sz="1600" dirty="0">
                <a:latin typeface="Roboto Light" panose="02000000000000000000" pitchFamily="2" charset="0"/>
                <a:ea typeface="Roboto Light" panose="02000000000000000000" pitchFamily="2" charset="0"/>
              </a:rPr>
              <a:t>via SMS, Emails, FootfallCam Watch, Android and iOS Apps</a:t>
            </a:r>
          </a:p>
        </p:txBody>
      </p:sp>
      <p:pic>
        <p:nvPicPr>
          <p:cNvPr id="9" name="Picture 8">
            <a:extLst>
              <a:ext uri="{FF2B5EF4-FFF2-40B4-BE49-F238E27FC236}">
                <a16:creationId xmlns:a16="http://schemas.microsoft.com/office/drawing/2014/main" id="{EA9F2EE5-89B9-4E20-AAD1-934211E50986}"/>
              </a:ext>
            </a:extLst>
          </p:cNvPr>
          <p:cNvPicPr>
            <a:picLocks noChangeAspect="1"/>
          </p:cNvPicPr>
          <p:nvPr/>
        </p:nvPicPr>
        <p:blipFill rotWithShape="1">
          <a:blip r:embed="rId2">
            <a:extLst>
              <a:ext uri="{28A0092B-C50C-407E-A947-70E740481C1C}">
                <a14:useLocalDpi xmlns:a14="http://schemas.microsoft.com/office/drawing/2010/main" val="0"/>
              </a:ext>
            </a:extLst>
          </a:blip>
          <a:srcRect l="6373" r="6768"/>
          <a:stretch/>
        </p:blipFill>
        <p:spPr>
          <a:xfrm>
            <a:off x="558257" y="1284717"/>
            <a:ext cx="4675157" cy="3714867"/>
          </a:xfrm>
          <a:prstGeom prst="rect">
            <a:avLst/>
          </a:prstGeom>
          <a:ln>
            <a:solidFill>
              <a:schemeClr val="accent3"/>
            </a:solidFill>
          </a:ln>
        </p:spPr>
      </p:pic>
      <p:pic>
        <p:nvPicPr>
          <p:cNvPr id="13" name="Picture 12">
            <a:extLst>
              <a:ext uri="{FF2B5EF4-FFF2-40B4-BE49-F238E27FC236}">
                <a16:creationId xmlns:a16="http://schemas.microsoft.com/office/drawing/2014/main" id="{851F55DB-0259-4FB7-A287-32B7BDEDB618}"/>
              </a:ext>
            </a:extLst>
          </p:cNvPr>
          <p:cNvPicPr>
            <a:picLocks noChangeAspect="1"/>
          </p:cNvPicPr>
          <p:nvPr/>
        </p:nvPicPr>
        <p:blipFill rotWithShape="1">
          <a:blip r:embed="rId3">
            <a:extLst>
              <a:ext uri="{28A0092B-C50C-407E-A947-70E740481C1C}">
                <a14:useLocalDpi xmlns:a14="http://schemas.microsoft.com/office/drawing/2010/main" val="0"/>
              </a:ext>
            </a:extLst>
          </a:blip>
          <a:srcRect l="6295" r="6847"/>
          <a:stretch/>
        </p:blipFill>
        <p:spPr>
          <a:xfrm>
            <a:off x="5290219" y="1284716"/>
            <a:ext cx="4675157" cy="3714867"/>
          </a:xfrm>
          <a:prstGeom prst="rect">
            <a:avLst/>
          </a:prstGeom>
          <a:ln>
            <a:solidFill>
              <a:schemeClr val="accent3"/>
            </a:solidFill>
          </a:ln>
        </p:spPr>
      </p:pic>
      <p:sp>
        <p:nvSpPr>
          <p:cNvPr id="15" name="TextBox 14">
            <a:hlinkClick r:id="rId4"/>
            <a:extLst>
              <a:ext uri="{FF2B5EF4-FFF2-40B4-BE49-F238E27FC236}">
                <a16:creationId xmlns:a16="http://schemas.microsoft.com/office/drawing/2014/main" id="{2CEBEB32-BEE0-4745-9426-25A01514B4A7}"/>
              </a:ext>
            </a:extLst>
          </p:cNvPr>
          <p:cNvSpPr txBox="1"/>
          <p:nvPr/>
        </p:nvSpPr>
        <p:spPr>
          <a:xfrm>
            <a:off x="1820864" y="5020521"/>
            <a:ext cx="2246311" cy="246221"/>
          </a:xfrm>
          <a:prstGeom prst="rect">
            <a:avLst/>
          </a:prstGeom>
          <a:noFill/>
        </p:spPr>
        <p:txBody>
          <a:bodyPr wrap="square">
            <a:spAutoFit/>
          </a:bodyPr>
          <a:lstStyle/>
          <a:p>
            <a:r>
              <a:rPr lang="en-US" sz="1000" dirty="0">
                <a:latin typeface="Roboto Light" panose="02000000000000000000" pitchFamily="2" charset="0"/>
                <a:ea typeface="Roboto Light" panose="02000000000000000000" pitchFamily="2" charset="0"/>
                <a:hlinkClick r:id="rId4"/>
              </a:rPr>
              <a:t>FootfallCam Rule Engine - List View </a:t>
            </a:r>
            <a:endParaRPr lang="en-US" sz="1000" dirty="0"/>
          </a:p>
        </p:txBody>
      </p:sp>
      <p:sp>
        <p:nvSpPr>
          <p:cNvPr id="17" name="TextBox 16">
            <a:extLst>
              <a:ext uri="{FF2B5EF4-FFF2-40B4-BE49-F238E27FC236}">
                <a16:creationId xmlns:a16="http://schemas.microsoft.com/office/drawing/2014/main" id="{5EA15022-1A8E-4997-89E1-507B4F8DB4A0}"/>
              </a:ext>
            </a:extLst>
          </p:cNvPr>
          <p:cNvSpPr txBox="1"/>
          <p:nvPr/>
        </p:nvSpPr>
        <p:spPr>
          <a:xfrm>
            <a:off x="7076310" y="4999583"/>
            <a:ext cx="2246311" cy="246221"/>
          </a:xfrm>
          <a:prstGeom prst="rect">
            <a:avLst/>
          </a:prstGeom>
          <a:noFill/>
        </p:spPr>
        <p:txBody>
          <a:bodyPr wrap="square">
            <a:spAutoFit/>
          </a:bodyPr>
          <a:lstStyle/>
          <a:p>
            <a:r>
              <a:rPr lang="en-US" sz="1000" dirty="0">
                <a:latin typeface="Roboto Light" panose="02000000000000000000" pitchFamily="2" charset="0"/>
                <a:ea typeface="Roboto Light" panose="02000000000000000000" pitchFamily="2" charset="0"/>
                <a:hlinkClick r:id="rId5"/>
              </a:rPr>
              <a:t>FootfallCam Rule Engine - Settings</a:t>
            </a:r>
            <a:endParaRPr lang="en-US" sz="1000" dirty="0"/>
          </a:p>
        </p:txBody>
      </p:sp>
    </p:spTree>
    <p:extLst>
      <p:ext uri="{BB962C8B-B14F-4D97-AF65-F5344CB8AC3E}">
        <p14:creationId xmlns:p14="http://schemas.microsoft.com/office/powerpoint/2010/main" val="382864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1451" y="1212378"/>
            <a:ext cx="8452209" cy="292388"/>
          </a:xfrm>
          <a:prstGeom prst="rect">
            <a:avLst/>
          </a:prstGeom>
          <a:noFill/>
        </p:spPr>
        <p:txBody>
          <a:bodyPr wrap="square" rtlCol="0">
            <a:spAutoFit/>
          </a:bodyPr>
          <a:lstStyle/>
          <a:p>
            <a:pPr defTabSz="1008400">
              <a:spcBef>
                <a:spcPts val="1103"/>
              </a:spcBef>
            </a:pPr>
            <a:r>
              <a:rPr lang="en-US" sz="1300" dirty="0">
                <a:solidFill>
                  <a:srgbClr val="666666"/>
                </a:solidFill>
                <a:latin typeface="Roboto Light" panose="02000000000000000000" pitchFamily="2" charset="0"/>
                <a:ea typeface="Roboto Light" panose="02000000000000000000" pitchFamily="2" charset="0"/>
              </a:rPr>
              <a:t>Individual user accounts can be setup for team members and assign access rights accordingly.</a:t>
            </a:r>
          </a:p>
        </p:txBody>
      </p:sp>
      <p:sp>
        <p:nvSpPr>
          <p:cNvPr id="8" name="Title 1">
            <a:extLst>
              <a:ext uri="{FF2B5EF4-FFF2-40B4-BE49-F238E27FC236}">
                <a16:creationId xmlns:a16="http://schemas.microsoft.com/office/drawing/2014/main" id="{7A30D9F8-EA63-4A75-887F-62E41D487297}"/>
              </a:ext>
            </a:extLst>
          </p:cNvPr>
          <p:cNvSpPr txBox="1">
            <a:spLocks/>
          </p:cNvSpPr>
          <p:nvPr/>
        </p:nvSpPr>
        <p:spPr>
          <a:xfrm>
            <a:off x="1485336" y="672254"/>
            <a:ext cx="6714130" cy="933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6" b="1" dirty="0">
              <a:solidFill>
                <a:srgbClr val="002060"/>
              </a:solidFill>
              <a:latin typeface="Arial" panose="020B0604020202020204" pitchFamily="34" charset="0"/>
              <a:cs typeface="Arial" panose="020B0604020202020204" pitchFamily="34" charset="0"/>
            </a:endParaRPr>
          </a:p>
        </p:txBody>
      </p:sp>
      <p:sp>
        <p:nvSpPr>
          <p:cNvPr id="4" name="Title 33">
            <a:extLst>
              <a:ext uri="{FF2B5EF4-FFF2-40B4-BE49-F238E27FC236}">
                <a16:creationId xmlns:a16="http://schemas.microsoft.com/office/drawing/2014/main" id="{3DF9FF16-AAF0-41A0-8825-18FFBEDE33E0}"/>
              </a:ext>
            </a:extLst>
          </p:cNvPr>
          <p:cNvSpPr txBox="1">
            <a:spLocks/>
          </p:cNvSpPr>
          <p:nvPr/>
        </p:nvSpPr>
        <p:spPr>
          <a:xfrm>
            <a:off x="501451" y="522600"/>
            <a:ext cx="10294685"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Account Management</a:t>
            </a:r>
            <a:endParaRPr lang="en-US" sz="3400" spc="-150" baseline="30000" dirty="0">
              <a:solidFill>
                <a:srgbClr val="3A6AB3"/>
              </a:solidFill>
              <a:latin typeface="Work Sans Medium" pitchFamily="2" charset="0"/>
            </a:endParaRPr>
          </a:p>
        </p:txBody>
      </p:sp>
      <p:grpSp>
        <p:nvGrpSpPr>
          <p:cNvPr id="24" name="Group 23">
            <a:extLst>
              <a:ext uri="{FF2B5EF4-FFF2-40B4-BE49-F238E27FC236}">
                <a16:creationId xmlns:a16="http://schemas.microsoft.com/office/drawing/2014/main" id="{4AC077C8-57CD-4B98-800F-7E4E59AA36CE}"/>
              </a:ext>
            </a:extLst>
          </p:cNvPr>
          <p:cNvGrpSpPr/>
          <p:nvPr/>
        </p:nvGrpSpPr>
        <p:grpSpPr>
          <a:xfrm>
            <a:off x="658972" y="3136332"/>
            <a:ext cx="8372675" cy="3672712"/>
            <a:chOff x="0" y="0"/>
            <a:chExt cx="6310630" cy="2800985"/>
          </a:xfrm>
        </p:grpSpPr>
        <p:pic>
          <p:nvPicPr>
            <p:cNvPr id="25" name="Picture 24">
              <a:extLst>
                <a:ext uri="{FF2B5EF4-FFF2-40B4-BE49-F238E27FC236}">
                  <a16:creationId xmlns:a16="http://schemas.microsoft.com/office/drawing/2014/main" id="{8182E947-5AB9-4B01-8CA1-CEB2BF2F16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2" t="-1" r="724" b="2286"/>
            <a:stretch/>
          </p:blipFill>
          <p:spPr bwMode="auto">
            <a:xfrm>
              <a:off x="0" y="0"/>
              <a:ext cx="3186430" cy="2800985"/>
            </a:xfrm>
            <a:prstGeom prst="rect">
              <a:avLst/>
            </a:prstGeom>
            <a:ln>
              <a:noFill/>
            </a:ln>
            <a:extLst>
              <a:ext uri="{53640926-AAD7-44D8-BBD7-CCE9431645EC}">
                <a14:shadowObscured xmlns:a14="http://schemas.microsoft.com/office/drawing/2010/main"/>
              </a:ext>
            </a:extLst>
          </p:spPr>
        </p:pic>
        <p:grpSp>
          <p:nvGrpSpPr>
            <p:cNvPr id="26" name="Group 25">
              <a:extLst>
                <a:ext uri="{FF2B5EF4-FFF2-40B4-BE49-F238E27FC236}">
                  <a16:creationId xmlns:a16="http://schemas.microsoft.com/office/drawing/2014/main" id="{F7156806-B6C6-4D99-83A9-276FEC45F5D6}"/>
                </a:ext>
              </a:extLst>
            </p:cNvPr>
            <p:cNvGrpSpPr/>
            <p:nvPr/>
          </p:nvGrpSpPr>
          <p:grpSpPr>
            <a:xfrm>
              <a:off x="3186429" y="0"/>
              <a:ext cx="3124201" cy="2800984"/>
              <a:chOff x="-7621" y="-19050"/>
              <a:chExt cx="3124201" cy="2800984"/>
            </a:xfrm>
          </p:grpSpPr>
          <p:grpSp>
            <p:nvGrpSpPr>
              <p:cNvPr id="27" name="Group 26">
                <a:extLst>
                  <a:ext uri="{FF2B5EF4-FFF2-40B4-BE49-F238E27FC236}">
                    <a16:creationId xmlns:a16="http://schemas.microsoft.com/office/drawing/2014/main" id="{356568D3-EEBA-45E1-938F-6D04D65BAEC1}"/>
                  </a:ext>
                </a:extLst>
              </p:cNvPr>
              <p:cNvGrpSpPr/>
              <p:nvPr/>
            </p:nvGrpSpPr>
            <p:grpSpPr>
              <a:xfrm>
                <a:off x="12700" y="95250"/>
                <a:ext cx="3103880" cy="2552700"/>
                <a:chOff x="0" y="0"/>
                <a:chExt cx="3954389" cy="3137926"/>
              </a:xfrm>
            </p:grpSpPr>
            <p:pic>
              <p:nvPicPr>
                <p:cNvPr id="29" name="Picture 28">
                  <a:extLst>
                    <a:ext uri="{FF2B5EF4-FFF2-40B4-BE49-F238E27FC236}">
                      <a16:creationId xmlns:a16="http://schemas.microsoft.com/office/drawing/2014/main" id="{507CD9DD-0DD0-4355-9F3F-21C227BCF7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5030" b="14311"/>
                <a:stretch/>
              </p:blipFill>
              <p:spPr bwMode="auto">
                <a:xfrm>
                  <a:off x="35169" y="574431"/>
                  <a:ext cx="3919220" cy="2563495"/>
                </a:xfrm>
                <a:prstGeom prst="rect">
                  <a:avLst/>
                </a:prstGeom>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F4A7DDD5-C80F-4D99-AAC9-0EB0C4976A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02" t="13888" r="19444" b="69917"/>
                <a:stretch/>
              </p:blipFill>
              <p:spPr bwMode="auto">
                <a:xfrm>
                  <a:off x="0" y="0"/>
                  <a:ext cx="3475355" cy="550545"/>
                </a:xfrm>
                <a:prstGeom prst="rect">
                  <a:avLst/>
                </a:prstGeom>
                <a:ln>
                  <a:noFill/>
                </a:ln>
                <a:extLst>
                  <a:ext uri="{53640926-AAD7-44D8-BBD7-CCE9431645EC}">
                    <a14:shadowObscured xmlns:a14="http://schemas.microsoft.com/office/drawing/2010/main"/>
                  </a:ext>
                </a:extLst>
              </p:spPr>
            </p:pic>
          </p:grpSp>
          <p:sp>
            <p:nvSpPr>
              <p:cNvPr id="28" name="Rectangle 27">
                <a:extLst>
                  <a:ext uri="{FF2B5EF4-FFF2-40B4-BE49-F238E27FC236}">
                    <a16:creationId xmlns:a16="http://schemas.microsoft.com/office/drawing/2014/main" id="{31FEDF5F-B373-4AFB-8D4A-5131F9638393}"/>
                  </a:ext>
                </a:extLst>
              </p:cNvPr>
              <p:cNvSpPr/>
              <p:nvPr/>
            </p:nvSpPr>
            <p:spPr>
              <a:xfrm>
                <a:off x="-7621" y="-19050"/>
                <a:ext cx="3117850" cy="280098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graphicFrame>
        <p:nvGraphicFramePr>
          <p:cNvPr id="9" name="Table 8">
            <a:extLst>
              <a:ext uri="{FF2B5EF4-FFF2-40B4-BE49-F238E27FC236}">
                <a16:creationId xmlns:a16="http://schemas.microsoft.com/office/drawing/2014/main" id="{E1562086-2EF6-4920-B26D-17E057004BF4}"/>
              </a:ext>
            </a:extLst>
          </p:cNvPr>
          <p:cNvGraphicFramePr>
            <a:graphicFrameLocks noGrp="1"/>
          </p:cNvGraphicFramePr>
          <p:nvPr/>
        </p:nvGraphicFramePr>
        <p:xfrm>
          <a:off x="658971" y="1654639"/>
          <a:ext cx="8364249" cy="1119844"/>
        </p:xfrm>
        <a:graphic>
          <a:graphicData uri="http://schemas.openxmlformats.org/drawingml/2006/table">
            <a:tbl>
              <a:tblPr firstRow="1" firstCol="1" bandRow="1"/>
              <a:tblGrid>
                <a:gridCol w="1639140">
                  <a:extLst>
                    <a:ext uri="{9D8B030D-6E8A-4147-A177-3AD203B41FA5}">
                      <a16:colId xmlns:a16="http://schemas.microsoft.com/office/drawing/2014/main" val="2187282445"/>
                    </a:ext>
                  </a:extLst>
                </a:gridCol>
                <a:gridCol w="3307789">
                  <a:extLst>
                    <a:ext uri="{9D8B030D-6E8A-4147-A177-3AD203B41FA5}">
                      <a16:colId xmlns:a16="http://schemas.microsoft.com/office/drawing/2014/main" val="4087032841"/>
                    </a:ext>
                  </a:extLst>
                </a:gridCol>
                <a:gridCol w="3417320">
                  <a:extLst>
                    <a:ext uri="{9D8B030D-6E8A-4147-A177-3AD203B41FA5}">
                      <a16:colId xmlns:a16="http://schemas.microsoft.com/office/drawing/2014/main" val="3210629838"/>
                    </a:ext>
                  </a:extLst>
                </a:gridCol>
              </a:tblGrid>
              <a:tr h="295360">
                <a:tc>
                  <a:txBody>
                    <a:bodyPr/>
                    <a:lstStyle/>
                    <a:p>
                      <a:pPr marL="0" marR="0">
                        <a:lnSpc>
                          <a:spcPct val="107000"/>
                        </a:lnSpc>
                        <a:spcBef>
                          <a:spcPts val="300"/>
                        </a:spcBef>
                        <a:spcAft>
                          <a:spcPts val="300"/>
                        </a:spcAft>
                      </a:pPr>
                      <a:r>
                        <a:rPr lang="en-US" sz="1300" spc="-50" dirty="0">
                          <a:solidFill>
                            <a:srgbClr val="FFFFFF"/>
                          </a:solidFill>
                          <a:effectLst/>
                          <a:latin typeface="Roboto Medium" panose="02000000000000000000" pitchFamily="2" charset="0"/>
                          <a:ea typeface="Roboto Medium" panose="02000000000000000000" pitchFamily="2" charset="0"/>
                          <a:cs typeface="Times New Roman" panose="02020603050405020304" pitchFamily="18" charset="0"/>
                        </a:rPr>
                        <a:t>Account Type</a:t>
                      </a:r>
                      <a:endParaRPr lang="en-US" sz="1300" spc="-50" dirty="0">
                        <a:solidFill>
                          <a:srgbClr val="03305B"/>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68580" marR="6858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3A6AB3"/>
                    </a:solidFill>
                  </a:tcPr>
                </a:tc>
                <a:tc>
                  <a:txBody>
                    <a:bodyPr/>
                    <a:lstStyle/>
                    <a:p>
                      <a:pPr marL="0" marR="0">
                        <a:lnSpc>
                          <a:spcPct val="107000"/>
                        </a:lnSpc>
                        <a:spcBef>
                          <a:spcPts val="300"/>
                        </a:spcBef>
                        <a:spcAft>
                          <a:spcPts val="300"/>
                        </a:spcAft>
                      </a:pPr>
                      <a:r>
                        <a:rPr lang="en-US" sz="1300" spc="-50" dirty="0">
                          <a:solidFill>
                            <a:srgbClr val="FFFFFF"/>
                          </a:solidFill>
                          <a:effectLst/>
                          <a:latin typeface="Roboto Medium" panose="02000000000000000000" pitchFamily="2" charset="0"/>
                          <a:ea typeface="Roboto Medium" panose="02000000000000000000" pitchFamily="2" charset="0"/>
                          <a:cs typeface="Times New Roman" panose="02020603050405020304" pitchFamily="18" charset="0"/>
                        </a:rPr>
                        <a:t>Description</a:t>
                      </a:r>
                      <a:endParaRPr lang="en-US" sz="1300" spc="-50" dirty="0">
                        <a:solidFill>
                          <a:srgbClr val="03305B"/>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68580" marR="6858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3A6AB3"/>
                    </a:solidFill>
                  </a:tcPr>
                </a:tc>
                <a:tc>
                  <a:txBody>
                    <a:bodyPr/>
                    <a:lstStyle/>
                    <a:p>
                      <a:pPr marL="0" marR="0">
                        <a:lnSpc>
                          <a:spcPct val="107000"/>
                        </a:lnSpc>
                        <a:spcBef>
                          <a:spcPts val="300"/>
                        </a:spcBef>
                        <a:spcAft>
                          <a:spcPts val="300"/>
                        </a:spcAft>
                      </a:pPr>
                      <a:r>
                        <a:rPr lang="en-US" sz="1300" spc="-50" dirty="0">
                          <a:solidFill>
                            <a:srgbClr val="FFFFFF"/>
                          </a:solidFill>
                          <a:effectLst/>
                          <a:latin typeface="Roboto Medium" panose="02000000000000000000" pitchFamily="2" charset="0"/>
                          <a:ea typeface="Roboto Medium" panose="02000000000000000000" pitchFamily="2" charset="0"/>
                          <a:cs typeface="Times New Roman" panose="02020603050405020304" pitchFamily="18" charset="0"/>
                        </a:rPr>
                        <a:t>Example</a:t>
                      </a:r>
                      <a:endParaRPr lang="en-US" sz="1300" spc="-50" dirty="0">
                        <a:solidFill>
                          <a:srgbClr val="03305B"/>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68580" marR="6858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3A6AB3"/>
                    </a:solidFill>
                  </a:tcPr>
                </a:tc>
                <a:extLst>
                  <a:ext uri="{0D108BD9-81ED-4DB2-BD59-A6C34878D82A}">
                    <a16:rowId xmlns:a16="http://schemas.microsoft.com/office/drawing/2014/main" val="3617172059"/>
                  </a:ext>
                </a:extLst>
              </a:tr>
              <a:tr h="349817">
                <a:tc>
                  <a:txBody>
                    <a:bodyPr/>
                    <a:lstStyle/>
                    <a:p>
                      <a:pPr marL="0" marR="0">
                        <a:lnSpc>
                          <a:spcPct val="107000"/>
                        </a:lnSpc>
                        <a:spcBef>
                          <a:spcPts val="0"/>
                        </a:spcBef>
                        <a:spcAft>
                          <a:spcPts val="300"/>
                        </a:spcAft>
                      </a:pPr>
                      <a:r>
                        <a:rPr lang="en-US" sz="1300" spc="-50" dirty="0">
                          <a:solidFill>
                            <a:srgbClr val="000000"/>
                          </a:solidFill>
                          <a:effectLst/>
                          <a:latin typeface="Roboto Light" panose="02000000000000000000" pitchFamily="2" charset="0"/>
                          <a:ea typeface="Roboto Light" panose="02000000000000000000" pitchFamily="2" charset="0"/>
                          <a:cs typeface="Times New Roman" panose="02020603050405020304" pitchFamily="18" charset="0"/>
                        </a:rPr>
                        <a:t>Admin</a:t>
                      </a:r>
                    </a:p>
                  </a:txBody>
                  <a:tcPr marL="68580" marR="6858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marL="0" marR="0">
                        <a:lnSpc>
                          <a:spcPct val="107000"/>
                        </a:lnSpc>
                        <a:spcBef>
                          <a:spcPts val="0"/>
                        </a:spcBef>
                        <a:spcAft>
                          <a:spcPts val="300"/>
                        </a:spcAft>
                      </a:pPr>
                      <a:r>
                        <a:rPr lang="en-US" sz="1300" spc="-50" dirty="0">
                          <a:solidFill>
                            <a:srgbClr val="000000"/>
                          </a:solidFill>
                          <a:effectLst/>
                          <a:latin typeface="Roboto Light" panose="02000000000000000000" pitchFamily="2" charset="0"/>
                          <a:ea typeface="Roboto Light" panose="02000000000000000000" pitchFamily="2" charset="0"/>
                          <a:cs typeface="Times New Roman" panose="02020603050405020304" pitchFamily="18" charset="0"/>
                        </a:rPr>
                        <a:t>Can create more accounts and remove unwanted accounts. </a:t>
                      </a:r>
                    </a:p>
                  </a:txBody>
                  <a:tcPr marL="68580" marR="6858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marL="0" marR="0">
                        <a:lnSpc>
                          <a:spcPct val="107000"/>
                        </a:lnSpc>
                        <a:spcBef>
                          <a:spcPts val="0"/>
                        </a:spcBef>
                        <a:spcAft>
                          <a:spcPts val="300"/>
                        </a:spcAft>
                      </a:pPr>
                      <a:r>
                        <a:rPr lang="en-US" sz="1300" spc="-50" dirty="0">
                          <a:solidFill>
                            <a:srgbClr val="000000"/>
                          </a:solidFill>
                          <a:effectLst/>
                          <a:latin typeface="Roboto Light" panose="02000000000000000000" pitchFamily="2" charset="0"/>
                          <a:ea typeface="Roboto Light" panose="02000000000000000000" pitchFamily="2" charset="0"/>
                          <a:cs typeface="Times New Roman" panose="02020603050405020304" pitchFamily="18" charset="0"/>
                        </a:rPr>
                        <a:t>CEOs are able to restrict the store managers’ access to certain data metrics.</a:t>
                      </a:r>
                    </a:p>
                  </a:txBody>
                  <a:tcPr marL="68580" marR="68580" marT="0" marB="0">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3560038797"/>
                  </a:ext>
                </a:extLst>
              </a:tr>
              <a:tr h="327360">
                <a:tc>
                  <a:txBody>
                    <a:bodyPr/>
                    <a:lstStyle/>
                    <a:p>
                      <a:pPr marL="0" marR="0">
                        <a:lnSpc>
                          <a:spcPct val="107000"/>
                        </a:lnSpc>
                        <a:spcBef>
                          <a:spcPts val="0"/>
                        </a:spcBef>
                        <a:spcAft>
                          <a:spcPts val="300"/>
                        </a:spcAft>
                      </a:pPr>
                      <a:r>
                        <a:rPr lang="en-US" sz="1300" spc="-50">
                          <a:solidFill>
                            <a:srgbClr val="000000"/>
                          </a:solidFill>
                          <a:effectLst/>
                          <a:latin typeface="Roboto Light" panose="02000000000000000000" pitchFamily="2" charset="0"/>
                          <a:ea typeface="Roboto Light" panose="02000000000000000000" pitchFamily="2" charset="0"/>
                          <a:cs typeface="Times New Roman" panose="02020603050405020304" pitchFamily="18" charset="0"/>
                        </a:rPr>
                        <a:t>User</a:t>
                      </a:r>
                    </a:p>
                  </a:txBody>
                  <a:tcPr marL="68580" marR="6858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marL="0" marR="0">
                        <a:lnSpc>
                          <a:spcPct val="107000"/>
                        </a:lnSpc>
                        <a:spcBef>
                          <a:spcPts val="0"/>
                        </a:spcBef>
                        <a:spcAft>
                          <a:spcPts val="300"/>
                        </a:spcAft>
                      </a:pPr>
                      <a:r>
                        <a:rPr lang="en-US" sz="1300" spc="-50" dirty="0">
                          <a:solidFill>
                            <a:srgbClr val="000000"/>
                          </a:solidFill>
                          <a:effectLst/>
                          <a:latin typeface="Roboto Light" panose="02000000000000000000" pitchFamily="2" charset="0"/>
                          <a:ea typeface="Roboto Light" panose="02000000000000000000" pitchFamily="2" charset="0"/>
                          <a:cs typeface="Times New Roman" panose="02020603050405020304" pitchFamily="18" charset="0"/>
                        </a:rPr>
                        <a:t>Limited access in account creation and removal.</a:t>
                      </a:r>
                    </a:p>
                  </a:txBody>
                  <a:tcPr marL="68580" marR="6858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marL="0" marR="0">
                        <a:lnSpc>
                          <a:spcPct val="107000"/>
                        </a:lnSpc>
                        <a:spcBef>
                          <a:spcPts val="0"/>
                        </a:spcBef>
                        <a:spcAft>
                          <a:spcPts val="300"/>
                        </a:spcAft>
                      </a:pPr>
                      <a:r>
                        <a:rPr lang="en-US" sz="1300" spc="-50" dirty="0">
                          <a:solidFill>
                            <a:srgbClr val="000000"/>
                          </a:solidFill>
                          <a:effectLst/>
                          <a:latin typeface="Roboto Light" panose="02000000000000000000" pitchFamily="2" charset="0"/>
                          <a:ea typeface="Roboto Light" panose="02000000000000000000" pitchFamily="2" charset="0"/>
                          <a:cs typeface="Times New Roman" panose="02020603050405020304" pitchFamily="18" charset="0"/>
                        </a:rPr>
                        <a:t>Store managers are only allowed access to their own store’s data.</a:t>
                      </a:r>
                    </a:p>
                  </a:txBody>
                  <a:tcPr marL="68580" marR="68580" marT="0" marB="0">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592283731"/>
                  </a:ext>
                </a:extLst>
              </a:tr>
            </a:tbl>
          </a:graphicData>
        </a:graphic>
      </p:graphicFrame>
    </p:spTree>
    <p:extLst>
      <p:ext uri="{BB962C8B-B14F-4D97-AF65-F5344CB8AC3E}">
        <p14:creationId xmlns:p14="http://schemas.microsoft.com/office/powerpoint/2010/main" val="1709290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3">
            <a:extLst>
              <a:ext uri="{FF2B5EF4-FFF2-40B4-BE49-F238E27FC236}">
                <a16:creationId xmlns:a16="http://schemas.microsoft.com/office/drawing/2014/main" id="{E65FD315-1D58-4A4C-9173-B8EB324C1A1E}"/>
              </a:ext>
            </a:extLst>
          </p:cNvPr>
          <p:cNvSpPr txBox="1">
            <a:spLocks/>
          </p:cNvSpPr>
          <p:nvPr/>
        </p:nvSpPr>
        <p:spPr>
          <a:xfrm>
            <a:off x="349051" y="370201"/>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err="1">
                <a:solidFill>
                  <a:srgbClr val="3A6AB3"/>
                </a:solidFill>
                <a:latin typeface="Work Sans Medium" pitchFamily="2" charset="0"/>
              </a:rPr>
              <a:t>Customisable</a:t>
            </a:r>
            <a:r>
              <a:rPr lang="en-US" sz="3400" spc="-150" dirty="0">
                <a:solidFill>
                  <a:srgbClr val="3A6AB3"/>
                </a:solidFill>
                <a:latin typeface="Work Sans Medium" pitchFamily="2" charset="0"/>
              </a:rPr>
              <a:t> Dashboard and Reports</a:t>
            </a:r>
            <a:endParaRPr lang="en-US" sz="3400" spc="-150" baseline="30000" dirty="0">
              <a:solidFill>
                <a:srgbClr val="3A6AB3"/>
              </a:solidFill>
              <a:latin typeface="Work Sans Medium" pitchFamily="2" charset="0"/>
            </a:endParaRPr>
          </a:p>
        </p:txBody>
      </p:sp>
      <p:sp>
        <p:nvSpPr>
          <p:cNvPr id="8" name="Text Placeholder 9">
            <a:extLst>
              <a:ext uri="{FF2B5EF4-FFF2-40B4-BE49-F238E27FC236}">
                <a16:creationId xmlns:a16="http://schemas.microsoft.com/office/drawing/2014/main" id="{107C0B0A-A258-4E53-8A09-FE10D02873E3}"/>
              </a:ext>
            </a:extLst>
          </p:cNvPr>
          <p:cNvSpPr txBox="1">
            <a:spLocks/>
          </p:cNvSpPr>
          <p:nvPr/>
        </p:nvSpPr>
        <p:spPr>
          <a:xfrm>
            <a:off x="273092" y="697428"/>
            <a:ext cx="7445024" cy="527385"/>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endParaRPr lang="en-US" sz="6600" baseline="30000" dirty="0">
              <a:solidFill>
                <a:srgbClr val="2888C9"/>
              </a:solidFill>
              <a:latin typeface="Source Sans Pro Light" panose="020B0403030403020204" pitchFamily="34" charset="0"/>
            </a:endParaRPr>
          </a:p>
        </p:txBody>
      </p:sp>
      <p:sp>
        <p:nvSpPr>
          <p:cNvPr id="13" name="Rectangle 12">
            <a:extLst>
              <a:ext uri="{FF2B5EF4-FFF2-40B4-BE49-F238E27FC236}">
                <a16:creationId xmlns:a16="http://schemas.microsoft.com/office/drawing/2014/main" id="{436F0886-C5C2-4C98-8ECC-3050FF65890C}"/>
              </a:ext>
            </a:extLst>
          </p:cNvPr>
          <p:cNvSpPr/>
          <p:nvPr/>
        </p:nvSpPr>
        <p:spPr>
          <a:xfrm>
            <a:off x="717358" y="5109738"/>
            <a:ext cx="9558069" cy="1892826"/>
          </a:xfrm>
          <a:prstGeom prst="rect">
            <a:avLst/>
          </a:prstGeom>
        </p:spPr>
        <p:txBody>
          <a:bodyPr wrap="square">
            <a:spAutoFit/>
          </a:bodyPr>
          <a:lstStyle/>
          <a:p>
            <a:pPr>
              <a:spcBef>
                <a:spcPts val="500"/>
              </a:spcBef>
            </a:pPr>
            <a:r>
              <a:rPr lang="en-GB" sz="1300" dirty="0">
                <a:solidFill>
                  <a:srgbClr val="333333"/>
                </a:solidFill>
                <a:latin typeface="Roboto Light" panose="02000000000000000000" pitchFamily="2" charset="0"/>
                <a:ea typeface="Roboto Light" panose="02000000000000000000" pitchFamily="2" charset="0"/>
              </a:rPr>
              <a:t>In addition to the </a:t>
            </a:r>
            <a:r>
              <a:rPr lang="en-US" sz="1300" dirty="0">
                <a:solidFill>
                  <a:srgbClr val="333333"/>
                </a:solidFill>
                <a:latin typeface="Roboto Light" panose="02000000000000000000" pitchFamily="2" charset="0"/>
                <a:ea typeface="Roboto Light" panose="02000000000000000000" pitchFamily="2" charset="0"/>
              </a:rPr>
              <a:t>60+ readily available reports, </a:t>
            </a:r>
            <a:r>
              <a:rPr lang="en-GB" sz="1300" dirty="0">
                <a:solidFill>
                  <a:srgbClr val="333333"/>
                </a:solidFill>
                <a:latin typeface="Roboto Light" panose="02000000000000000000" pitchFamily="2" charset="0"/>
                <a:ea typeface="Roboto Light" panose="02000000000000000000" pitchFamily="2" charset="0"/>
              </a:rPr>
              <a:t>FootfallCam has an array of widgets available which can be used to combine and make </a:t>
            </a:r>
            <a:r>
              <a:rPr lang="en-GB" sz="1300" dirty="0">
                <a:solidFill>
                  <a:schemeClr val="accent1"/>
                </a:solidFill>
                <a:latin typeface="Roboto Light" panose="02000000000000000000" pitchFamily="2" charset="0"/>
                <a:ea typeface="Roboto Light" panose="02000000000000000000" pitchFamily="2" charset="0"/>
              </a:rPr>
              <a:t>customised dashboards and reports </a:t>
            </a:r>
            <a:r>
              <a:rPr lang="en-GB" sz="1300" dirty="0">
                <a:solidFill>
                  <a:srgbClr val="333333"/>
                </a:solidFill>
                <a:latin typeface="Roboto Light" panose="02000000000000000000" pitchFamily="2" charset="0"/>
                <a:ea typeface="Roboto Light" panose="02000000000000000000" pitchFamily="2" charset="0"/>
              </a:rPr>
              <a:t>to address your business requirements. Here are a few examples of the reporting formats available: </a:t>
            </a:r>
          </a:p>
          <a:p>
            <a:pPr marL="285750" indent="-285750">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Line chart</a:t>
            </a:r>
          </a:p>
          <a:p>
            <a:pPr marL="285750" indent="-285750">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Bar graphs</a:t>
            </a:r>
          </a:p>
          <a:p>
            <a:pPr marL="285750" indent="-285750">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Monthly trends</a:t>
            </a:r>
          </a:p>
          <a:p>
            <a:pPr marL="285750" indent="-285750">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Heatmap table</a:t>
            </a:r>
          </a:p>
          <a:p>
            <a:pPr marL="285750" indent="-285750">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Floorplan </a:t>
            </a:r>
          </a:p>
          <a:p>
            <a:pPr marL="285750" indent="-285750">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p:txBody>
      </p:sp>
      <p:pic>
        <p:nvPicPr>
          <p:cNvPr id="2" name="Online Media 1" title="Custom Report Demo">
            <a:hlinkClick r:id="" action="ppaction://media"/>
            <a:extLst>
              <a:ext uri="{FF2B5EF4-FFF2-40B4-BE49-F238E27FC236}">
                <a16:creationId xmlns:a16="http://schemas.microsoft.com/office/drawing/2014/main" id="{F11E0A1F-A06E-40A4-9752-5252BD4930D8}"/>
              </a:ext>
            </a:extLst>
          </p:cNvPr>
          <p:cNvPicPr>
            <a:picLocks noRot="1" noChangeAspect="1"/>
          </p:cNvPicPr>
          <p:nvPr>
            <a:videoFile r:link="rId1"/>
          </p:nvPr>
        </p:nvPicPr>
        <p:blipFill>
          <a:blip r:embed="rId4"/>
          <a:stretch>
            <a:fillRect/>
          </a:stretch>
        </p:blipFill>
        <p:spPr>
          <a:xfrm>
            <a:off x="2296319" y="1163512"/>
            <a:ext cx="6096000" cy="3429000"/>
          </a:xfrm>
          <a:prstGeom prst="rect">
            <a:avLst/>
          </a:prstGeom>
        </p:spPr>
      </p:pic>
      <p:sp>
        <p:nvSpPr>
          <p:cNvPr id="3" name="TextBox 2">
            <a:extLst>
              <a:ext uri="{FF2B5EF4-FFF2-40B4-BE49-F238E27FC236}">
                <a16:creationId xmlns:a16="http://schemas.microsoft.com/office/drawing/2014/main" id="{3B1C43FE-7F66-4697-8375-DDAFDE044F6D}"/>
              </a:ext>
            </a:extLst>
          </p:cNvPr>
          <p:cNvSpPr txBox="1"/>
          <p:nvPr/>
        </p:nvSpPr>
        <p:spPr>
          <a:xfrm>
            <a:off x="3959154" y="4622197"/>
            <a:ext cx="3074476" cy="292388"/>
          </a:xfrm>
          <a:prstGeom prst="rect">
            <a:avLst/>
          </a:prstGeom>
          <a:noFill/>
        </p:spPr>
        <p:txBody>
          <a:bodyPr wrap="square" rtlCol="0">
            <a:spAutoFit/>
          </a:bodyPr>
          <a:lstStyle/>
          <a:p>
            <a:pPr algn="ctr"/>
            <a:r>
              <a:rPr lang="en-US" sz="1300" dirty="0">
                <a:latin typeface="Roboto Light" panose="02000000000000000000" pitchFamily="2" charset="0"/>
                <a:ea typeface="Roboto Light" panose="02000000000000000000" pitchFamily="2" charset="0"/>
              </a:rPr>
              <a:t>View Custom Report Demo </a:t>
            </a:r>
            <a:r>
              <a:rPr lang="en-US" sz="1300" dirty="0">
                <a:latin typeface="Roboto Light" panose="02000000000000000000" pitchFamily="2" charset="0"/>
                <a:ea typeface="Roboto Light" panose="02000000000000000000" pitchFamily="2" charset="0"/>
                <a:hlinkClick r:id="rId5"/>
              </a:rPr>
              <a:t>here</a:t>
            </a:r>
            <a:r>
              <a:rPr lang="en-US" sz="1300" dirty="0">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57493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2">
            <a:extLst>
              <a:ext uri="{FF2B5EF4-FFF2-40B4-BE49-F238E27FC236}">
                <a16:creationId xmlns:a16="http://schemas.microsoft.com/office/drawing/2014/main" id="{F6A0BF56-0E1F-452E-AD2E-5A509259AAF6}"/>
              </a:ext>
            </a:extLst>
          </p:cNvPr>
          <p:cNvSpPr txBox="1">
            <a:spLocks/>
          </p:cNvSpPr>
          <p:nvPr/>
        </p:nvSpPr>
        <p:spPr>
          <a:xfrm>
            <a:off x="608198" y="1192813"/>
            <a:ext cx="8380186" cy="666423"/>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300" dirty="0">
                <a:solidFill>
                  <a:schemeClr val="tx1"/>
                </a:solidFill>
                <a:latin typeface="Roboto Light" panose="02000000000000000000" pitchFamily="2" charset="0"/>
                <a:ea typeface="Roboto Light" panose="02000000000000000000" pitchFamily="2" charset="0"/>
              </a:rPr>
              <a:t>The</a:t>
            </a:r>
            <a:r>
              <a:rPr lang="en-US" sz="1300" dirty="0">
                <a:latin typeface="Roboto Light" panose="02000000000000000000" pitchFamily="2" charset="0"/>
                <a:ea typeface="Roboto Light" panose="02000000000000000000" pitchFamily="2" charset="0"/>
              </a:rPr>
              <a:t> </a:t>
            </a:r>
            <a:r>
              <a:rPr lang="en-US" sz="1300" dirty="0">
                <a:latin typeface="Roboto Light" panose="02000000000000000000" pitchFamily="2" charset="0"/>
                <a:ea typeface="Roboto Light" panose="02000000000000000000" pitchFamily="2" charset="0"/>
                <a:hlinkClick r:id="rId3"/>
              </a:rPr>
              <a:t>Data Integrity Report</a:t>
            </a:r>
            <a:r>
              <a:rPr lang="en-US" sz="1300" dirty="0">
                <a:latin typeface="Roboto Light" panose="02000000000000000000" pitchFamily="2" charset="0"/>
                <a:ea typeface="Roboto Light" panose="02000000000000000000" pitchFamily="2" charset="0"/>
              </a:rPr>
              <a:t> </a:t>
            </a:r>
            <a:r>
              <a:rPr lang="en-US" sz="1300" dirty="0">
                <a:solidFill>
                  <a:schemeClr val="tx1"/>
                </a:solidFill>
                <a:latin typeface="Roboto Light" panose="02000000000000000000" pitchFamily="2" charset="0"/>
                <a:ea typeface="Roboto Light" panose="02000000000000000000" pitchFamily="2" charset="0"/>
              </a:rPr>
              <a:t>allows users to monitor data discrepancies and site changes. For example: </a:t>
            </a:r>
          </a:p>
          <a:p>
            <a:endParaRPr lang="en-US" sz="1300" dirty="0">
              <a:solidFill>
                <a:schemeClr val="accent3">
                  <a:lumMod val="50000"/>
                </a:schemeClr>
              </a:solidFill>
              <a:latin typeface="+mj-lt"/>
            </a:endParaRPr>
          </a:p>
        </p:txBody>
      </p:sp>
      <p:sp>
        <p:nvSpPr>
          <p:cNvPr id="23" name="Content Placeholder 2">
            <a:extLst>
              <a:ext uri="{FF2B5EF4-FFF2-40B4-BE49-F238E27FC236}">
                <a16:creationId xmlns:a16="http://schemas.microsoft.com/office/drawing/2014/main" id="{CD516E1D-B9E2-4B51-A439-9C741CAE8A93}"/>
              </a:ext>
            </a:extLst>
          </p:cNvPr>
          <p:cNvSpPr txBox="1">
            <a:spLocks/>
          </p:cNvSpPr>
          <p:nvPr/>
        </p:nvSpPr>
        <p:spPr>
          <a:xfrm>
            <a:off x="836783" y="5501339"/>
            <a:ext cx="9624020" cy="1037634"/>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300" dirty="0">
                <a:solidFill>
                  <a:schemeClr val="tx1"/>
                </a:solidFill>
                <a:latin typeface="Roboto Light" panose="02000000000000000000" pitchFamily="2" charset="0"/>
                <a:ea typeface="Roboto Light" panose="02000000000000000000" pitchFamily="2" charset="0"/>
              </a:rPr>
              <a:t>To recover the missing data, FootfallCam server will re-aggregate the raw data stored in counter level and store the re-aggregated data in the server. Hence, users can </a:t>
            </a:r>
            <a:r>
              <a:rPr lang="en-US" sz="1300" dirty="0">
                <a:solidFill>
                  <a:schemeClr val="accent1"/>
                </a:solidFill>
                <a:latin typeface="Roboto Light" panose="02000000000000000000" pitchFamily="2" charset="0"/>
                <a:ea typeface="Roboto Light" panose="02000000000000000000" pitchFamily="2" charset="0"/>
              </a:rPr>
              <a:t>retrieve the missing daily or hourly data </a:t>
            </a:r>
            <a:r>
              <a:rPr lang="en-US" sz="1300" dirty="0">
                <a:solidFill>
                  <a:schemeClr val="tx1"/>
                </a:solidFill>
                <a:latin typeface="Roboto Light" panose="02000000000000000000" pitchFamily="2" charset="0"/>
                <a:ea typeface="Roboto Light" panose="02000000000000000000" pitchFamily="2" charset="0"/>
              </a:rPr>
              <a:t>so that macro trends will not be affected. </a:t>
            </a:r>
          </a:p>
          <a:p>
            <a:r>
              <a:rPr lang="en-US" sz="1300" dirty="0">
                <a:solidFill>
                  <a:schemeClr val="tx1"/>
                </a:solidFill>
                <a:latin typeface="Roboto Light" panose="02000000000000000000" pitchFamily="2" charset="0"/>
                <a:ea typeface="Roboto Light" panose="02000000000000000000" pitchFamily="2" charset="0"/>
              </a:rPr>
              <a:t>More information can be found </a:t>
            </a:r>
            <a:r>
              <a:rPr lang="en-US" sz="1300" dirty="0">
                <a:latin typeface="Roboto Light" panose="02000000000000000000" pitchFamily="2" charset="0"/>
                <a:ea typeface="Roboto Light" panose="02000000000000000000" pitchFamily="2" charset="0"/>
                <a:hlinkClick r:id="rId4"/>
              </a:rPr>
              <a:t>here</a:t>
            </a:r>
            <a:r>
              <a:rPr lang="en-US" sz="1300" dirty="0">
                <a:latin typeface="Roboto Light" panose="02000000000000000000" pitchFamily="2" charset="0"/>
                <a:ea typeface="Roboto Light" panose="02000000000000000000" pitchFamily="2" charset="0"/>
              </a:rPr>
              <a:t>.</a:t>
            </a:r>
          </a:p>
          <a:p>
            <a:r>
              <a:rPr lang="en-US" sz="1300" dirty="0">
                <a:latin typeface="Roboto Light" panose="02000000000000000000" pitchFamily="2" charset="0"/>
                <a:ea typeface="Roboto Light" panose="02000000000000000000" pitchFamily="2" charset="0"/>
              </a:rPr>
              <a:t> </a:t>
            </a:r>
          </a:p>
          <a:p>
            <a:endParaRPr lang="en-US" sz="1300" dirty="0">
              <a:solidFill>
                <a:schemeClr val="accent3">
                  <a:lumMod val="50000"/>
                </a:schemeClr>
              </a:solidFill>
              <a:latin typeface="Roboto Light" panose="02000000000000000000" pitchFamily="2" charset="0"/>
              <a:ea typeface="Roboto Light" panose="02000000000000000000" pitchFamily="2" charset="0"/>
            </a:endParaRPr>
          </a:p>
        </p:txBody>
      </p:sp>
      <p:grpSp>
        <p:nvGrpSpPr>
          <p:cNvPr id="8" name="Group 7">
            <a:extLst>
              <a:ext uri="{FF2B5EF4-FFF2-40B4-BE49-F238E27FC236}">
                <a16:creationId xmlns:a16="http://schemas.microsoft.com/office/drawing/2014/main" id="{897D110C-C11F-4899-AF55-F18C491820CE}"/>
              </a:ext>
            </a:extLst>
          </p:cNvPr>
          <p:cNvGrpSpPr/>
          <p:nvPr/>
        </p:nvGrpSpPr>
        <p:grpSpPr>
          <a:xfrm>
            <a:off x="685481" y="1526024"/>
            <a:ext cx="8911101" cy="3720328"/>
            <a:chOff x="634274" y="2137009"/>
            <a:chExt cx="8911101" cy="3720328"/>
          </a:xfrm>
        </p:grpSpPr>
        <p:pic>
          <p:nvPicPr>
            <p:cNvPr id="43" name="Picture 42">
              <a:extLst>
                <a:ext uri="{FF2B5EF4-FFF2-40B4-BE49-F238E27FC236}">
                  <a16:creationId xmlns:a16="http://schemas.microsoft.com/office/drawing/2014/main" id="{4F0939B4-80CB-417C-B55B-0FA5D8FC96F3}"/>
                </a:ext>
              </a:extLst>
            </p:cNvPr>
            <p:cNvPicPr>
              <a:picLocks noChangeAspect="1"/>
            </p:cNvPicPr>
            <p:nvPr/>
          </p:nvPicPr>
          <p:blipFill rotWithShape="1">
            <a:blip r:embed="rId5"/>
            <a:srcRect t="27766"/>
            <a:stretch/>
          </p:blipFill>
          <p:spPr>
            <a:xfrm>
              <a:off x="634274" y="3085021"/>
              <a:ext cx="4972245" cy="2673208"/>
            </a:xfrm>
            <a:prstGeom prst="rect">
              <a:avLst/>
            </a:prstGeom>
          </p:spPr>
        </p:pic>
        <p:pic>
          <p:nvPicPr>
            <p:cNvPr id="3" name="Picture 2">
              <a:extLst>
                <a:ext uri="{FF2B5EF4-FFF2-40B4-BE49-F238E27FC236}">
                  <a16:creationId xmlns:a16="http://schemas.microsoft.com/office/drawing/2014/main" id="{0CAAFA6B-8B1A-4265-ABA5-AFA03AE5E0C4}"/>
                </a:ext>
              </a:extLst>
            </p:cNvPr>
            <p:cNvPicPr>
              <a:picLocks noChangeAspect="1"/>
            </p:cNvPicPr>
            <p:nvPr/>
          </p:nvPicPr>
          <p:blipFill rotWithShape="1">
            <a:blip r:embed="rId5"/>
            <a:srcRect t="8711" b="71815"/>
            <a:stretch/>
          </p:blipFill>
          <p:spPr>
            <a:xfrm>
              <a:off x="634274" y="2167847"/>
              <a:ext cx="4972245" cy="720693"/>
            </a:xfrm>
            <a:prstGeom prst="rect">
              <a:avLst/>
            </a:prstGeom>
          </p:spPr>
        </p:pic>
        <p:cxnSp>
          <p:nvCxnSpPr>
            <p:cNvPr id="6" name="Straight Connector 5">
              <a:extLst>
                <a:ext uri="{FF2B5EF4-FFF2-40B4-BE49-F238E27FC236}">
                  <a16:creationId xmlns:a16="http://schemas.microsoft.com/office/drawing/2014/main" id="{935B72AC-DC31-4C80-8CC9-1A00EF7FC352}"/>
                </a:ext>
              </a:extLst>
            </p:cNvPr>
            <p:cNvCxnSpPr>
              <a:cxnSpLocks/>
            </p:cNvCxnSpPr>
            <p:nvPr/>
          </p:nvCxnSpPr>
          <p:spPr>
            <a:xfrm flipV="1">
              <a:off x="4645891" y="2318843"/>
              <a:ext cx="2059709" cy="36593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1F6DBCF-798A-48C8-B1C8-64E330CE13F6}"/>
                </a:ext>
              </a:extLst>
            </p:cNvPr>
            <p:cNvCxnSpPr>
              <a:cxnSpLocks/>
            </p:cNvCxnSpPr>
            <p:nvPr/>
          </p:nvCxnSpPr>
          <p:spPr>
            <a:xfrm flipV="1">
              <a:off x="4645891" y="2641374"/>
              <a:ext cx="2059709" cy="4154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6005B47-7720-483C-8346-B6354A11A731}"/>
                </a:ext>
              </a:extLst>
            </p:cNvPr>
            <p:cNvPicPr>
              <a:picLocks noChangeAspect="1"/>
            </p:cNvPicPr>
            <p:nvPr/>
          </p:nvPicPr>
          <p:blipFill rotWithShape="1">
            <a:blip r:embed="rId6"/>
            <a:srcRect l="3177" t="13452" r="3756"/>
            <a:stretch/>
          </p:blipFill>
          <p:spPr>
            <a:xfrm>
              <a:off x="6758941" y="2137009"/>
              <a:ext cx="2786434" cy="843217"/>
            </a:xfrm>
            <a:prstGeom prst="rect">
              <a:avLst/>
            </a:prstGeom>
          </p:spPr>
        </p:pic>
        <p:sp>
          <p:nvSpPr>
            <p:cNvPr id="36" name="Content Placeholder 2">
              <a:extLst>
                <a:ext uri="{FF2B5EF4-FFF2-40B4-BE49-F238E27FC236}">
                  <a16:creationId xmlns:a16="http://schemas.microsoft.com/office/drawing/2014/main" id="{2AD891B3-8904-4836-8561-10CCAC12953B}"/>
                </a:ext>
              </a:extLst>
            </p:cNvPr>
            <p:cNvSpPr txBox="1">
              <a:spLocks/>
            </p:cNvSpPr>
            <p:nvPr/>
          </p:nvSpPr>
          <p:spPr>
            <a:xfrm>
              <a:off x="6831731" y="3007130"/>
              <a:ext cx="2713643" cy="666423"/>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300" dirty="0">
                  <a:latin typeface="+mj-lt"/>
                </a:rPr>
                <a:t>0% in Discrepancy would mean that the counters are functioning ideally with high accuracy.  </a:t>
              </a:r>
            </a:p>
            <a:p>
              <a:endParaRPr lang="en-US" sz="1300" dirty="0">
                <a:solidFill>
                  <a:schemeClr val="accent3">
                    <a:lumMod val="50000"/>
                  </a:schemeClr>
                </a:solidFill>
                <a:latin typeface="+mj-lt"/>
              </a:endParaRPr>
            </a:p>
          </p:txBody>
        </p:sp>
        <p:pic>
          <p:nvPicPr>
            <p:cNvPr id="16" name="Picture 15">
              <a:extLst>
                <a:ext uri="{FF2B5EF4-FFF2-40B4-BE49-F238E27FC236}">
                  <a16:creationId xmlns:a16="http://schemas.microsoft.com/office/drawing/2014/main" id="{A5AB3F00-58D6-41B4-AC19-84C04A3F4B59}"/>
                </a:ext>
              </a:extLst>
            </p:cNvPr>
            <p:cNvPicPr>
              <a:picLocks noChangeAspect="1"/>
            </p:cNvPicPr>
            <p:nvPr/>
          </p:nvPicPr>
          <p:blipFill rotWithShape="1">
            <a:blip r:embed="rId7"/>
            <a:srcRect b="3723"/>
            <a:stretch/>
          </p:blipFill>
          <p:spPr>
            <a:xfrm>
              <a:off x="6974384" y="4440097"/>
              <a:ext cx="2570990" cy="666422"/>
            </a:xfrm>
            <a:prstGeom prst="rect">
              <a:avLst/>
            </a:prstGeom>
          </p:spPr>
        </p:pic>
        <p:cxnSp>
          <p:nvCxnSpPr>
            <p:cNvPr id="37" name="Straight Connector 36">
              <a:extLst>
                <a:ext uri="{FF2B5EF4-FFF2-40B4-BE49-F238E27FC236}">
                  <a16:creationId xmlns:a16="http://schemas.microsoft.com/office/drawing/2014/main" id="{D5D0B2A8-E05E-42A9-9977-3520ACBD9AB8}"/>
                </a:ext>
              </a:extLst>
            </p:cNvPr>
            <p:cNvCxnSpPr>
              <a:cxnSpLocks/>
            </p:cNvCxnSpPr>
            <p:nvPr/>
          </p:nvCxnSpPr>
          <p:spPr>
            <a:xfrm flipV="1">
              <a:off x="4798291" y="4585215"/>
              <a:ext cx="2059709" cy="36593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202210C-5440-48DE-83F7-B9692BCDE460}"/>
                </a:ext>
              </a:extLst>
            </p:cNvPr>
            <p:cNvCxnSpPr>
              <a:cxnSpLocks/>
            </p:cNvCxnSpPr>
            <p:nvPr/>
          </p:nvCxnSpPr>
          <p:spPr>
            <a:xfrm flipV="1">
              <a:off x="4798291" y="4907746"/>
              <a:ext cx="2059709" cy="4154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893FAF5E-7339-401A-9655-6FEB213881AF}"/>
                </a:ext>
              </a:extLst>
            </p:cNvPr>
            <p:cNvSpPr txBox="1">
              <a:spLocks/>
            </p:cNvSpPr>
            <p:nvPr/>
          </p:nvSpPr>
          <p:spPr>
            <a:xfrm>
              <a:off x="7056583" y="5190914"/>
              <a:ext cx="2392218" cy="666423"/>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300" dirty="0">
                  <a:latin typeface="+mj-lt"/>
                </a:rPr>
                <a:t>16.67% in Discrepancy would require sourcing out the root cause of this occurrence. </a:t>
              </a:r>
            </a:p>
            <a:p>
              <a:endParaRPr lang="en-US" sz="1300" dirty="0">
                <a:solidFill>
                  <a:schemeClr val="accent3">
                    <a:lumMod val="50000"/>
                  </a:schemeClr>
                </a:solidFill>
                <a:latin typeface="+mj-lt"/>
              </a:endParaRPr>
            </a:p>
          </p:txBody>
        </p:sp>
      </p:grpSp>
      <p:sp>
        <p:nvSpPr>
          <p:cNvPr id="7" name="Title 33">
            <a:extLst>
              <a:ext uri="{FF2B5EF4-FFF2-40B4-BE49-F238E27FC236}">
                <a16:creationId xmlns:a16="http://schemas.microsoft.com/office/drawing/2014/main" id="{F55CD245-E3E4-4B12-BEA9-3352F2DDB156}"/>
              </a:ext>
            </a:extLst>
          </p:cNvPr>
          <p:cNvSpPr txBox="1">
            <a:spLocks/>
          </p:cNvSpPr>
          <p:nvPr/>
        </p:nvSpPr>
        <p:spPr>
          <a:xfrm>
            <a:off x="501451" y="522600"/>
            <a:ext cx="10294685"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Maintaining Data Integrity</a:t>
            </a:r>
            <a:endParaRPr lang="en-US" sz="3400" spc="-150" baseline="30000" dirty="0">
              <a:solidFill>
                <a:srgbClr val="3A6AB3"/>
              </a:solidFill>
              <a:latin typeface="Work Sans Medium" pitchFamily="2" charset="0"/>
            </a:endParaRPr>
          </a:p>
        </p:txBody>
      </p:sp>
    </p:spTree>
    <p:extLst>
      <p:ext uri="{BB962C8B-B14F-4D97-AF65-F5344CB8AC3E}">
        <p14:creationId xmlns:p14="http://schemas.microsoft.com/office/powerpoint/2010/main" val="226200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3">
            <a:extLst>
              <a:ext uri="{FF2B5EF4-FFF2-40B4-BE49-F238E27FC236}">
                <a16:creationId xmlns:a16="http://schemas.microsoft.com/office/drawing/2014/main" id="{52D1A9B0-F7EC-40DC-A997-3E477DE47DAF}"/>
              </a:ext>
            </a:extLst>
          </p:cNvPr>
          <p:cNvSpPr txBox="1">
            <a:spLocks/>
          </p:cNvSpPr>
          <p:nvPr/>
        </p:nvSpPr>
        <p:spPr>
          <a:xfrm>
            <a:off x="501451" y="522600"/>
            <a:ext cx="10294685"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Accuracy Audit</a:t>
            </a:r>
            <a:endParaRPr lang="en-US" sz="3400" spc="-150" baseline="30000" dirty="0">
              <a:solidFill>
                <a:srgbClr val="3A6AB3"/>
              </a:solidFill>
              <a:latin typeface="Work Sans Medium" pitchFamily="2" charset="0"/>
            </a:endParaRPr>
          </a:p>
        </p:txBody>
      </p:sp>
      <p:grpSp>
        <p:nvGrpSpPr>
          <p:cNvPr id="10" name="Group 9">
            <a:extLst>
              <a:ext uri="{FF2B5EF4-FFF2-40B4-BE49-F238E27FC236}">
                <a16:creationId xmlns:a16="http://schemas.microsoft.com/office/drawing/2014/main" id="{D042432A-9FFE-43E9-B0D9-4E1E2940B066}"/>
              </a:ext>
            </a:extLst>
          </p:cNvPr>
          <p:cNvGrpSpPr/>
          <p:nvPr/>
        </p:nvGrpSpPr>
        <p:grpSpPr>
          <a:xfrm>
            <a:off x="501451" y="2154384"/>
            <a:ext cx="9713130" cy="4503591"/>
            <a:chOff x="452980" y="2139897"/>
            <a:chExt cx="9713130" cy="4472667"/>
          </a:xfrm>
        </p:grpSpPr>
        <p:sp>
          <p:nvSpPr>
            <p:cNvPr id="12" name="Text Placeholder 10">
              <a:extLst>
                <a:ext uri="{FF2B5EF4-FFF2-40B4-BE49-F238E27FC236}">
                  <a16:creationId xmlns:a16="http://schemas.microsoft.com/office/drawing/2014/main" id="{DA21FC5A-5D74-441A-83FC-3766D6226436}"/>
                </a:ext>
              </a:extLst>
            </p:cNvPr>
            <p:cNvSpPr txBox="1">
              <a:spLocks/>
            </p:cNvSpPr>
            <p:nvPr/>
          </p:nvSpPr>
          <p:spPr>
            <a:xfrm>
              <a:off x="452980" y="5032677"/>
              <a:ext cx="2895600" cy="1579887"/>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300" dirty="0">
                  <a:solidFill>
                    <a:schemeClr val="tx1"/>
                  </a:solidFill>
                  <a:latin typeface="Roboto Light" panose="02000000000000000000" pitchFamily="2" charset="0"/>
                  <a:ea typeface="Roboto Light" panose="02000000000000000000" pitchFamily="2" charset="0"/>
                  <a:cs typeface="Arial" panose="020B0604020202020204" pitchFamily="34" charset="0"/>
                </a:rPr>
                <a:t>Schedule video recordings of peak hours to ensure there is sufficient sample size (20 and above) for to audit the accuracy of the counter.</a:t>
              </a:r>
            </a:p>
            <a:p>
              <a:pPr>
                <a:spcBef>
                  <a:spcPts val="0"/>
                </a:spcBef>
              </a:pPr>
              <a:endParaRPr lang="en-US" sz="1300" dirty="0">
                <a:latin typeface="Roboto Light" panose="02000000000000000000" pitchFamily="2" charset="0"/>
                <a:ea typeface="Roboto Light" panose="02000000000000000000" pitchFamily="2" charset="0"/>
                <a:cs typeface="Arial" panose="020B0604020202020204" pitchFamily="34" charset="0"/>
              </a:endParaRPr>
            </a:p>
            <a:p>
              <a:pPr marL="285755" indent="-285755">
                <a:spcBef>
                  <a:spcPts val="0"/>
                </a:spcBef>
                <a:buFont typeface="Wingdings" panose="05000000000000000000" pitchFamily="2" charset="2"/>
                <a:buChar char="§"/>
              </a:pPr>
              <a:endParaRPr lang="en-US" sz="1300" dirty="0">
                <a:latin typeface="Roboto Light" panose="02000000000000000000" pitchFamily="2" charset="0"/>
                <a:ea typeface="Roboto Light" panose="02000000000000000000" pitchFamily="2" charset="0"/>
                <a:cs typeface="Arial" panose="020B0604020202020204" pitchFamily="34" charset="0"/>
              </a:endParaRPr>
            </a:p>
          </p:txBody>
        </p:sp>
        <p:grpSp>
          <p:nvGrpSpPr>
            <p:cNvPr id="16" name="Group 15">
              <a:extLst>
                <a:ext uri="{FF2B5EF4-FFF2-40B4-BE49-F238E27FC236}">
                  <a16:creationId xmlns:a16="http://schemas.microsoft.com/office/drawing/2014/main" id="{D70DDFEE-1AB0-4B36-B410-FB3E17D0F8A0}"/>
                </a:ext>
              </a:extLst>
            </p:cNvPr>
            <p:cNvGrpSpPr/>
            <p:nvPr/>
          </p:nvGrpSpPr>
          <p:grpSpPr>
            <a:xfrm>
              <a:off x="453685" y="2139897"/>
              <a:ext cx="9712425" cy="2738586"/>
              <a:chOff x="773772" y="2232800"/>
              <a:chExt cx="9712425" cy="2738585"/>
            </a:xfrm>
          </p:grpSpPr>
          <p:pic>
            <p:nvPicPr>
              <p:cNvPr id="42" name="Picture 41">
                <a:extLst>
                  <a:ext uri="{FF2B5EF4-FFF2-40B4-BE49-F238E27FC236}">
                    <a16:creationId xmlns:a16="http://schemas.microsoft.com/office/drawing/2014/main" id="{44A2B002-E622-4FE9-8E3C-F145DBEB7445}"/>
                  </a:ext>
                </a:extLst>
              </p:cNvPr>
              <p:cNvPicPr>
                <a:picLocks noChangeAspect="1"/>
              </p:cNvPicPr>
              <p:nvPr/>
            </p:nvPicPr>
            <p:blipFill>
              <a:blip r:embed="rId3"/>
              <a:stretch>
                <a:fillRect/>
              </a:stretch>
            </p:blipFill>
            <p:spPr>
              <a:xfrm>
                <a:off x="8785074" y="2232800"/>
                <a:ext cx="1256883" cy="1770176"/>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58DE0A77-E9F2-4BA7-81F0-6D3B13899C06}"/>
                  </a:ext>
                </a:extLst>
              </p:cNvPr>
              <p:cNvPicPr>
                <a:picLocks noChangeAspect="1"/>
              </p:cNvPicPr>
              <p:nvPr/>
            </p:nvPicPr>
            <p:blipFill>
              <a:blip r:embed="rId3"/>
              <a:stretch>
                <a:fillRect/>
              </a:stretch>
            </p:blipFill>
            <p:spPr>
              <a:xfrm>
                <a:off x="8444162" y="2542277"/>
                <a:ext cx="1256883" cy="1770176"/>
              </a:xfrm>
              <a:prstGeom prst="rect">
                <a:avLst/>
              </a:prstGeom>
              <a:ln>
                <a:solidFill>
                  <a:schemeClr val="bg1">
                    <a:lumMod val="85000"/>
                  </a:schemeClr>
                </a:solidFill>
              </a:ln>
            </p:spPr>
          </p:pic>
          <p:grpSp>
            <p:nvGrpSpPr>
              <p:cNvPr id="8" name="Group 7">
                <a:extLst>
                  <a:ext uri="{FF2B5EF4-FFF2-40B4-BE49-F238E27FC236}">
                    <a16:creationId xmlns:a16="http://schemas.microsoft.com/office/drawing/2014/main" id="{9090C566-9CF3-4B97-BD16-30D9BDCC1EE2}"/>
                  </a:ext>
                </a:extLst>
              </p:cNvPr>
              <p:cNvGrpSpPr/>
              <p:nvPr/>
            </p:nvGrpSpPr>
            <p:grpSpPr>
              <a:xfrm>
                <a:off x="773772" y="2328733"/>
                <a:ext cx="2895600" cy="2310093"/>
                <a:chOff x="1150481" y="2412366"/>
                <a:chExt cx="2895600" cy="2310093"/>
              </a:xfrm>
            </p:grpSpPr>
            <p:pic>
              <p:nvPicPr>
                <p:cNvPr id="13" name="Picture 2" descr="Image result for imac template">
                  <a:extLst>
                    <a:ext uri="{FF2B5EF4-FFF2-40B4-BE49-F238E27FC236}">
                      <a16:creationId xmlns:a16="http://schemas.microsoft.com/office/drawing/2014/main" id="{9A44C578-B526-4E8A-8C13-17C642098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481" y="2412366"/>
                  <a:ext cx="2895600" cy="2310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7A62B8-7CBE-4A35-BAE1-1FD8C75D31C9}"/>
                    </a:ext>
                  </a:extLst>
                </p:cNvPr>
                <p:cNvPicPr>
                  <a:picLocks noChangeAspect="1"/>
                </p:cNvPicPr>
                <p:nvPr/>
              </p:nvPicPr>
              <p:blipFill>
                <a:blip r:embed="rId5"/>
                <a:stretch>
                  <a:fillRect/>
                </a:stretch>
              </p:blipFill>
              <p:spPr>
                <a:xfrm>
                  <a:off x="1274045" y="2521528"/>
                  <a:ext cx="471629" cy="1505528"/>
                </a:xfrm>
                <a:prstGeom prst="rect">
                  <a:avLst/>
                </a:prstGeom>
              </p:spPr>
            </p:pic>
            <p:pic>
              <p:nvPicPr>
                <p:cNvPr id="5" name="Picture 4">
                  <a:extLst>
                    <a:ext uri="{FF2B5EF4-FFF2-40B4-BE49-F238E27FC236}">
                      <a16:creationId xmlns:a16="http://schemas.microsoft.com/office/drawing/2014/main" id="{ED56B5AC-1DDB-4113-9492-BC3D82D6293A}"/>
                    </a:ext>
                  </a:extLst>
                </p:cNvPr>
                <p:cNvPicPr>
                  <a:picLocks noChangeAspect="1"/>
                </p:cNvPicPr>
                <p:nvPr/>
              </p:nvPicPr>
              <p:blipFill rotWithShape="1">
                <a:blip r:embed="rId6"/>
                <a:srcRect b="42783"/>
                <a:stretch/>
              </p:blipFill>
              <p:spPr>
                <a:xfrm>
                  <a:off x="1757028" y="2540001"/>
                  <a:ext cx="2141912" cy="1025236"/>
                </a:xfrm>
                <a:prstGeom prst="rect">
                  <a:avLst/>
                </a:prstGeom>
              </p:spPr>
            </p:pic>
            <p:pic>
              <p:nvPicPr>
                <p:cNvPr id="18" name="Picture 17">
                  <a:extLst>
                    <a:ext uri="{FF2B5EF4-FFF2-40B4-BE49-F238E27FC236}">
                      <a16:creationId xmlns:a16="http://schemas.microsoft.com/office/drawing/2014/main" id="{D3BC9091-BB92-4701-B0F1-BBC4D2838714}"/>
                    </a:ext>
                  </a:extLst>
                </p:cNvPr>
                <p:cNvPicPr>
                  <a:picLocks noChangeAspect="1"/>
                </p:cNvPicPr>
                <p:nvPr/>
              </p:nvPicPr>
              <p:blipFill rotWithShape="1">
                <a:blip r:embed="rId6"/>
                <a:srcRect t="68815"/>
                <a:stretch/>
              </p:blipFill>
              <p:spPr>
                <a:xfrm>
                  <a:off x="1752410" y="3445163"/>
                  <a:ext cx="2141912" cy="558800"/>
                </a:xfrm>
                <a:prstGeom prst="rect">
                  <a:avLst/>
                </a:prstGeom>
              </p:spPr>
            </p:pic>
            <p:sp>
              <p:nvSpPr>
                <p:cNvPr id="7" name="Rectangle 6">
                  <a:extLst>
                    <a:ext uri="{FF2B5EF4-FFF2-40B4-BE49-F238E27FC236}">
                      <a16:creationId xmlns:a16="http://schemas.microsoft.com/office/drawing/2014/main" id="{F4928F73-196C-45B1-A723-D060DD85DFE5}"/>
                    </a:ext>
                  </a:extLst>
                </p:cNvPr>
                <p:cNvSpPr/>
                <p:nvPr/>
              </p:nvSpPr>
              <p:spPr>
                <a:xfrm>
                  <a:off x="1727200" y="2530764"/>
                  <a:ext cx="2189018" cy="1505528"/>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Roboto Light" panose="02000000000000000000" pitchFamily="2" charset="0"/>
                    <a:ea typeface="Roboto Light" panose="02000000000000000000" pitchFamily="2" charset="0"/>
                  </a:endParaRPr>
                </a:p>
              </p:txBody>
            </p:sp>
            <p:pic>
              <p:nvPicPr>
                <p:cNvPr id="2" name="Picture 1">
                  <a:extLst>
                    <a:ext uri="{FF2B5EF4-FFF2-40B4-BE49-F238E27FC236}">
                      <a16:creationId xmlns:a16="http://schemas.microsoft.com/office/drawing/2014/main" id="{8C25C171-8BDC-4217-BF2A-D7408FF8C9E0}"/>
                    </a:ext>
                  </a:extLst>
                </p:cNvPr>
                <p:cNvPicPr>
                  <a:picLocks noChangeAspect="1"/>
                </p:cNvPicPr>
                <p:nvPr/>
              </p:nvPicPr>
              <p:blipFill>
                <a:blip r:embed="rId7"/>
                <a:stretch>
                  <a:fillRect/>
                </a:stretch>
              </p:blipFill>
              <p:spPr>
                <a:xfrm>
                  <a:off x="2288400" y="2802430"/>
                  <a:ext cx="1088912" cy="1021425"/>
                </a:xfrm>
                <a:prstGeom prst="rect">
                  <a:avLst/>
                </a:prstGeom>
              </p:spPr>
            </p:pic>
          </p:grpSp>
          <p:grpSp>
            <p:nvGrpSpPr>
              <p:cNvPr id="11" name="Group 10">
                <a:extLst>
                  <a:ext uri="{FF2B5EF4-FFF2-40B4-BE49-F238E27FC236}">
                    <a16:creationId xmlns:a16="http://schemas.microsoft.com/office/drawing/2014/main" id="{550A6579-A74A-43F9-89C1-D5B46DD8B187}"/>
                  </a:ext>
                </a:extLst>
              </p:cNvPr>
              <p:cNvGrpSpPr/>
              <p:nvPr/>
            </p:nvGrpSpPr>
            <p:grpSpPr>
              <a:xfrm>
                <a:off x="809140" y="4673009"/>
                <a:ext cx="2895601" cy="292388"/>
                <a:chOff x="1020617" y="4674141"/>
                <a:chExt cx="2895601" cy="292388"/>
              </a:xfrm>
            </p:grpSpPr>
            <p:sp>
              <p:nvSpPr>
                <p:cNvPr id="28" name="Text Placeholder 32">
                  <a:extLst>
                    <a:ext uri="{FF2B5EF4-FFF2-40B4-BE49-F238E27FC236}">
                      <a16:creationId xmlns:a16="http://schemas.microsoft.com/office/drawing/2014/main" id="{BC84D43C-981C-4B21-9ABF-787E96205FE6}"/>
                    </a:ext>
                  </a:extLst>
                </p:cNvPr>
                <p:cNvSpPr txBox="1">
                  <a:spLocks/>
                </p:cNvSpPr>
                <p:nvPr/>
              </p:nvSpPr>
              <p:spPr>
                <a:xfrm>
                  <a:off x="1020617" y="4674141"/>
                  <a:ext cx="2895601" cy="272143"/>
                </a:xfrm>
                <a:prstGeom prst="rect">
                  <a:avLst/>
                </a:prstGeom>
              </p:spPr>
              <p:txBody>
                <a:bodyPr vert="horz" lIns="0" tIns="45720" rIns="0" bIns="45720" rtlCol="0" anchor="ctr">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gn="ctr">
                    <a:spcBef>
                      <a:spcPts val="0"/>
                    </a:spcBef>
                  </a:pPr>
                  <a:r>
                    <a:rPr lang="en-US" sz="1300" dirty="0">
                      <a:solidFill>
                        <a:schemeClr val="tx1"/>
                      </a:solidFill>
                      <a:latin typeface="Roboto Light" panose="02000000000000000000" pitchFamily="2" charset="0"/>
                      <a:ea typeface="Roboto Light" panose="02000000000000000000" pitchFamily="2" charset="0"/>
                      <a:cs typeface="Calibri Bold" panose="020F0702030404030204" pitchFamily="34" charset="0"/>
                    </a:rPr>
                    <a:t>Schedule video recordings</a:t>
                  </a:r>
                </a:p>
              </p:txBody>
            </p:sp>
            <p:grpSp>
              <p:nvGrpSpPr>
                <p:cNvPr id="9" name="Group 8">
                  <a:extLst>
                    <a:ext uri="{FF2B5EF4-FFF2-40B4-BE49-F238E27FC236}">
                      <a16:creationId xmlns:a16="http://schemas.microsoft.com/office/drawing/2014/main" id="{A9771061-C393-40EE-BEEE-35AE49D2D0DB}"/>
                    </a:ext>
                  </a:extLst>
                </p:cNvPr>
                <p:cNvGrpSpPr/>
                <p:nvPr/>
              </p:nvGrpSpPr>
              <p:grpSpPr>
                <a:xfrm>
                  <a:off x="1150481" y="4674141"/>
                  <a:ext cx="460286" cy="292388"/>
                  <a:chOff x="4924420" y="4212250"/>
                  <a:chExt cx="460286" cy="292388"/>
                </a:xfrm>
              </p:grpSpPr>
              <p:sp>
                <p:nvSpPr>
                  <p:cNvPr id="26" name="Rectangle 25">
                    <a:extLst>
                      <a:ext uri="{FF2B5EF4-FFF2-40B4-BE49-F238E27FC236}">
                        <a16:creationId xmlns:a16="http://schemas.microsoft.com/office/drawing/2014/main" id="{E7DD4F66-94A1-452C-B98C-F2517B43C3BD}"/>
                      </a:ext>
                    </a:extLst>
                  </p:cNvPr>
                  <p:cNvSpPr/>
                  <p:nvPr/>
                </p:nvSpPr>
                <p:spPr>
                  <a:xfrm>
                    <a:off x="4924420" y="4213213"/>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Roboto Light" panose="02000000000000000000" pitchFamily="2" charset="0"/>
                      <a:ea typeface="Roboto Light" panose="02000000000000000000" pitchFamily="2" charset="0"/>
                    </a:endParaRPr>
                  </a:p>
                </p:txBody>
              </p:sp>
              <p:sp>
                <p:nvSpPr>
                  <p:cNvPr id="27" name="TextBox 26">
                    <a:extLst>
                      <a:ext uri="{FF2B5EF4-FFF2-40B4-BE49-F238E27FC236}">
                        <a16:creationId xmlns:a16="http://schemas.microsoft.com/office/drawing/2014/main" id="{6A1A2D40-76C3-44CB-B44B-24C773C48FCE}"/>
                      </a:ext>
                    </a:extLst>
                  </p:cNvPr>
                  <p:cNvSpPr txBox="1"/>
                  <p:nvPr/>
                </p:nvSpPr>
                <p:spPr>
                  <a:xfrm>
                    <a:off x="4933145" y="4212250"/>
                    <a:ext cx="451561" cy="292388"/>
                  </a:xfrm>
                  <a:prstGeom prst="rect">
                    <a:avLst/>
                  </a:prstGeom>
                  <a:noFill/>
                </p:spPr>
                <p:txBody>
                  <a:bodyPr wrap="square" rtlCol="0">
                    <a:spAutoFit/>
                  </a:bodyPr>
                  <a:lstStyle/>
                  <a:p>
                    <a:r>
                      <a:rPr lang="en-US" sz="1300" b="1" dirty="0">
                        <a:solidFill>
                          <a:schemeClr val="bg1"/>
                        </a:solidFill>
                        <a:latin typeface="Roboto Light" panose="02000000000000000000" pitchFamily="2" charset="0"/>
                        <a:ea typeface="Roboto Light" panose="02000000000000000000" pitchFamily="2" charset="0"/>
                      </a:rPr>
                      <a:t>1</a:t>
                    </a:r>
                  </a:p>
                </p:txBody>
              </p:sp>
            </p:grpSp>
          </p:grpSp>
          <p:cxnSp>
            <p:nvCxnSpPr>
              <p:cNvPr id="29" name="Straight Connector 28">
                <a:extLst>
                  <a:ext uri="{FF2B5EF4-FFF2-40B4-BE49-F238E27FC236}">
                    <a16:creationId xmlns:a16="http://schemas.microsoft.com/office/drawing/2014/main" id="{8500CFF3-C1BA-43F1-90B5-CD355455DE0E}"/>
                  </a:ext>
                </a:extLst>
              </p:cNvPr>
              <p:cNvCxnSpPr>
                <a:cxnSpLocks/>
              </p:cNvCxnSpPr>
              <p:nvPr/>
            </p:nvCxnSpPr>
            <p:spPr>
              <a:xfrm>
                <a:off x="3722809" y="3266038"/>
                <a:ext cx="618283" cy="0"/>
              </a:xfrm>
              <a:prstGeom prst="line">
                <a:avLst/>
              </a:prstGeom>
              <a:ln w="3810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1" name="Picture 2" descr="Image result for imac template">
                <a:extLst>
                  <a:ext uri="{FF2B5EF4-FFF2-40B4-BE49-F238E27FC236}">
                    <a16:creationId xmlns:a16="http://schemas.microsoft.com/office/drawing/2014/main" id="{9B39E0E3-A15D-4D2F-9932-7CD86E71A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508" y="2326557"/>
                <a:ext cx="2895600" cy="2310093"/>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D4334156-A4BD-4DC0-9349-506AFCE182CE}"/>
                  </a:ext>
                </a:extLst>
              </p:cNvPr>
              <p:cNvCxnSpPr>
                <a:cxnSpLocks/>
              </p:cNvCxnSpPr>
              <p:nvPr/>
            </p:nvCxnSpPr>
            <p:spPr>
              <a:xfrm>
                <a:off x="7292108" y="3206896"/>
                <a:ext cx="618283" cy="0"/>
              </a:xfrm>
              <a:prstGeom prst="line">
                <a:avLst/>
              </a:prstGeom>
              <a:ln w="3810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 Placeholder 32">
                <a:extLst>
                  <a:ext uri="{FF2B5EF4-FFF2-40B4-BE49-F238E27FC236}">
                    <a16:creationId xmlns:a16="http://schemas.microsoft.com/office/drawing/2014/main" id="{A86DB196-2ECF-41D5-A003-A25B7AAC3D86}"/>
                  </a:ext>
                </a:extLst>
              </p:cNvPr>
              <p:cNvSpPr txBox="1">
                <a:spLocks/>
              </p:cNvSpPr>
              <p:nvPr/>
            </p:nvSpPr>
            <p:spPr>
              <a:xfrm>
                <a:off x="4396508" y="4669285"/>
                <a:ext cx="2895601" cy="272143"/>
              </a:xfrm>
              <a:prstGeom prst="rect">
                <a:avLst/>
              </a:prstGeom>
            </p:spPr>
            <p:txBody>
              <a:bodyPr vert="horz" lIns="0" tIns="45720" rIns="0" bIns="45720" rtlCol="0" anchor="ctr">
                <a:normAutofit fontScale="92500"/>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gn="ctr">
                  <a:spcBef>
                    <a:spcPts val="0"/>
                  </a:spcBef>
                </a:pPr>
                <a:r>
                  <a:rPr lang="en-US" sz="1300" dirty="0">
                    <a:solidFill>
                      <a:schemeClr val="tx1"/>
                    </a:solidFill>
                    <a:latin typeface="Roboto Light" panose="02000000000000000000" pitchFamily="2" charset="0"/>
                    <a:ea typeface="Roboto Light" panose="02000000000000000000" pitchFamily="2" charset="0"/>
                    <a:cs typeface="Calibri Bold" panose="020F0702030404030204" pitchFamily="34" charset="0"/>
                  </a:rPr>
                  <a:t>Compare system count and manual count</a:t>
                </a:r>
              </a:p>
            </p:txBody>
          </p:sp>
          <p:grpSp>
            <p:nvGrpSpPr>
              <p:cNvPr id="35" name="Group 34">
                <a:extLst>
                  <a:ext uri="{FF2B5EF4-FFF2-40B4-BE49-F238E27FC236}">
                    <a16:creationId xmlns:a16="http://schemas.microsoft.com/office/drawing/2014/main" id="{50A9FDED-1E7B-48B1-A98C-85E0F6D54031}"/>
                  </a:ext>
                </a:extLst>
              </p:cNvPr>
              <p:cNvGrpSpPr/>
              <p:nvPr/>
            </p:nvGrpSpPr>
            <p:grpSpPr>
              <a:xfrm>
                <a:off x="4110949" y="4669285"/>
                <a:ext cx="460286" cy="292388"/>
                <a:chOff x="4924420" y="4212250"/>
                <a:chExt cx="460286" cy="292388"/>
              </a:xfrm>
            </p:grpSpPr>
            <p:sp>
              <p:nvSpPr>
                <p:cNvPr id="36" name="Rectangle 35">
                  <a:extLst>
                    <a:ext uri="{FF2B5EF4-FFF2-40B4-BE49-F238E27FC236}">
                      <a16:creationId xmlns:a16="http://schemas.microsoft.com/office/drawing/2014/main" id="{BF9B0B4A-D46E-40B4-BD1F-B76B2A12E936}"/>
                    </a:ext>
                  </a:extLst>
                </p:cNvPr>
                <p:cNvSpPr/>
                <p:nvPr/>
              </p:nvSpPr>
              <p:spPr>
                <a:xfrm>
                  <a:off x="4924420" y="4213213"/>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Roboto Light" panose="02000000000000000000" pitchFamily="2" charset="0"/>
                    <a:ea typeface="Roboto Light" panose="02000000000000000000" pitchFamily="2" charset="0"/>
                  </a:endParaRPr>
                </a:p>
              </p:txBody>
            </p:sp>
            <p:sp>
              <p:nvSpPr>
                <p:cNvPr id="37" name="TextBox 36">
                  <a:extLst>
                    <a:ext uri="{FF2B5EF4-FFF2-40B4-BE49-F238E27FC236}">
                      <a16:creationId xmlns:a16="http://schemas.microsoft.com/office/drawing/2014/main" id="{88796717-4EB7-4ED1-8803-A4C3FFA8B3B3}"/>
                    </a:ext>
                  </a:extLst>
                </p:cNvPr>
                <p:cNvSpPr txBox="1"/>
                <p:nvPr/>
              </p:nvSpPr>
              <p:spPr>
                <a:xfrm>
                  <a:off x="4933145" y="4212250"/>
                  <a:ext cx="451561" cy="292388"/>
                </a:xfrm>
                <a:prstGeom prst="rect">
                  <a:avLst/>
                </a:prstGeom>
                <a:noFill/>
              </p:spPr>
              <p:txBody>
                <a:bodyPr wrap="square" rtlCol="0">
                  <a:spAutoFit/>
                </a:bodyPr>
                <a:lstStyle/>
                <a:p>
                  <a:r>
                    <a:rPr lang="en-US" sz="1300" b="1" dirty="0">
                      <a:solidFill>
                        <a:schemeClr val="bg1"/>
                      </a:solidFill>
                      <a:latin typeface="Roboto Light" panose="02000000000000000000" pitchFamily="2" charset="0"/>
                      <a:ea typeface="Roboto Light" panose="02000000000000000000" pitchFamily="2" charset="0"/>
                    </a:rPr>
                    <a:t>2</a:t>
                  </a:r>
                </a:p>
              </p:txBody>
            </p:sp>
          </p:grpSp>
          <p:pic>
            <p:nvPicPr>
              <p:cNvPr id="14" name="Picture 13">
                <a:extLst>
                  <a:ext uri="{FF2B5EF4-FFF2-40B4-BE49-F238E27FC236}">
                    <a16:creationId xmlns:a16="http://schemas.microsoft.com/office/drawing/2014/main" id="{4810191C-297C-435D-AEEE-572EEBD880A1}"/>
                  </a:ext>
                </a:extLst>
              </p:cNvPr>
              <p:cNvPicPr>
                <a:picLocks noChangeAspect="1"/>
              </p:cNvPicPr>
              <p:nvPr/>
            </p:nvPicPr>
            <p:blipFill>
              <a:blip r:embed="rId8"/>
              <a:stretch>
                <a:fillRect/>
              </a:stretch>
            </p:blipFill>
            <p:spPr>
              <a:xfrm>
                <a:off x="8114764" y="2851755"/>
                <a:ext cx="1258002" cy="1770175"/>
              </a:xfrm>
              <a:prstGeom prst="rect">
                <a:avLst/>
              </a:prstGeom>
              <a:ln>
                <a:solidFill>
                  <a:schemeClr val="bg1">
                    <a:lumMod val="85000"/>
                  </a:schemeClr>
                </a:solidFill>
              </a:ln>
            </p:spPr>
          </p:pic>
          <p:sp>
            <p:nvSpPr>
              <p:cNvPr id="38" name="Text Placeholder 32">
                <a:extLst>
                  <a:ext uri="{FF2B5EF4-FFF2-40B4-BE49-F238E27FC236}">
                    <a16:creationId xmlns:a16="http://schemas.microsoft.com/office/drawing/2014/main" id="{24EDF7AE-F899-4212-83A9-E0089418CB7E}"/>
                  </a:ext>
                </a:extLst>
              </p:cNvPr>
              <p:cNvSpPr txBox="1">
                <a:spLocks/>
              </p:cNvSpPr>
              <p:nvPr/>
            </p:nvSpPr>
            <p:spPr>
              <a:xfrm>
                <a:off x="8340835" y="4678997"/>
                <a:ext cx="2145362" cy="272143"/>
              </a:xfrm>
              <a:prstGeom prst="rect">
                <a:avLst/>
              </a:prstGeom>
            </p:spPr>
            <p:txBody>
              <a:bodyPr vert="horz" lIns="0" tIns="45720" rIns="0" bIns="45720" rtlCol="0" anchor="ctr">
                <a:norm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gn="ctr">
                  <a:spcBef>
                    <a:spcPts val="0"/>
                  </a:spcBef>
                </a:pPr>
                <a:r>
                  <a:rPr lang="en-US" sz="1300" dirty="0">
                    <a:solidFill>
                      <a:schemeClr val="tx1"/>
                    </a:solidFill>
                    <a:latin typeface="Roboto Light" panose="02000000000000000000" pitchFamily="2" charset="0"/>
                    <a:ea typeface="Roboto Light" panose="02000000000000000000" pitchFamily="2" charset="0"/>
                    <a:cs typeface="Calibri Bold" panose="020F0702030404030204" pitchFamily="34" charset="0"/>
                  </a:rPr>
                  <a:t>Generate verification report</a:t>
                </a:r>
              </a:p>
            </p:txBody>
          </p:sp>
          <p:grpSp>
            <p:nvGrpSpPr>
              <p:cNvPr id="39" name="Group 38">
                <a:extLst>
                  <a:ext uri="{FF2B5EF4-FFF2-40B4-BE49-F238E27FC236}">
                    <a16:creationId xmlns:a16="http://schemas.microsoft.com/office/drawing/2014/main" id="{AF89A9DD-A2DE-4316-B1D3-5ABF8C0B9D13}"/>
                  </a:ext>
                </a:extLst>
              </p:cNvPr>
              <p:cNvGrpSpPr/>
              <p:nvPr/>
            </p:nvGrpSpPr>
            <p:grpSpPr>
              <a:xfrm>
                <a:off x="7983876" y="4678997"/>
                <a:ext cx="460286" cy="292388"/>
                <a:chOff x="4924420" y="4212250"/>
                <a:chExt cx="460286" cy="292388"/>
              </a:xfrm>
            </p:grpSpPr>
            <p:sp>
              <p:nvSpPr>
                <p:cNvPr id="40" name="Rectangle 39">
                  <a:extLst>
                    <a:ext uri="{FF2B5EF4-FFF2-40B4-BE49-F238E27FC236}">
                      <a16:creationId xmlns:a16="http://schemas.microsoft.com/office/drawing/2014/main" id="{5C0ADCA0-ED4D-4C11-A4F5-8A7A9D9EBEA3}"/>
                    </a:ext>
                  </a:extLst>
                </p:cNvPr>
                <p:cNvSpPr/>
                <p:nvPr/>
              </p:nvSpPr>
              <p:spPr>
                <a:xfrm>
                  <a:off x="4924420" y="4213213"/>
                  <a:ext cx="272142" cy="272142"/>
                </a:xfrm>
                <a:prstGeom prst="rect">
                  <a:avLst/>
                </a:prstGeom>
                <a:solidFill>
                  <a:srgbClr val="28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Roboto Light" panose="02000000000000000000" pitchFamily="2" charset="0"/>
                    <a:ea typeface="Roboto Light" panose="02000000000000000000" pitchFamily="2" charset="0"/>
                  </a:endParaRPr>
                </a:p>
              </p:txBody>
            </p:sp>
            <p:sp>
              <p:nvSpPr>
                <p:cNvPr id="41" name="TextBox 40">
                  <a:extLst>
                    <a:ext uri="{FF2B5EF4-FFF2-40B4-BE49-F238E27FC236}">
                      <a16:creationId xmlns:a16="http://schemas.microsoft.com/office/drawing/2014/main" id="{37D24C79-1846-4B45-8C37-FEA5673632EA}"/>
                    </a:ext>
                  </a:extLst>
                </p:cNvPr>
                <p:cNvSpPr txBox="1"/>
                <p:nvPr/>
              </p:nvSpPr>
              <p:spPr>
                <a:xfrm>
                  <a:off x="4933145" y="4212250"/>
                  <a:ext cx="451561" cy="292388"/>
                </a:xfrm>
                <a:prstGeom prst="rect">
                  <a:avLst/>
                </a:prstGeom>
                <a:noFill/>
              </p:spPr>
              <p:txBody>
                <a:bodyPr wrap="square" rtlCol="0">
                  <a:spAutoFit/>
                </a:bodyPr>
                <a:lstStyle/>
                <a:p>
                  <a:r>
                    <a:rPr lang="en-US" sz="1300" b="1" dirty="0">
                      <a:solidFill>
                        <a:schemeClr val="bg1"/>
                      </a:solidFill>
                      <a:latin typeface="Roboto Light" panose="02000000000000000000" pitchFamily="2" charset="0"/>
                      <a:ea typeface="Roboto Light" panose="02000000000000000000" pitchFamily="2" charset="0"/>
                    </a:rPr>
                    <a:t>3</a:t>
                  </a:r>
                </a:p>
              </p:txBody>
            </p:sp>
          </p:grpSp>
        </p:grpSp>
        <p:pic>
          <p:nvPicPr>
            <p:cNvPr id="17" name="Picture 16">
              <a:extLst>
                <a:ext uri="{FF2B5EF4-FFF2-40B4-BE49-F238E27FC236}">
                  <a16:creationId xmlns:a16="http://schemas.microsoft.com/office/drawing/2014/main" id="{C7202C57-73F9-4574-AAE9-FF86E45614DD}"/>
                </a:ext>
              </a:extLst>
            </p:cNvPr>
            <p:cNvPicPr>
              <a:picLocks noChangeAspect="1"/>
            </p:cNvPicPr>
            <p:nvPr/>
          </p:nvPicPr>
          <p:blipFill>
            <a:blip r:embed="rId9"/>
            <a:stretch>
              <a:fillRect/>
            </a:stretch>
          </p:blipFill>
          <p:spPr>
            <a:xfrm>
              <a:off x="4670369" y="2363465"/>
              <a:ext cx="2182918" cy="1463962"/>
            </a:xfrm>
            <a:prstGeom prst="rect">
              <a:avLst/>
            </a:prstGeom>
          </p:spPr>
        </p:pic>
        <p:pic>
          <p:nvPicPr>
            <p:cNvPr id="45" name="Picture 44">
              <a:extLst>
                <a:ext uri="{FF2B5EF4-FFF2-40B4-BE49-F238E27FC236}">
                  <a16:creationId xmlns:a16="http://schemas.microsoft.com/office/drawing/2014/main" id="{803B3F26-A5CE-4FEF-8C12-314D338BF57D}"/>
                </a:ext>
              </a:extLst>
            </p:cNvPr>
            <p:cNvPicPr>
              <a:picLocks noChangeAspect="1"/>
            </p:cNvPicPr>
            <p:nvPr/>
          </p:nvPicPr>
          <p:blipFill>
            <a:blip r:embed="rId5"/>
            <a:stretch>
              <a:fillRect/>
            </a:stretch>
          </p:blipFill>
          <p:spPr>
            <a:xfrm>
              <a:off x="4171940" y="2344993"/>
              <a:ext cx="498430" cy="1505528"/>
            </a:xfrm>
            <a:prstGeom prst="rect">
              <a:avLst/>
            </a:prstGeom>
          </p:spPr>
        </p:pic>
        <p:sp>
          <p:nvSpPr>
            <p:cNvPr id="47" name="Text Placeholder 10">
              <a:extLst>
                <a:ext uri="{FF2B5EF4-FFF2-40B4-BE49-F238E27FC236}">
                  <a16:creationId xmlns:a16="http://schemas.microsoft.com/office/drawing/2014/main" id="{D66F5C44-B796-4E64-924B-37EDF1E5F168}"/>
                </a:ext>
              </a:extLst>
            </p:cNvPr>
            <p:cNvSpPr txBox="1">
              <a:spLocks/>
            </p:cNvSpPr>
            <p:nvPr/>
          </p:nvSpPr>
          <p:spPr>
            <a:xfrm>
              <a:off x="4076063" y="5032677"/>
              <a:ext cx="2895600" cy="1579887"/>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300" dirty="0">
                  <a:solidFill>
                    <a:schemeClr val="tx1"/>
                  </a:solidFill>
                  <a:latin typeface="Roboto Light" panose="02000000000000000000" pitchFamily="2" charset="0"/>
                  <a:ea typeface="Roboto Light" panose="02000000000000000000" pitchFamily="2" charset="0"/>
                  <a:cs typeface="Arial" panose="020B0604020202020204" pitchFamily="34" charset="0"/>
                </a:rPr>
                <a:t>Compare the system count generated by the FootfallCam device against manual observations to determine the accuracy of the FootfallCam.</a:t>
              </a:r>
            </a:p>
            <a:p>
              <a:pPr>
                <a:spcBef>
                  <a:spcPts val="0"/>
                </a:spcBef>
              </a:pPr>
              <a:endParaRPr lang="en-US" sz="1300" dirty="0">
                <a:latin typeface="Roboto Light" panose="02000000000000000000" pitchFamily="2" charset="0"/>
                <a:ea typeface="Roboto Light" panose="02000000000000000000" pitchFamily="2" charset="0"/>
                <a:cs typeface="Arial" panose="020B0604020202020204" pitchFamily="34" charset="0"/>
              </a:endParaRPr>
            </a:p>
            <a:p>
              <a:pPr marL="285755" indent="-285755">
                <a:spcBef>
                  <a:spcPts val="0"/>
                </a:spcBef>
                <a:buFont typeface="Wingdings" panose="05000000000000000000" pitchFamily="2" charset="2"/>
                <a:buChar char="§"/>
              </a:pPr>
              <a:endParaRPr lang="en-US" sz="1300" dirty="0">
                <a:latin typeface="Roboto Light" panose="02000000000000000000" pitchFamily="2" charset="0"/>
                <a:ea typeface="Roboto Light" panose="02000000000000000000" pitchFamily="2" charset="0"/>
                <a:cs typeface="Arial" panose="020B0604020202020204" pitchFamily="34" charset="0"/>
              </a:endParaRPr>
            </a:p>
          </p:txBody>
        </p:sp>
        <p:sp>
          <p:nvSpPr>
            <p:cNvPr id="48" name="Text Placeholder 10">
              <a:extLst>
                <a:ext uri="{FF2B5EF4-FFF2-40B4-BE49-F238E27FC236}">
                  <a16:creationId xmlns:a16="http://schemas.microsoft.com/office/drawing/2014/main" id="{D80F7749-8593-4227-9302-DE184FB5ADCF}"/>
                </a:ext>
              </a:extLst>
            </p:cNvPr>
            <p:cNvSpPr txBox="1">
              <a:spLocks/>
            </p:cNvSpPr>
            <p:nvPr/>
          </p:nvSpPr>
          <p:spPr>
            <a:xfrm>
              <a:off x="7663789" y="5032677"/>
              <a:ext cx="2502321" cy="1579887"/>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300" dirty="0">
                  <a:solidFill>
                    <a:schemeClr val="tx1"/>
                  </a:solidFill>
                  <a:latin typeface="Roboto Light" panose="02000000000000000000" pitchFamily="2" charset="0"/>
                  <a:ea typeface="Roboto Light" panose="02000000000000000000" pitchFamily="2" charset="0"/>
                  <a:cs typeface="Arial" panose="020B0604020202020204" pitchFamily="34" charset="0"/>
                </a:rPr>
                <a:t>Once there is sufficient sample size and the accuracy is satisfactory, a verification report with the video proof used in manual observation will be generated.</a:t>
              </a:r>
            </a:p>
            <a:p>
              <a:pPr>
                <a:spcBef>
                  <a:spcPts val="0"/>
                </a:spcBef>
              </a:pPr>
              <a:endParaRPr lang="en-US" sz="1300" dirty="0">
                <a:latin typeface="Roboto Light" panose="02000000000000000000" pitchFamily="2" charset="0"/>
                <a:ea typeface="Roboto Light" panose="02000000000000000000" pitchFamily="2" charset="0"/>
                <a:cs typeface="Arial" panose="020B0604020202020204" pitchFamily="34" charset="0"/>
              </a:endParaRPr>
            </a:p>
            <a:p>
              <a:pPr marL="285755" indent="-285755">
                <a:spcBef>
                  <a:spcPts val="0"/>
                </a:spcBef>
                <a:buFont typeface="Wingdings" panose="05000000000000000000" pitchFamily="2" charset="2"/>
                <a:buChar char="§"/>
              </a:pPr>
              <a:endParaRPr lang="en-US" sz="1300" dirty="0">
                <a:latin typeface="Roboto Light" panose="02000000000000000000" pitchFamily="2" charset="0"/>
                <a:ea typeface="Roboto Light" panose="02000000000000000000" pitchFamily="2" charset="0"/>
                <a:cs typeface="Arial" panose="020B0604020202020204" pitchFamily="34" charset="0"/>
              </a:endParaRPr>
            </a:p>
          </p:txBody>
        </p:sp>
      </p:grpSp>
      <p:sp>
        <p:nvSpPr>
          <p:cNvPr id="55" name="Text Placeholder 10">
            <a:extLst>
              <a:ext uri="{FF2B5EF4-FFF2-40B4-BE49-F238E27FC236}">
                <a16:creationId xmlns:a16="http://schemas.microsoft.com/office/drawing/2014/main" id="{BE8EBBC8-1CCB-41AA-A3D9-D4550B92FBA8}"/>
              </a:ext>
            </a:extLst>
          </p:cNvPr>
          <p:cNvSpPr txBox="1">
            <a:spLocks/>
          </p:cNvSpPr>
          <p:nvPr/>
        </p:nvSpPr>
        <p:spPr>
          <a:xfrm>
            <a:off x="7307226" y="6407156"/>
            <a:ext cx="3263320" cy="348330"/>
          </a:xfrm>
          <a:prstGeom prst="rect">
            <a:avLst/>
          </a:prstGeom>
        </p:spPr>
        <p:txBody>
          <a:bodyPr vert="horz" lIns="0" tIns="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300" dirty="0">
                <a:solidFill>
                  <a:schemeClr val="tx1"/>
                </a:solidFill>
                <a:latin typeface="Roboto Light" panose="02000000000000000000" pitchFamily="2" charset="0"/>
                <a:ea typeface="Roboto Light" panose="02000000000000000000" pitchFamily="2" charset="0"/>
              </a:rPr>
              <a:t>(Verification report: </a:t>
            </a:r>
            <a:r>
              <a:rPr lang="en-US" sz="1300" dirty="0">
                <a:latin typeface="Roboto Light" panose="02000000000000000000" pitchFamily="2" charset="0"/>
                <a:ea typeface="Roboto Light" panose="02000000000000000000" pitchFamily="2" charset="0"/>
                <a:hlinkClick r:id="rId10"/>
              </a:rPr>
              <a:t>Sample 1 </a:t>
            </a:r>
            <a:r>
              <a:rPr lang="en-US" sz="1300" dirty="0">
                <a:solidFill>
                  <a:schemeClr val="tx1"/>
                </a:solidFill>
                <a:latin typeface="Roboto Light" panose="02000000000000000000" pitchFamily="2" charset="0"/>
                <a:ea typeface="Roboto Light" panose="02000000000000000000" pitchFamily="2" charset="0"/>
              </a:rPr>
              <a:t>&amp;</a:t>
            </a:r>
            <a:r>
              <a:rPr lang="en-US" sz="1300" dirty="0">
                <a:latin typeface="Roboto Light" panose="02000000000000000000" pitchFamily="2" charset="0"/>
                <a:ea typeface="Roboto Light" panose="02000000000000000000" pitchFamily="2" charset="0"/>
              </a:rPr>
              <a:t> </a:t>
            </a:r>
            <a:r>
              <a:rPr lang="en-US" sz="1300" dirty="0">
                <a:latin typeface="Roboto Light" panose="02000000000000000000" pitchFamily="2" charset="0"/>
                <a:ea typeface="Roboto Light" panose="02000000000000000000" pitchFamily="2" charset="0"/>
                <a:hlinkClick r:id="rId11"/>
              </a:rPr>
              <a:t>Sample 2</a:t>
            </a:r>
            <a:r>
              <a:rPr lang="en-US" sz="1300" dirty="0">
                <a:solidFill>
                  <a:schemeClr val="tx1"/>
                </a:solidFill>
                <a:latin typeface="Roboto Light" panose="02000000000000000000" pitchFamily="2" charset="0"/>
                <a:ea typeface="Roboto Light" panose="02000000000000000000" pitchFamily="2" charset="0"/>
              </a:rPr>
              <a:t>)</a:t>
            </a:r>
          </a:p>
        </p:txBody>
      </p:sp>
      <p:sp>
        <p:nvSpPr>
          <p:cNvPr id="19" name="Content Placeholder 2">
            <a:extLst>
              <a:ext uri="{FF2B5EF4-FFF2-40B4-BE49-F238E27FC236}">
                <a16:creationId xmlns:a16="http://schemas.microsoft.com/office/drawing/2014/main" id="{512CE0F9-371D-477A-BA29-0C370830E5DF}"/>
              </a:ext>
            </a:extLst>
          </p:cNvPr>
          <p:cNvSpPr txBox="1">
            <a:spLocks/>
          </p:cNvSpPr>
          <p:nvPr/>
        </p:nvSpPr>
        <p:spPr>
          <a:xfrm>
            <a:off x="558700" y="1285584"/>
            <a:ext cx="8380186" cy="728315"/>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1300" dirty="0">
                <a:solidFill>
                  <a:schemeClr val="tx1"/>
                </a:solidFill>
                <a:latin typeface="Roboto Light" panose="02000000000000000000" pitchFamily="2" charset="0"/>
                <a:ea typeface="Roboto Light" panose="02000000000000000000" pitchFamily="2" charset="0"/>
              </a:rPr>
              <a:t>How do we audit accuracy to ensure 95% and above counting accuracy? </a:t>
            </a:r>
          </a:p>
          <a:p>
            <a:endParaRPr lang="en-US" sz="13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092147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B960D3C-8353-4F4B-A5A5-51F43BC3BEAA}"/>
              </a:ext>
            </a:extLst>
          </p:cNvPr>
          <p:cNvSpPr/>
          <p:nvPr/>
        </p:nvSpPr>
        <p:spPr>
          <a:xfrm>
            <a:off x="1480792" y="3284640"/>
            <a:ext cx="3277235" cy="363818"/>
          </a:xfrm>
          <a:prstGeom prst="rect">
            <a:avLst/>
          </a:prstGeom>
        </p:spPr>
        <p:txBody>
          <a:bodyPr wrap="square">
            <a:spAutoFit/>
          </a:bodyPr>
          <a:lstStyle/>
          <a:p>
            <a:pPr algn="ctr">
              <a:defRPr/>
            </a:pPr>
            <a:r>
              <a:rPr lang="en-JM" sz="1764" dirty="0">
                <a:solidFill>
                  <a:schemeClr val="bg1"/>
                </a:solidFill>
                <a:latin typeface="Arial" panose="020B0604020202020204" pitchFamily="34" charset="0"/>
                <a:ea typeface="Tahoma" pitchFamily="34" charset="0"/>
                <a:cs typeface="Arial" panose="020B0604020202020204" pitchFamily="34" charset="0"/>
              </a:rPr>
              <a:t>Issues Detected</a:t>
            </a:r>
            <a:endParaRPr lang="en-US" sz="1764" dirty="0">
              <a:solidFill>
                <a:schemeClr val="bg1"/>
              </a:solidFill>
              <a:latin typeface="Arial" panose="020B0604020202020204" pitchFamily="34" charset="0"/>
              <a:cs typeface="Arial" panose="020B0604020202020204" pitchFamily="34" charset="0"/>
            </a:endParaRPr>
          </a:p>
        </p:txBody>
      </p:sp>
      <p:sp>
        <p:nvSpPr>
          <p:cNvPr id="37" name="TextBox 43">
            <a:extLst>
              <a:ext uri="{FF2B5EF4-FFF2-40B4-BE49-F238E27FC236}">
                <a16:creationId xmlns:a16="http://schemas.microsoft.com/office/drawing/2014/main" id="{CE0B0DEC-0B94-4BFE-AC04-37D9D54F83C5}"/>
              </a:ext>
            </a:extLst>
          </p:cNvPr>
          <p:cNvSpPr txBox="1">
            <a:spLocks noChangeArrowheads="1"/>
          </p:cNvSpPr>
          <p:nvPr/>
        </p:nvSpPr>
        <p:spPr bwMode="auto">
          <a:xfrm>
            <a:off x="1480792" y="3869286"/>
            <a:ext cx="32772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189078" indent="-189078">
              <a:buFont typeface="Arial" panose="020B0604020202020204" pitchFamily="34" charset="0"/>
              <a:buChar char="•"/>
            </a:pPr>
            <a:r>
              <a:rPr lang="en-US" sz="1600" dirty="0">
                <a:solidFill>
                  <a:schemeClr val="bg1"/>
                </a:solidFill>
                <a:latin typeface="Arial" panose="020B0604020202020204" pitchFamily="34" charset="0"/>
                <a:ea typeface="Tahoma" panose="020B0604030504040204" pitchFamily="34" charset="0"/>
                <a:cs typeface="Arial" panose="020B0604020202020204" pitchFamily="34" charset="0"/>
              </a:rPr>
              <a:t>Network Connectivity</a:t>
            </a:r>
          </a:p>
          <a:p>
            <a:pPr marL="189078" indent="-189078">
              <a:buFont typeface="Arial" panose="020B0604020202020204" pitchFamily="34" charset="0"/>
              <a:buChar char="•"/>
            </a:pPr>
            <a:r>
              <a:rPr lang="en-US" sz="1600" dirty="0">
                <a:solidFill>
                  <a:schemeClr val="bg1"/>
                </a:solidFill>
                <a:latin typeface="Arial" panose="020B0604020202020204" pitchFamily="34" charset="0"/>
                <a:ea typeface="Tahoma" panose="020B0604030504040204" pitchFamily="34" charset="0"/>
                <a:cs typeface="Arial" panose="020B0604020202020204" pitchFamily="34" charset="0"/>
              </a:rPr>
              <a:t>Data Discrepancy</a:t>
            </a:r>
          </a:p>
          <a:p>
            <a:pPr marL="189078" indent="-189078">
              <a:buFont typeface="Arial" panose="020B0604020202020204" pitchFamily="34" charset="0"/>
              <a:buChar char="•"/>
            </a:pPr>
            <a:r>
              <a:rPr lang="en-US" sz="1600" dirty="0">
                <a:solidFill>
                  <a:schemeClr val="bg1"/>
                </a:solidFill>
                <a:latin typeface="Arial" panose="020B0604020202020204" pitchFamily="34" charset="0"/>
                <a:ea typeface="Tahoma" panose="020B0604030504040204" pitchFamily="34" charset="0"/>
                <a:cs typeface="Arial" panose="020B0604020202020204" pitchFamily="34" charset="0"/>
              </a:rPr>
              <a:t>Missing Data</a:t>
            </a:r>
          </a:p>
          <a:p>
            <a:pPr marL="189078" indent="-189078">
              <a:buFont typeface="Arial" panose="020B0604020202020204" pitchFamily="34" charset="0"/>
              <a:buChar char="•"/>
            </a:pPr>
            <a:r>
              <a:rPr lang="en-US" sz="1600" dirty="0">
                <a:solidFill>
                  <a:schemeClr val="bg1"/>
                </a:solidFill>
                <a:latin typeface="Arial" panose="020B0604020202020204" pitchFamily="34" charset="0"/>
                <a:ea typeface="Tahoma" panose="020B0604030504040204" pitchFamily="34" charset="0"/>
                <a:cs typeface="Arial" panose="020B0604020202020204" pitchFamily="34" charset="0"/>
              </a:rPr>
              <a:t>Drastic Change in Data</a:t>
            </a:r>
          </a:p>
          <a:p>
            <a:pPr marL="189078" indent="-189078">
              <a:buFont typeface="Arial" panose="020B0604020202020204" pitchFamily="34" charset="0"/>
              <a:buChar char="•"/>
            </a:pPr>
            <a:r>
              <a:rPr lang="en-US" sz="1600" dirty="0">
                <a:solidFill>
                  <a:schemeClr val="bg1"/>
                </a:solidFill>
                <a:latin typeface="Arial" panose="020B0604020202020204" pitchFamily="34" charset="0"/>
                <a:ea typeface="Tahoma" panose="020B0604030504040204" pitchFamily="34" charset="0"/>
                <a:cs typeface="Arial" panose="020B0604020202020204" pitchFamily="34" charset="0"/>
              </a:rPr>
              <a:t>Incorrect Network Configurations</a:t>
            </a:r>
          </a:p>
        </p:txBody>
      </p:sp>
      <p:sp>
        <p:nvSpPr>
          <p:cNvPr id="13" name="TextBox 12">
            <a:extLst>
              <a:ext uri="{FF2B5EF4-FFF2-40B4-BE49-F238E27FC236}">
                <a16:creationId xmlns:a16="http://schemas.microsoft.com/office/drawing/2014/main" id="{318B8696-2CAA-42F4-B550-09AB5AD4417C}"/>
              </a:ext>
            </a:extLst>
          </p:cNvPr>
          <p:cNvSpPr txBox="1"/>
          <p:nvPr/>
        </p:nvSpPr>
        <p:spPr>
          <a:xfrm>
            <a:off x="624993" y="1209673"/>
            <a:ext cx="8871432" cy="692497"/>
          </a:xfrm>
          <a:prstGeom prst="rect">
            <a:avLst/>
          </a:prstGeom>
          <a:noFill/>
        </p:spPr>
        <p:txBody>
          <a:bodyPr wrap="square" rtlCol="0">
            <a:spAutoFit/>
          </a:bodyPr>
          <a:lstStyle/>
          <a:p>
            <a:r>
              <a:rPr lang="en-US" sz="1300" dirty="0">
                <a:latin typeface="Roboto Light" panose="02000000000000000000" pitchFamily="2" charset="0"/>
                <a:ea typeface="Roboto Light" panose="02000000000000000000" pitchFamily="2" charset="0"/>
              </a:rPr>
              <a:t>The one-stop support center for all FootfallCam Analytics Software users.</a:t>
            </a:r>
          </a:p>
          <a:p>
            <a:endParaRPr lang="en-US" sz="1300" dirty="0">
              <a:latin typeface="Roboto Light" panose="02000000000000000000" pitchFamily="2" charset="0"/>
              <a:ea typeface="Roboto Light" panose="02000000000000000000" pitchFamily="2" charset="0"/>
            </a:endParaRPr>
          </a:p>
          <a:p>
            <a:r>
              <a:rPr lang="en-US" sz="1300" dirty="0">
                <a:latin typeface="Roboto Light" panose="02000000000000000000" pitchFamily="2" charset="0"/>
                <a:ea typeface="Roboto Light" panose="02000000000000000000" pitchFamily="2" charset="0"/>
              </a:rPr>
              <a:t>Any technical issues can be raised via the Support Portal and this will be assigned to a technical personnel accordingly. </a:t>
            </a:r>
          </a:p>
        </p:txBody>
      </p:sp>
      <p:sp>
        <p:nvSpPr>
          <p:cNvPr id="5" name="Title 33">
            <a:extLst>
              <a:ext uri="{FF2B5EF4-FFF2-40B4-BE49-F238E27FC236}">
                <a16:creationId xmlns:a16="http://schemas.microsoft.com/office/drawing/2014/main" id="{0EB03AEE-7C60-4FCC-BA40-63991B6C3177}"/>
              </a:ext>
            </a:extLst>
          </p:cNvPr>
          <p:cNvSpPr txBox="1">
            <a:spLocks/>
          </p:cNvSpPr>
          <p:nvPr/>
        </p:nvSpPr>
        <p:spPr>
          <a:xfrm>
            <a:off x="501451" y="522600"/>
            <a:ext cx="10294685"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Built-in maintenance support portal</a:t>
            </a:r>
          </a:p>
          <a:p>
            <a:endParaRPr lang="en-US" sz="3400" spc="-150" baseline="30000" dirty="0">
              <a:solidFill>
                <a:srgbClr val="3A6AB3"/>
              </a:solidFill>
              <a:latin typeface="Work Sans Medium" pitchFamily="2" charset="0"/>
            </a:endParaRPr>
          </a:p>
        </p:txBody>
      </p:sp>
      <p:pic>
        <p:nvPicPr>
          <p:cNvPr id="7" name="Picture 6">
            <a:extLst>
              <a:ext uri="{FF2B5EF4-FFF2-40B4-BE49-F238E27FC236}">
                <a16:creationId xmlns:a16="http://schemas.microsoft.com/office/drawing/2014/main" id="{0E6385FF-628E-42F0-89B8-BE24E21ACF03}"/>
              </a:ext>
            </a:extLst>
          </p:cNvPr>
          <p:cNvPicPr>
            <a:picLocks noChangeAspect="1"/>
          </p:cNvPicPr>
          <p:nvPr/>
        </p:nvPicPr>
        <p:blipFill rotWithShape="1">
          <a:blip r:embed="rId2"/>
          <a:srcRect l="11763" r="8668"/>
          <a:stretch/>
        </p:blipFill>
        <p:spPr>
          <a:xfrm>
            <a:off x="1091867" y="2018471"/>
            <a:ext cx="8504903" cy="4136087"/>
          </a:xfrm>
          <a:prstGeom prst="rect">
            <a:avLst/>
          </a:prstGeom>
        </p:spPr>
      </p:pic>
      <p:sp>
        <p:nvSpPr>
          <p:cNvPr id="19" name="TextBox 18">
            <a:extLst>
              <a:ext uri="{FF2B5EF4-FFF2-40B4-BE49-F238E27FC236}">
                <a16:creationId xmlns:a16="http://schemas.microsoft.com/office/drawing/2014/main" id="{A467F9F8-60C2-48C3-A280-C509AAED3AF9}"/>
              </a:ext>
            </a:extLst>
          </p:cNvPr>
          <p:cNvSpPr txBox="1"/>
          <p:nvPr/>
        </p:nvSpPr>
        <p:spPr>
          <a:xfrm>
            <a:off x="1091867" y="6154558"/>
            <a:ext cx="5395912" cy="292388"/>
          </a:xfrm>
          <a:prstGeom prst="rect">
            <a:avLst/>
          </a:prstGeom>
          <a:noFill/>
        </p:spPr>
        <p:txBody>
          <a:bodyPr wrap="square">
            <a:spAutoFit/>
          </a:bodyPr>
          <a:lstStyle/>
          <a:p>
            <a:r>
              <a:rPr lang="en-US" sz="1300" dirty="0">
                <a:latin typeface="Roboto Light" panose="02000000000000000000" pitchFamily="2" charset="0"/>
                <a:ea typeface="Roboto Light" panose="02000000000000000000" pitchFamily="2" charset="0"/>
              </a:rPr>
              <a:t>More information can be found </a:t>
            </a:r>
            <a:r>
              <a:rPr lang="en-US" sz="1300" dirty="0">
                <a:latin typeface="Roboto Light" panose="02000000000000000000" pitchFamily="2" charset="0"/>
                <a:ea typeface="Roboto Light" panose="02000000000000000000" pitchFamily="2" charset="0"/>
                <a:hlinkClick r:id="rId3"/>
              </a:rPr>
              <a:t>here</a:t>
            </a:r>
            <a:r>
              <a:rPr lang="en-US" sz="1300" dirty="0">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2863354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2262E9-ECE8-4C6C-B831-E6326349C377}"/>
              </a:ext>
            </a:extLst>
          </p:cNvPr>
          <p:cNvPicPr>
            <a:picLocks noChangeAspect="1"/>
          </p:cNvPicPr>
          <p:nvPr/>
        </p:nvPicPr>
        <p:blipFill>
          <a:blip r:embed="rId3"/>
          <a:stretch>
            <a:fillRect/>
          </a:stretch>
        </p:blipFill>
        <p:spPr>
          <a:xfrm>
            <a:off x="990994" y="950996"/>
            <a:ext cx="8706644" cy="3713128"/>
          </a:xfrm>
          <a:prstGeom prst="rect">
            <a:avLst/>
          </a:prstGeom>
        </p:spPr>
      </p:pic>
      <p:sp>
        <p:nvSpPr>
          <p:cNvPr id="23" name="Rectangle 22">
            <a:extLst>
              <a:ext uri="{FF2B5EF4-FFF2-40B4-BE49-F238E27FC236}">
                <a16:creationId xmlns:a16="http://schemas.microsoft.com/office/drawing/2014/main" id="{7D4E8281-5EF4-4832-B361-5A981DF3B9F6}"/>
              </a:ext>
            </a:extLst>
          </p:cNvPr>
          <p:cNvSpPr/>
          <p:nvPr/>
        </p:nvSpPr>
        <p:spPr>
          <a:xfrm>
            <a:off x="715949" y="7336602"/>
            <a:ext cx="1371451" cy="204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18006BF0-860D-4960-A03B-789DC8F68E57}"/>
              </a:ext>
            </a:extLst>
          </p:cNvPr>
          <p:cNvSpPr/>
          <p:nvPr/>
        </p:nvSpPr>
        <p:spPr>
          <a:xfrm>
            <a:off x="894312" y="4804630"/>
            <a:ext cx="8900007" cy="2382704"/>
          </a:xfrm>
          <a:prstGeom prst="rect">
            <a:avLst/>
          </a:prstGeom>
        </p:spPr>
        <p:txBody>
          <a:bodyPr wrap="square">
            <a:spAutoFit/>
          </a:bodyPr>
          <a:lstStyle/>
          <a:p>
            <a:pPr marL="285750" indent="-285750" defTabSz="1008400">
              <a:spcBef>
                <a:spcPts val="50"/>
              </a:spcBef>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Counters installed </a:t>
            </a:r>
            <a:r>
              <a:rPr lang="en-US" sz="1300" dirty="0">
                <a:solidFill>
                  <a:srgbClr val="333333"/>
                </a:solidFill>
                <a:latin typeface="Roboto Light" panose="02000000000000000000" pitchFamily="2" charset="0"/>
                <a:ea typeface="Roboto Light" panose="02000000000000000000" pitchFamily="2" charset="0"/>
              </a:rPr>
              <a:t>downwards facing the ground </a:t>
            </a:r>
            <a:r>
              <a:rPr lang="en-GB" sz="1300" dirty="0">
                <a:solidFill>
                  <a:srgbClr val="333333"/>
                </a:solidFill>
                <a:latin typeface="Roboto Light" panose="02000000000000000000" pitchFamily="2" charset="0"/>
                <a:ea typeface="Roboto Light" panose="02000000000000000000" pitchFamily="2" charset="0"/>
              </a:rPr>
              <a:t>– </a:t>
            </a:r>
            <a:r>
              <a:rPr lang="en-GB" sz="1300" dirty="0">
                <a:solidFill>
                  <a:schemeClr val="accent1"/>
                </a:solidFill>
                <a:latin typeface="Roboto Light" panose="02000000000000000000" pitchFamily="2" charset="0"/>
                <a:ea typeface="Roboto Light" panose="02000000000000000000" pitchFamily="2" charset="0"/>
              </a:rPr>
              <a:t>does not capture the customer’s identity </a:t>
            </a:r>
            <a:r>
              <a:rPr lang="en-GB" sz="1300" dirty="0">
                <a:solidFill>
                  <a:srgbClr val="333333"/>
                </a:solidFill>
                <a:latin typeface="Roboto Light" panose="02000000000000000000" pitchFamily="2" charset="0"/>
                <a:ea typeface="Roboto Light" panose="02000000000000000000" pitchFamily="2" charset="0"/>
              </a:rPr>
              <a:t>&amp; unable to pick up facial features. </a:t>
            </a:r>
          </a:p>
          <a:p>
            <a:pPr defTabSz="1008400">
              <a:spcBef>
                <a:spcPts val="50"/>
              </a:spcBef>
              <a:buClr>
                <a:srgbClr val="3A6AB3"/>
              </a:buClr>
            </a:pPr>
            <a:endParaRPr lang="en-GB"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Videos are recorded </a:t>
            </a:r>
            <a:r>
              <a:rPr lang="en-GB" sz="1300" dirty="0">
                <a:solidFill>
                  <a:schemeClr val="accent1"/>
                </a:solidFill>
                <a:latin typeface="Roboto Light" panose="02000000000000000000" pitchFamily="2" charset="0"/>
                <a:ea typeface="Roboto Light" panose="02000000000000000000" pitchFamily="2" charset="0"/>
              </a:rPr>
              <a:t>only for verification purposes </a:t>
            </a:r>
            <a:r>
              <a:rPr lang="en-GB" sz="1300" dirty="0">
                <a:solidFill>
                  <a:srgbClr val="333333"/>
                </a:solidFill>
                <a:latin typeface="Roboto Light" panose="02000000000000000000" pitchFamily="2" charset="0"/>
                <a:ea typeface="Roboto Light" panose="02000000000000000000" pitchFamily="2" charset="0"/>
              </a:rPr>
              <a:t>and taken in low resolution. The videos will be deleted once verification is completed. </a:t>
            </a:r>
          </a:p>
          <a:p>
            <a:pPr marL="285750" indent="-285750" defTabSz="1008400">
              <a:spcBef>
                <a:spcPts val="50"/>
              </a:spcBef>
              <a:buClr>
                <a:srgbClr val="3A6AB3"/>
              </a:buClr>
              <a:buFont typeface="Arial" panose="020B0604020202020204" pitchFamily="34" charset="0"/>
              <a:buChar char="•"/>
            </a:pPr>
            <a:endParaRPr lang="en-GB"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FootfallCam uses </a:t>
            </a:r>
            <a:r>
              <a:rPr lang="en-GB" sz="1300" dirty="0">
                <a:solidFill>
                  <a:schemeClr val="accent1"/>
                </a:solidFill>
                <a:latin typeface="Roboto Light" panose="02000000000000000000" pitchFamily="2" charset="0"/>
                <a:ea typeface="Roboto Light" panose="02000000000000000000" pitchFamily="2" charset="0"/>
              </a:rPr>
              <a:t>3D depth map </a:t>
            </a:r>
            <a:r>
              <a:rPr lang="en-GB" sz="1300" dirty="0">
                <a:solidFill>
                  <a:srgbClr val="333333"/>
                </a:solidFill>
                <a:latin typeface="Roboto Light" panose="02000000000000000000" pitchFamily="2" charset="0"/>
                <a:ea typeface="Roboto Light" panose="02000000000000000000" pitchFamily="2" charset="0"/>
              </a:rPr>
              <a:t>instead of video images for counting purposes – </a:t>
            </a:r>
            <a:r>
              <a:rPr lang="en-US" sz="1300" dirty="0">
                <a:solidFill>
                  <a:srgbClr val="333333"/>
                </a:solidFill>
                <a:latin typeface="Roboto Light" panose="02000000000000000000" pitchFamily="2" charset="0"/>
                <a:ea typeface="Roboto Light" panose="02000000000000000000" pitchFamily="2" charset="0"/>
              </a:rPr>
              <a:t>data collected are non-visual and are will not be able to be identify with any individuals.</a:t>
            </a:r>
          </a:p>
          <a:p>
            <a:pPr defTabSz="1008400">
              <a:spcBef>
                <a:spcPts val="50"/>
              </a:spcBef>
              <a:buClr>
                <a:srgbClr val="3A6AB3"/>
              </a:buClr>
            </a:pPr>
            <a:endParaRPr lang="en-GB"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FootfallCam is exempt from GDPR. More information can be found </a:t>
            </a:r>
            <a:r>
              <a:rPr lang="en-GB" sz="1300" dirty="0">
                <a:solidFill>
                  <a:srgbClr val="333333"/>
                </a:solidFill>
                <a:latin typeface="Roboto Light" panose="02000000000000000000" pitchFamily="2" charset="0"/>
                <a:ea typeface="Roboto Light" panose="02000000000000000000" pitchFamily="2" charset="0"/>
                <a:hlinkClick r:id="rId4" action="ppaction://hlinkfile"/>
              </a:rPr>
              <a:t>here</a:t>
            </a:r>
            <a:r>
              <a:rPr lang="en-GB" sz="1300" dirty="0">
                <a:solidFill>
                  <a:srgbClr val="333333"/>
                </a:solidFill>
                <a:latin typeface="Roboto Light" panose="02000000000000000000" pitchFamily="2" charset="0"/>
                <a:ea typeface="Roboto Light" panose="02000000000000000000" pitchFamily="2" charset="0"/>
              </a:rPr>
              <a:t>.</a:t>
            </a:r>
          </a:p>
          <a:p>
            <a:pPr marL="285750" indent="-285750" defTabSz="1008400">
              <a:spcBef>
                <a:spcPts val="50"/>
              </a:spcBef>
              <a:buClr>
                <a:srgbClr val="3A6AB3"/>
              </a:buClr>
              <a:buFont typeface="Arial" panose="020B0604020202020204" pitchFamily="34" charset="0"/>
              <a:buChar char="•"/>
            </a:pPr>
            <a:endParaRPr lang="en-GB" sz="1300" dirty="0">
              <a:solidFill>
                <a:srgbClr val="333333"/>
              </a:solidFill>
              <a:latin typeface="Roboto Light" panose="02000000000000000000" pitchFamily="2" charset="0"/>
              <a:ea typeface="Roboto Light" panose="02000000000000000000" pitchFamily="2" charset="0"/>
            </a:endParaRPr>
          </a:p>
        </p:txBody>
      </p:sp>
      <p:sp>
        <p:nvSpPr>
          <p:cNvPr id="4" name="Title 33">
            <a:extLst>
              <a:ext uri="{FF2B5EF4-FFF2-40B4-BE49-F238E27FC236}">
                <a16:creationId xmlns:a16="http://schemas.microsoft.com/office/drawing/2014/main" id="{26DD9F15-E1CB-460B-B4BC-CD527633350C}"/>
              </a:ext>
            </a:extLst>
          </p:cNvPr>
          <p:cNvSpPr txBox="1">
            <a:spLocks/>
          </p:cNvSpPr>
          <p:nvPr/>
        </p:nvSpPr>
        <p:spPr>
          <a:xfrm>
            <a:off x="408761" y="253348"/>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Data Privacy and GDPR Exemption</a:t>
            </a:r>
          </a:p>
          <a:p>
            <a:endParaRPr lang="en-US" sz="3400" spc="-150" dirty="0">
              <a:solidFill>
                <a:srgbClr val="3A6AB3"/>
              </a:solidFill>
              <a:latin typeface="Work Sans Medium" pitchFamily="2" charset="0"/>
              <a:ea typeface="Roboto" panose="02000000000000000000" pitchFamily="2" charset="0"/>
            </a:endParaRPr>
          </a:p>
        </p:txBody>
      </p:sp>
    </p:spTree>
    <p:extLst>
      <p:ext uri="{BB962C8B-B14F-4D97-AF65-F5344CB8AC3E}">
        <p14:creationId xmlns:p14="http://schemas.microsoft.com/office/powerpoint/2010/main" val="356658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165D04-D079-4F22-BE06-8EFA617A7390}"/>
              </a:ext>
            </a:extLst>
          </p:cNvPr>
          <p:cNvPicPr>
            <a:picLocks noChangeAspect="1"/>
          </p:cNvPicPr>
          <p:nvPr/>
        </p:nvPicPr>
        <p:blipFill rotWithShape="1">
          <a:blip r:embed="rId3"/>
          <a:srcRect b="8383"/>
          <a:stretch/>
        </p:blipFill>
        <p:spPr>
          <a:xfrm>
            <a:off x="2847855" y="928419"/>
            <a:ext cx="2431444" cy="2117853"/>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6" name="Picture 5">
            <a:extLst>
              <a:ext uri="{FF2B5EF4-FFF2-40B4-BE49-F238E27FC236}">
                <a16:creationId xmlns:a16="http://schemas.microsoft.com/office/drawing/2014/main" id="{1A19A2A2-86DF-44D1-BE9E-C6F795533391}"/>
              </a:ext>
            </a:extLst>
          </p:cNvPr>
          <p:cNvPicPr>
            <a:picLocks noChangeAspect="1"/>
          </p:cNvPicPr>
          <p:nvPr/>
        </p:nvPicPr>
        <p:blipFill rotWithShape="1">
          <a:blip r:embed="rId4"/>
          <a:srcRect r="5208" b="3299"/>
          <a:stretch/>
        </p:blipFill>
        <p:spPr>
          <a:xfrm>
            <a:off x="7965496" y="928420"/>
            <a:ext cx="2419201"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5" name="Picture 4">
            <a:extLst>
              <a:ext uri="{FF2B5EF4-FFF2-40B4-BE49-F238E27FC236}">
                <a16:creationId xmlns:a16="http://schemas.microsoft.com/office/drawing/2014/main" id="{B169FC66-E10D-4953-AC1E-33A7E653593E}"/>
              </a:ext>
            </a:extLst>
          </p:cNvPr>
          <p:cNvPicPr>
            <a:picLocks noChangeAspect="1"/>
          </p:cNvPicPr>
          <p:nvPr/>
        </p:nvPicPr>
        <p:blipFill rotWithShape="1">
          <a:blip r:embed="rId5"/>
          <a:srcRect r="1712" b="9968"/>
          <a:stretch/>
        </p:blipFill>
        <p:spPr>
          <a:xfrm>
            <a:off x="5405209" y="928420"/>
            <a:ext cx="2419200" cy="2117853"/>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3" name="Picture 2">
            <a:extLst>
              <a:ext uri="{FF2B5EF4-FFF2-40B4-BE49-F238E27FC236}">
                <a16:creationId xmlns:a16="http://schemas.microsoft.com/office/drawing/2014/main" id="{B4AF78B7-DC5D-4C3C-9FC4-B445368AAFD6}"/>
              </a:ext>
            </a:extLst>
          </p:cNvPr>
          <p:cNvPicPr>
            <a:picLocks noChangeAspect="1"/>
          </p:cNvPicPr>
          <p:nvPr/>
        </p:nvPicPr>
        <p:blipFill rotWithShape="1">
          <a:blip r:embed="rId6"/>
          <a:srcRect r="5500" b="2101"/>
          <a:stretch/>
        </p:blipFill>
        <p:spPr>
          <a:xfrm>
            <a:off x="299299" y="928419"/>
            <a:ext cx="2420086"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sp>
        <p:nvSpPr>
          <p:cNvPr id="33" name="Text Placeholder 13">
            <a:extLst>
              <a:ext uri="{FF2B5EF4-FFF2-40B4-BE49-F238E27FC236}">
                <a16:creationId xmlns:a16="http://schemas.microsoft.com/office/drawing/2014/main" id="{4A9A43A9-EEAC-4DB4-8937-B7DF1AAB592B}"/>
              </a:ext>
            </a:extLst>
          </p:cNvPr>
          <p:cNvSpPr txBox="1">
            <a:spLocks/>
          </p:cNvSpPr>
          <p:nvPr/>
        </p:nvSpPr>
        <p:spPr>
          <a:xfrm>
            <a:off x="925920" y="648772"/>
            <a:ext cx="8836797" cy="936124"/>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endParaRPr lang="en-US" sz="4800" dirty="0">
              <a:solidFill>
                <a:srgbClr val="666666"/>
              </a:solidFill>
              <a:ea typeface="Source Sans Pro Light" panose="020B0403030403020204" pitchFamily="34" charset="0"/>
            </a:endParaRPr>
          </a:p>
        </p:txBody>
      </p:sp>
      <p:sp>
        <p:nvSpPr>
          <p:cNvPr id="13" name="TextBox 12">
            <a:extLst>
              <a:ext uri="{FF2B5EF4-FFF2-40B4-BE49-F238E27FC236}">
                <a16:creationId xmlns:a16="http://schemas.microsoft.com/office/drawing/2014/main" id="{CD6F9A5A-ABB2-49CE-840E-D2EDBB0DD907}"/>
              </a:ext>
            </a:extLst>
          </p:cNvPr>
          <p:cNvSpPr txBox="1"/>
          <p:nvPr/>
        </p:nvSpPr>
        <p:spPr>
          <a:xfrm>
            <a:off x="228882" y="3092595"/>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7"/>
              </a:rPr>
              <a:t>User Control</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4" name="TextBox 13">
            <a:extLst>
              <a:ext uri="{FF2B5EF4-FFF2-40B4-BE49-F238E27FC236}">
                <a16:creationId xmlns:a16="http://schemas.microsoft.com/office/drawing/2014/main" id="{9D95E0A4-5C1C-4F48-93F3-88DA9E70EF2B}"/>
              </a:ext>
            </a:extLst>
          </p:cNvPr>
          <p:cNvSpPr txBox="1"/>
          <p:nvPr/>
        </p:nvSpPr>
        <p:spPr>
          <a:xfrm>
            <a:off x="2786237" y="3096171"/>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8"/>
              </a:rPr>
              <a:t>Branch Control</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5" name="TextBox 14">
            <a:extLst>
              <a:ext uri="{FF2B5EF4-FFF2-40B4-BE49-F238E27FC236}">
                <a16:creationId xmlns:a16="http://schemas.microsoft.com/office/drawing/2014/main" id="{12273C3C-3A89-45E1-96FE-6FDA89712483}"/>
              </a:ext>
            </a:extLst>
          </p:cNvPr>
          <p:cNvSpPr txBox="1"/>
          <p:nvPr/>
        </p:nvSpPr>
        <p:spPr>
          <a:xfrm>
            <a:off x="5407512" y="3092595"/>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9"/>
              </a:rPr>
              <a:t>Email Scheduler</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0" name="TextBox 19">
            <a:extLst>
              <a:ext uri="{FF2B5EF4-FFF2-40B4-BE49-F238E27FC236}">
                <a16:creationId xmlns:a16="http://schemas.microsoft.com/office/drawing/2014/main" id="{8249668A-0FF0-4B95-9CAB-D2B6AB59CB5B}"/>
              </a:ext>
            </a:extLst>
          </p:cNvPr>
          <p:cNvSpPr txBox="1"/>
          <p:nvPr/>
        </p:nvSpPr>
        <p:spPr>
          <a:xfrm>
            <a:off x="7898840" y="3092592"/>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0"/>
              </a:rPr>
              <a:t>Import</a:t>
            </a:r>
            <a:r>
              <a:rPr lang="en-US" sz="1400" dirty="0">
                <a:solidFill>
                  <a:schemeClr val="bg2">
                    <a:lumMod val="50000"/>
                  </a:schemeClr>
                </a:solidFill>
                <a:latin typeface="Roboto Thin" panose="02000000000000000000" pitchFamily="2" charset="0"/>
                <a:ea typeface="Roboto Thin" panose="02000000000000000000" pitchFamily="2" charset="0"/>
              </a:rPr>
              <a:t>/</a:t>
            </a:r>
            <a:r>
              <a:rPr lang="en-US" sz="1400" dirty="0">
                <a:solidFill>
                  <a:schemeClr val="bg2">
                    <a:lumMod val="50000"/>
                  </a:schemeClr>
                </a:solidFill>
                <a:latin typeface="Roboto Thin" panose="02000000000000000000" pitchFamily="2" charset="0"/>
                <a:ea typeface="Roboto Thin" panose="02000000000000000000" pitchFamily="2" charset="0"/>
                <a:hlinkClick r:id="rId11"/>
              </a:rPr>
              <a:t>Export</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1" name="Title 33">
            <a:extLst>
              <a:ext uri="{FF2B5EF4-FFF2-40B4-BE49-F238E27FC236}">
                <a16:creationId xmlns:a16="http://schemas.microsoft.com/office/drawing/2014/main" id="{5FA26A25-00B3-4457-89F6-EB155E7C6C6D}"/>
              </a:ext>
            </a:extLst>
          </p:cNvPr>
          <p:cNvSpPr txBox="1">
            <a:spLocks/>
          </p:cNvSpPr>
          <p:nvPr/>
        </p:nvSpPr>
        <p:spPr>
          <a:xfrm>
            <a:off x="408761" y="253348"/>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Management Control</a:t>
            </a:r>
          </a:p>
        </p:txBody>
      </p:sp>
      <p:pic>
        <p:nvPicPr>
          <p:cNvPr id="17" name="Picture 16">
            <a:extLst>
              <a:ext uri="{FF2B5EF4-FFF2-40B4-BE49-F238E27FC236}">
                <a16:creationId xmlns:a16="http://schemas.microsoft.com/office/drawing/2014/main" id="{EA7C28BD-BE5A-4189-82D5-6ADDB909336F}"/>
              </a:ext>
            </a:extLst>
          </p:cNvPr>
          <p:cNvPicPr>
            <a:picLocks noChangeAspect="1"/>
          </p:cNvPicPr>
          <p:nvPr/>
        </p:nvPicPr>
        <p:blipFill rotWithShape="1">
          <a:blip r:embed="rId12"/>
          <a:srcRect l="11953" r="37445"/>
          <a:stretch/>
        </p:blipFill>
        <p:spPr>
          <a:xfrm>
            <a:off x="7964867" y="4457524"/>
            <a:ext cx="2419201" cy="2099363"/>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19" name="Picture 18">
            <a:extLst>
              <a:ext uri="{FF2B5EF4-FFF2-40B4-BE49-F238E27FC236}">
                <a16:creationId xmlns:a16="http://schemas.microsoft.com/office/drawing/2014/main" id="{BBCFF9A5-99B9-482B-96DA-C04DB07B2FF0}"/>
              </a:ext>
            </a:extLst>
          </p:cNvPr>
          <p:cNvPicPr>
            <a:picLocks noChangeAspect="1"/>
          </p:cNvPicPr>
          <p:nvPr/>
        </p:nvPicPr>
        <p:blipFill rotWithShape="1">
          <a:blip r:embed="rId13"/>
          <a:srcRect b="17368"/>
          <a:stretch/>
        </p:blipFill>
        <p:spPr>
          <a:xfrm>
            <a:off x="300184" y="4457524"/>
            <a:ext cx="2419200" cy="2109156"/>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22" name="Picture 21">
            <a:extLst>
              <a:ext uri="{FF2B5EF4-FFF2-40B4-BE49-F238E27FC236}">
                <a16:creationId xmlns:a16="http://schemas.microsoft.com/office/drawing/2014/main" id="{2B92C6AD-ECE0-48E0-AE26-0D204B9EB5F5}"/>
              </a:ext>
            </a:extLst>
          </p:cNvPr>
          <p:cNvPicPr>
            <a:picLocks noChangeAspect="1"/>
          </p:cNvPicPr>
          <p:nvPr/>
        </p:nvPicPr>
        <p:blipFill rotWithShape="1">
          <a:blip r:embed="rId14"/>
          <a:srcRect t="1" b="2348"/>
          <a:stretch/>
        </p:blipFill>
        <p:spPr>
          <a:xfrm>
            <a:off x="5401833" y="4452405"/>
            <a:ext cx="2419200" cy="2106863"/>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sp>
        <p:nvSpPr>
          <p:cNvPr id="23" name="TextBox 22">
            <a:extLst>
              <a:ext uri="{FF2B5EF4-FFF2-40B4-BE49-F238E27FC236}">
                <a16:creationId xmlns:a16="http://schemas.microsoft.com/office/drawing/2014/main" id="{3F080723-B4ED-4EFF-8A5E-727CAF44760D}"/>
              </a:ext>
            </a:extLst>
          </p:cNvPr>
          <p:cNvSpPr txBox="1"/>
          <p:nvPr/>
        </p:nvSpPr>
        <p:spPr>
          <a:xfrm>
            <a:off x="228882" y="6613002"/>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5"/>
              </a:rPr>
              <a:t>Data Integrity</a:t>
            </a:r>
            <a:r>
              <a:rPr lang="en-US" sz="1400" dirty="0">
                <a:solidFill>
                  <a:schemeClr val="bg2">
                    <a:lumMod val="50000"/>
                  </a:schemeClr>
                </a:solidFill>
                <a:latin typeface="Roboto Thin" panose="02000000000000000000" pitchFamily="2" charset="0"/>
                <a:ea typeface="Roboto Thin" panose="02000000000000000000" pitchFamily="2" charset="0"/>
              </a:rPr>
              <a:t> </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4" name="TextBox 23">
            <a:extLst>
              <a:ext uri="{FF2B5EF4-FFF2-40B4-BE49-F238E27FC236}">
                <a16:creationId xmlns:a16="http://schemas.microsoft.com/office/drawing/2014/main" id="{08F19D9E-EAC2-4FAA-946F-5F1453F2B259}"/>
              </a:ext>
            </a:extLst>
          </p:cNvPr>
          <p:cNvSpPr txBox="1"/>
          <p:nvPr/>
        </p:nvSpPr>
        <p:spPr>
          <a:xfrm>
            <a:off x="5407512" y="6613002"/>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6"/>
              </a:rPr>
              <a:t>Issue Tracker</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5" name="Title 33">
            <a:extLst>
              <a:ext uri="{FF2B5EF4-FFF2-40B4-BE49-F238E27FC236}">
                <a16:creationId xmlns:a16="http://schemas.microsoft.com/office/drawing/2014/main" id="{347D3C0A-920D-465A-942C-1740E5E9F928}"/>
              </a:ext>
            </a:extLst>
          </p:cNvPr>
          <p:cNvSpPr txBox="1">
            <a:spLocks/>
          </p:cNvSpPr>
          <p:nvPr/>
        </p:nvSpPr>
        <p:spPr>
          <a:xfrm>
            <a:off x="408761" y="3801471"/>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Health Check and Maintenance Tools</a:t>
            </a:r>
          </a:p>
        </p:txBody>
      </p:sp>
      <p:sp>
        <p:nvSpPr>
          <p:cNvPr id="26" name="TextBox 25">
            <a:extLst>
              <a:ext uri="{FF2B5EF4-FFF2-40B4-BE49-F238E27FC236}">
                <a16:creationId xmlns:a16="http://schemas.microsoft.com/office/drawing/2014/main" id="{150A6A77-D0CF-48B8-9E74-192184072F8F}"/>
              </a:ext>
            </a:extLst>
          </p:cNvPr>
          <p:cNvSpPr txBox="1"/>
          <p:nvPr/>
        </p:nvSpPr>
        <p:spPr>
          <a:xfrm>
            <a:off x="7898840" y="6612999"/>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7"/>
              </a:rPr>
              <a:t>Support Portal</a:t>
            </a:r>
            <a:endParaRPr lang="en-US"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8" name="TextBox 27">
            <a:extLst>
              <a:ext uri="{FF2B5EF4-FFF2-40B4-BE49-F238E27FC236}">
                <a16:creationId xmlns:a16="http://schemas.microsoft.com/office/drawing/2014/main" id="{1C4784C6-9E8E-40C6-98C2-1E57401D9AA2}"/>
              </a:ext>
            </a:extLst>
          </p:cNvPr>
          <p:cNvSpPr txBox="1"/>
          <p:nvPr/>
        </p:nvSpPr>
        <p:spPr>
          <a:xfrm>
            <a:off x="2811799" y="6652468"/>
            <a:ext cx="2560918" cy="307777"/>
          </a:xfrm>
          <a:prstGeom prst="rect">
            <a:avLst/>
          </a:prstGeom>
          <a:noFill/>
        </p:spPr>
        <p:txBody>
          <a:bodyPr wrap="square" rtlCol="0">
            <a:spAutoFit/>
          </a:bodyPr>
          <a:lstStyle/>
          <a:p>
            <a:pPr algn="ctr"/>
            <a:r>
              <a:rPr lang="en-US" sz="1400" dirty="0">
                <a:solidFill>
                  <a:srgbClr val="FF0000"/>
                </a:solidFill>
                <a:latin typeface="Roboto Thin" panose="02000000000000000000" pitchFamily="2" charset="0"/>
                <a:ea typeface="Roboto Thin" panose="02000000000000000000" pitchFamily="2" charset="0"/>
                <a:hlinkClick r:id="rId18"/>
              </a:rPr>
              <a:t>Company Data Integrity</a:t>
            </a:r>
            <a:endParaRPr lang="en-MY" sz="1400" dirty="0">
              <a:solidFill>
                <a:srgbClr val="FF0000"/>
              </a:solidFill>
              <a:latin typeface="Roboto Thin" panose="02000000000000000000" pitchFamily="2" charset="0"/>
              <a:ea typeface="Roboto Thin" panose="02000000000000000000" pitchFamily="2" charset="0"/>
            </a:endParaRPr>
          </a:p>
        </p:txBody>
      </p:sp>
      <p:pic>
        <p:nvPicPr>
          <p:cNvPr id="29" name="Picture 28">
            <a:extLst>
              <a:ext uri="{FF2B5EF4-FFF2-40B4-BE49-F238E27FC236}">
                <a16:creationId xmlns:a16="http://schemas.microsoft.com/office/drawing/2014/main" id="{686E0F4D-F9CA-4F9C-81C9-18C7B85F92FC}"/>
              </a:ext>
            </a:extLst>
          </p:cNvPr>
          <p:cNvPicPr>
            <a:picLocks noChangeAspect="1"/>
          </p:cNvPicPr>
          <p:nvPr/>
        </p:nvPicPr>
        <p:blipFill rotWithShape="1">
          <a:blip r:embed="rId19"/>
          <a:srcRect t="1938" r="4532" b="6146"/>
          <a:stretch/>
        </p:blipFill>
        <p:spPr>
          <a:xfrm>
            <a:off x="2847856" y="4452405"/>
            <a:ext cx="2431444" cy="2114275"/>
          </a:xfrm>
          <a:prstGeom prst="rect">
            <a:avLst/>
          </a:prstGeom>
          <a:ln w="3175" cap="sq">
            <a:solidFill>
              <a:srgbClr val="DCDDD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502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9E1E11-D405-479E-BC2E-166DB25CE3F4}"/>
              </a:ext>
            </a:extLst>
          </p:cNvPr>
          <p:cNvPicPr>
            <a:picLocks noChangeAspect="1"/>
          </p:cNvPicPr>
          <p:nvPr/>
        </p:nvPicPr>
        <p:blipFill rotWithShape="1">
          <a:blip r:embed="rId3"/>
          <a:srcRect t="239" b="13945"/>
          <a:stretch/>
        </p:blipFill>
        <p:spPr>
          <a:xfrm>
            <a:off x="2841950" y="4299805"/>
            <a:ext cx="2437722" cy="2096749"/>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3" name="Picture 2">
            <a:extLst>
              <a:ext uri="{FF2B5EF4-FFF2-40B4-BE49-F238E27FC236}">
                <a16:creationId xmlns:a16="http://schemas.microsoft.com/office/drawing/2014/main" id="{FDBCCFCA-EBCE-4851-BCFD-8BD9DD5C7914}"/>
              </a:ext>
            </a:extLst>
          </p:cNvPr>
          <p:cNvPicPr>
            <a:picLocks noChangeAspect="1"/>
          </p:cNvPicPr>
          <p:nvPr/>
        </p:nvPicPr>
        <p:blipFill rotWithShape="1">
          <a:blip r:embed="rId4"/>
          <a:srcRect r="14107" b="2707"/>
          <a:stretch/>
        </p:blipFill>
        <p:spPr>
          <a:xfrm>
            <a:off x="5406883" y="4299805"/>
            <a:ext cx="2427399" cy="2108061"/>
          </a:xfrm>
          <a:prstGeom prst="rect">
            <a:avLst/>
          </a:prstGeom>
          <a:ln w="3175">
            <a:solidFill>
              <a:srgbClr val="7D7D7D"/>
            </a:solidFill>
          </a:ln>
          <a:effectLst>
            <a:outerShdw blurRad="50800" dist="38100" dir="2700000" algn="tl" rotWithShape="0">
              <a:srgbClr val="000000">
                <a:alpha val="15000"/>
              </a:srgbClr>
            </a:outerShdw>
          </a:effectLst>
        </p:spPr>
      </p:pic>
      <p:pic>
        <p:nvPicPr>
          <p:cNvPr id="2" name="Picture 1">
            <a:extLst>
              <a:ext uri="{FF2B5EF4-FFF2-40B4-BE49-F238E27FC236}">
                <a16:creationId xmlns:a16="http://schemas.microsoft.com/office/drawing/2014/main" id="{96C29F57-069F-4EC3-A161-D4F4058114D7}"/>
              </a:ext>
            </a:extLst>
          </p:cNvPr>
          <p:cNvPicPr>
            <a:picLocks noChangeAspect="1"/>
          </p:cNvPicPr>
          <p:nvPr/>
        </p:nvPicPr>
        <p:blipFill rotWithShape="1">
          <a:blip r:embed="rId5"/>
          <a:srcRect b="2393"/>
          <a:stretch/>
        </p:blipFill>
        <p:spPr>
          <a:xfrm>
            <a:off x="7960231" y="4299806"/>
            <a:ext cx="2427399" cy="2096748"/>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sp>
        <p:nvSpPr>
          <p:cNvPr id="33" name="Text Placeholder 13">
            <a:extLst>
              <a:ext uri="{FF2B5EF4-FFF2-40B4-BE49-F238E27FC236}">
                <a16:creationId xmlns:a16="http://schemas.microsoft.com/office/drawing/2014/main" id="{4A9A43A9-EEAC-4DB4-8937-B7DF1AAB592B}"/>
              </a:ext>
            </a:extLst>
          </p:cNvPr>
          <p:cNvSpPr txBox="1">
            <a:spLocks/>
          </p:cNvSpPr>
          <p:nvPr/>
        </p:nvSpPr>
        <p:spPr>
          <a:xfrm>
            <a:off x="925920" y="981274"/>
            <a:ext cx="8836797" cy="936124"/>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endParaRPr lang="en-US" sz="4800" dirty="0">
              <a:solidFill>
                <a:srgbClr val="666666"/>
              </a:solidFill>
              <a:ea typeface="Source Sans Pro Light" panose="020B0403030403020204" pitchFamily="34" charset="0"/>
            </a:endParaRPr>
          </a:p>
        </p:txBody>
      </p:sp>
      <p:pic>
        <p:nvPicPr>
          <p:cNvPr id="4" name="Picture 3">
            <a:extLst>
              <a:ext uri="{FF2B5EF4-FFF2-40B4-BE49-F238E27FC236}">
                <a16:creationId xmlns:a16="http://schemas.microsoft.com/office/drawing/2014/main" id="{E1AD0046-D335-4E67-BF49-0B5548EA2131}"/>
              </a:ext>
            </a:extLst>
          </p:cNvPr>
          <p:cNvPicPr>
            <a:picLocks noChangeAspect="1"/>
          </p:cNvPicPr>
          <p:nvPr/>
        </p:nvPicPr>
        <p:blipFill rotWithShape="1">
          <a:blip r:embed="rId6"/>
          <a:srcRect r="709" b="4311"/>
          <a:stretch/>
        </p:blipFill>
        <p:spPr>
          <a:xfrm>
            <a:off x="299298" y="1260921"/>
            <a:ext cx="2420086"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7" name="Picture 6">
            <a:extLst>
              <a:ext uri="{FF2B5EF4-FFF2-40B4-BE49-F238E27FC236}">
                <a16:creationId xmlns:a16="http://schemas.microsoft.com/office/drawing/2014/main" id="{3B228AB8-E5C5-4AF5-99C8-4F511D734D02}"/>
              </a:ext>
            </a:extLst>
          </p:cNvPr>
          <p:cNvPicPr>
            <a:picLocks noChangeAspect="1"/>
          </p:cNvPicPr>
          <p:nvPr/>
        </p:nvPicPr>
        <p:blipFill rotWithShape="1">
          <a:blip r:embed="rId7"/>
          <a:srcRect r="4970"/>
          <a:stretch/>
        </p:blipFill>
        <p:spPr>
          <a:xfrm>
            <a:off x="300184" y="4299805"/>
            <a:ext cx="2419200" cy="2096749"/>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8" name="Picture 7">
            <a:extLst>
              <a:ext uri="{FF2B5EF4-FFF2-40B4-BE49-F238E27FC236}">
                <a16:creationId xmlns:a16="http://schemas.microsoft.com/office/drawing/2014/main" id="{3410C0CA-5BBD-4F66-9C6D-E870F1965EEE}"/>
              </a:ext>
            </a:extLst>
          </p:cNvPr>
          <p:cNvPicPr>
            <a:picLocks noChangeAspect="1"/>
          </p:cNvPicPr>
          <p:nvPr/>
        </p:nvPicPr>
        <p:blipFill rotWithShape="1">
          <a:blip r:embed="rId8"/>
          <a:srcRect b="17391"/>
          <a:stretch/>
        </p:blipFill>
        <p:spPr>
          <a:xfrm>
            <a:off x="2847854" y="1264500"/>
            <a:ext cx="2431818"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10" name="Picture 9">
            <a:extLst>
              <a:ext uri="{FF2B5EF4-FFF2-40B4-BE49-F238E27FC236}">
                <a16:creationId xmlns:a16="http://schemas.microsoft.com/office/drawing/2014/main" id="{5D2D1CA6-32BE-4B27-8CB7-5FE8AAA0F771}"/>
              </a:ext>
            </a:extLst>
          </p:cNvPr>
          <p:cNvPicPr>
            <a:picLocks noChangeAspect="1"/>
          </p:cNvPicPr>
          <p:nvPr/>
        </p:nvPicPr>
        <p:blipFill rotWithShape="1">
          <a:blip r:embed="rId9"/>
          <a:srcRect b="22249"/>
          <a:stretch/>
        </p:blipFill>
        <p:spPr>
          <a:xfrm>
            <a:off x="5408142" y="1260924"/>
            <a:ext cx="2431818"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12" name="Picture 11">
            <a:extLst>
              <a:ext uri="{FF2B5EF4-FFF2-40B4-BE49-F238E27FC236}">
                <a16:creationId xmlns:a16="http://schemas.microsoft.com/office/drawing/2014/main" id="{8B1AEF51-4E6E-4968-85D5-F12438262EBB}"/>
              </a:ext>
            </a:extLst>
          </p:cNvPr>
          <p:cNvPicPr>
            <a:picLocks noChangeAspect="1"/>
          </p:cNvPicPr>
          <p:nvPr/>
        </p:nvPicPr>
        <p:blipFill rotWithShape="1">
          <a:blip r:embed="rId10"/>
          <a:srcRect b="17861"/>
          <a:stretch/>
        </p:blipFill>
        <p:spPr>
          <a:xfrm>
            <a:off x="7968430" y="1260921"/>
            <a:ext cx="2420086"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sp>
        <p:nvSpPr>
          <p:cNvPr id="13" name="TextBox 12">
            <a:extLst>
              <a:ext uri="{FF2B5EF4-FFF2-40B4-BE49-F238E27FC236}">
                <a16:creationId xmlns:a16="http://schemas.microsoft.com/office/drawing/2014/main" id="{CD6F9A5A-ABB2-49CE-840E-D2EDBB0DD907}"/>
              </a:ext>
            </a:extLst>
          </p:cNvPr>
          <p:cNvSpPr txBox="1"/>
          <p:nvPr/>
        </p:nvSpPr>
        <p:spPr>
          <a:xfrm>
            <a:off x="228882" y="3425097"/>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1"/>
              </a:rPr>
              <a:t>Analytics Center</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4" name="TextBox 13">
            <a:extLst>
              <a:ext uri="{FF2B5EF4-FFF2-40B4-BE49-F238E27FC236}">
                <a16:creationId xmlns:a16="http://schemas.microsoft.com/office/drawing/2014/main" id="{9D95E0A4-5C1C-4F48-93F3-88DA9E70EF2B}"/>
              </a:ext>
            </a:extLst>
          </p:cNvPr>
          <p:cNvSpPr txBox="1"/>
          <p:nvPr/>
        </p:nvSpPr>
        <p:spPr>
          <a:xfrm>
            <a:off x="2786237" y="3428673"/>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2"/>
              </a:rPr>
              <a:t>Company Weekly Report</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5" name="TextBox 14">
            <a:extLst>
              <a:ext uri="{FF2B5EF4-FFF2-40B4-BE49-F238E27FC236}">
                <a16:creationId xmlns:a16="http://schemas.microsoft.com/office/drawing/2014/main" id="{12273C3C-3A89-45E1-96FE-6FDA89712483}"/>
              </a:ext>
            </a:extLst>
          </p:cNvPr>
          <p:cNvSpPr txBox="1"/>
          <p:nvPr/>
        </p:nvSpPr>
        <p:spPr>
          <a:xfrm>
            <a:off x="5407512" y="3425097"/>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3"/>
              </a:rPr>
              <a:t>Site Weekly Report</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6" name="TextBox 15">
            <a:extLst>
              <a:ext uri="{FF2B5EF4-FFF2-40B4-BE49-F238E27FC236}">
                <a16:creationId xmlns:a16="http://schemas.microsoft.com/office/drawing/2014/main" id="{0D9BD60B-BE04-4D03-A3FD-E82E419332E0}"/>
              </a:ext>
            </a:extLst>
          </p:cNvPr>
          <p:cNvSpPr txBox="1"/>
          <p:nvPr/>
        </p:nvSpPr>
        <p:spPr>
          <a:xfrm>
            <a:off x="228882" y="6478939"/>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4"/>
              </a:rPr>
              <a:t>Live Occupancy</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9" name="TextBox 18">
            <a:extLst>
              <a:ext uri="{FF2B5EF4-FFF2-40B4-BE49-F238E27FC236}">
                <a16:creationId xmlns:a16="http://schemas.microsoft.com/office/drawing/2014/main" id="{7D0A0882-CA0B-403C-9C51-B63ECDC7338A}"/>
              </a:ext>
            </a:extLst>
          </p:cNvPr>
          <p:cNvSpPr txBox="1"/>
          <p:nvPr/>
        </p:nvSpPr>
        <p:spPr>
          <a:xfrm>
            <a:off x="2847854" y="6478938"/>
            <a:ext cx="2560918" cy="523220"/>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5"/>
              </a:rPr>
              <a:t>Zone Analytics </a:t>
            </a:r>
            <a:endParaRPr lang="en-US" sz="1400" dirty="0">
              <a:solidFill>
                <a:schemeClr val="bg2">
                  <a:lumMod val="50000"/>
                </a:schemeClr>
              </a:solidFill>
              <a:latin typeface="Roboto Thin" panose="02000000000000000000" pitchFamily="2" charset="0"/>
              <a:ea typeface="Roboto Thin" panose="02000000000000000000" pitchFamily="2" charset="0"/>
            </a:endParaRPr>
          </a:p>
          <a:p>
            <a:pPr algn="ct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0" name="TextBox 19">
            <a:extLst>
              <a:ext uri="{FF2B5EF4-FFF2-40B4-BE49-F238E27FC236}">
                <a16:creationId xmlns:a16="http://schemas.microsoft.com/office/drawing/2014/main" id="{8249668A-0FF0-4B95-9CAB-D2B6AB59CB5B}"/>
              </a:ext>
            </a:extLst>
          </p:cNvPr>
          <p:cNvSpPr txBox="1"/>
          <p:nvPr/>
        </p:nvSpPr>
        <p:spPr>
          <a:xfrm>
            <a:off x="7898840" y="3425094"/>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6"/>
              </a:rPr>
              <a:t>Marketing Effectiveness</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1" name="Title 33">
            <a:extLst>
              <a:ext uri="{FF2B5EF4-FFF2-40B4-BE49-F238E27FC236}">
                <a16:creationId xmlns:a16="http://schemas.microsoft.com/office/drawing/2014/main" id="{5FA26A25-00B3-4457-89F6-EB155E7C6C6D}"/>
              </a:ext>
            </a:extLst>
          </p:cNvPr>
          <p:cNvSpPr txBox="1">
            <a:spLocks/>
          </p:cNvSpPr>
          <p:nvPr/>
        </p:nvSpPr>
        <p:spPr>
          <a:xfrm>
            <a:off x="408761" y="253348"/>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Reporting Suite</a:t>
            </a:r>
          </a:p>
        </p:txBody>
      </p:sp>
      <p:sp>
        <p:nvSpPr>
          <p:cNvPr id="23" name="TextBox 22">
            <a:extLst>
              <a:ext uri="{FF2B5EF4-FFF2-40B4-BE49-F238E27FC236}">
                <a16:creationId xmlns:a16="http://schemas.microsoft.com/office/drawing/2014/main" id="{1D8D66A8-10ED-4AD3-9494-D47D70B8E24C}"/>
              </a:ext>
            </a:extLst>
          </p:cNvPr>
          <p:cNvSpPr txBox="1"/>
          <p:nvPr/>
        </p:nvSpPr>
        <p:spPr>
          <a:xfrm>
            <a:off x="5343592" y="6482514"/>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7"/>
              </a:rPr>
              <a:t>Mecca Occupancy</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4" name="TextBox 23">
            <a:extLst>
              <a:ext uri="{FF2B5EF4-FFF2-40B4-BE49-F238E27FC236}">
                <a16:creationId xmlns:a16="http://schemas.microsoft.com/office/drawing/2014/main" id="{9C4FBF70-D5CC-435B-9870-46C5D3CE8B72}"/>
              </a:ext>
            </a:extLst>
          </p:cNvPr>
          <p:cNvSpPr txBox="1"/>
          <p:nvPr/>
        </p:nvSpPr>
        <p:spPr>
          <a:xfrm>
            <a:off x="7962564" y="6478937"/>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8"/>
              </a:rPr>
              <a:t>Queue Counting</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Tree>
    <p:extLst>
      <p:ext uri="{BB962C8B-B14F-4D97-AF65-F5344CB8AC3E}">
        <p14:creationId xmlns:p14="http://schemas.microsoft.com/office/powerpoint/2010/main" val="97945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31" name="Text Placeholder 10">
            <a:extLst>
              <a:ext uri="{FF2B5EF4-FFF2-40B4-BE49-F238E27FC236}">
                <a16:creationId xmlns:a16="http://schemas.microsoft.com/office/drawing/2014/main" id="{6B664C3E-A120-4FCC-B80A-72E36A491044}"/>
              </a:ext>
            </a:extLst>
          </p:cNvPr>
          <p:cNvSpPr txBox="1">
            <a:spLocks/>
          </p:cNvSpPr>
          <p:nvPr/>
        </p:nvSpPr>
        <p:spPr>
          <a:xfrm>
            <a:off x="6884993" y="2806607"/>
            <a:ext cx="3348563"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26" name="Text Placeholder 10">
            <a:extLst>
              <a:ext uri="{FF2B5EF4-FFF2-40B4-BE49-F238E27FC236}">
                <a16:creationId xmlns:a16="http://schemas.microsoft.com/office/drawing/2014/main" id="{F7F6E34B-EB26-4197-B577-424211937103}"/>
              </a:ext>
            </a:extLst>
          </p:cNvPr>
          <p:cNvSpPr txBox="1">
            <a:spLocks/>
          </p:cNvSpPr>
          <p:nvPr/>
        </p:nvSpPr>
        <p:spPr>
          <a:xfrm>
            <a:off x="6884994" y="5518864"/>
            <a:ext cx="3495464"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8" name="Text Placeholder 9">
            <a:extLst>
              <a:ext uri="{FF2B5EF4-FFF2-40B4-BE49-F238E27FC236}">
                <a16:creationId xmlns:a16="http://schemas.microsoft.com/office/drawing/2014/main" id="{97B7100F-A48F-4A9A-9AF0-6C683C68D264}"/>
              </a:ext>
            </a:extLst>
          </p:cNvPr>
          <p:cNvSpPr txBox="1">
            <a:spLocks/>
          </p:cNvSpPr>
          <p:nvPr/>
        </p:nvSpPr>
        <p:spPr>
          <a:xfrm>
            <a:off x="270962" y="1969755"/>
            <a:ext cx="10156957"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7200" spc="-150" dirty="0">
                <a:solidFill>
                  <a:srgbClr val="3A6AB3"/>
                </a:solidFill>
                <a:latin typeface="Work Sans Medium" pitchFamily="2" charset="0"/>
              </a:rPr>
              <a:t>Solution Deployment</a:t>
            </a:r>
          </a:p>
        </p:txBody>
      </p:sp>
    </p:spTree>
    <p:extLst>
      <p:ext uri="{BB962C8B-B14F-4D97-AF65-F5344CB8AC3E}">
        <p14:creationId xmlns:p14="http://schemas.microsoft.com/office/powerpoint/2010/main" val="178241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0AC17D-283A-4C50-A270-7051E2C40F20}"/>
              </a:ext>
            </a:extLst>
          </p:cNvPr>
          <p:cNvSpPr/>
          <p:nvPr/>
        </p:nvSpPr>
        <p:spPr>
          <a:xfrm>
            <a:off x="6809303" y="4505265"/>
            <a:ext cx="2926080" cy="2121408"/>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D4DEA5-B1C8-4892-94B2-5803802C5918}"/>
              </a:ext>
            </a:extLst>
          </p:cNvPr>
          <p:cNvSpPr/>
          <p:nvPr/>
        </p:nvSpPr>
        <p:spPr>
          <a:xfrm>
            <a:off x="652237" y="4509139"/>
            <a:ext cx="2926080" cy="2121408"/>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3">
            <a:extLst>
              <a:ext uri="{FF2B5EF4-FFF2-40B4-BE49-F238E27FC236}">
                <a16:creationId xmlns:a16="http://schemas.microsoft.com/office/drawing/2014/main" id="{7E918BBC-0889-4AB4-87C1-A77C2E81EDAE}"/>
              </a:ext>
            </a:extLst>
          </p:cNvPr>
          <p:cNvSpPr txBox="1">
            <a:spLocks/>
          </p:cNvSpPr>
          <p:nvPr/>
        </p:nvSpPr>
        <p:spPr>
          <a:xfrm>
            <a:off x="445998" y="373754"/>
            <a:ext cx="1046508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0" marR="0" lvl="0" indent="0" algn="l" defTabSz="1008400" rtl="0" eaLnBrk="1" fontAlgn="auto" latinLnBrk="0" hangingPunct="1">
              <a:lnSpc>
                <a:spcPct val="90000"/>
              </a:lnSpc>
              <a:spcBef>
                <a:spcPct val="0"/>
              </a:spcBef>
              <a:spcAft>
                <a:spcPts val="0"/>
              </a:spcAft>
              <a:buClr>
                <a:srgbClr val="2888C9"/>
              </a:buClr>
              <a:buSzTx/>
              <a:buFontTx/>
              <a:buNone/>
              <a:tabLst/>
              <a:defRPr/>
            </a:pPr>
            <a:r>
              <a:rPr kumimoji="0" lang="en-US" sz="3400" b="0" i="0" u="none" strike="noStrike" kern="1200" cap="none" spc="-150" normalizeH="0" baseline="0" noProof="0" dirty="0">
                <a:ln>
                  <a:noFill/>
                </a:ln>
                <a:solidFill>
                  <a:srgbClr val="3A6AB3"/>
                </a:solidFill>
                <a:effectLst/>
                <a:uLnTx/>
                <a:uFillTx/>
                <a:latin typeface="Work Sans Medium" pitchFamily="2" charset="0"/>
                <a:ea typeface="Source Sans Pro Light" panose="020B0403030403020204" pitchFamily="34" charset="0"/>
                <a:cs typeface="+mj-cs"/>
              </a:rPr>
              <a:t>FootfallCam Products</a:t>
            </a:r>
          </a:p>
        </p:txBody>
      </p:sp>
      <p:sp>
        <p:nvSpPr>
          <p:cNvPr id="5" name="Rectangle 4">
            <a:extLst>
              <a:ext uri="{FF2B5EF4-FFF2-40B4-BE49-F238E27FC236}">
                <a16:creationId xmlns:a16="http://schemas.microsoft.com/office/drawing/2014/main" id="{B767971C-FEBE-4255-8717-9C41345082EE}"/>
              </a:ext>
            </a:extLst>
          </p:cNvPr>
          <p:cNvSpPr/>
          <p:nvPr/>
        </p:nvSpPr>
        <p:spPr>
          <a:xfrm>
            <a:off x="3730770" y="4508583"/>
            <a:ext cx="2926080" cy="2121408"/>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7BB94D-9888-47F1-8A6E-433F5DFB4C6B}"/>
              </a:ext>
            </a:extLst>
          </p:cNvPr>
          <p:cNvSpPr/>
          <p:nvPr/>
        </p:nvSpPr>
        <p:spPr>
          <a:xfrm>
            <a:off x="652237" y="1495049"/>
            <a:ext cx="2926080" cy="2121408"/>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EA94DB2-1EA1-4F88-8A93-04384D891A2C}"/>
              </a:ext>
            </a:extLst>
          </p:cNvPr>
          <p:cNvSpPr/>
          <p:nvPr/>
        </p:nvSpPr>
        <p:spPr>
          <a:xfrm>
            <a:off x="6801849" y="1495049"/>
            <a:ext cx="2926080" cy="2121408"/>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4977A79-107D-46B2-A26F-520A87E84ED4}"/>
              </a:ext>
            </a:extLst>
          </p:cNvPr>
          <p:cNvPicPr/>
          <p:nvPr/>
        </p:nvPicPr>
        <p:blipFill rotWithShape="1">
          <a:blip r:embed="rId3" cstate="print">
            <a:extLst>
              <a:ext uri="{28A0092B-C50C-407E-A947-70E740481C1C}">
                <a14:useLocalDpi xmlns:a14="http://schemas.microsoft.com/office/drawing/2010/main" val="0"/>
              </a:ext>
            </a:extLst>
          </a:blip>
          <a:srcRect l="19997" t="10009" r="18128" b="20549"/>
          <a:stretch/>
        </p:blipFill>
        <p:spPr bwMode="auto">
          <a:xfrm>
            <a:off x="7458057" y="2299459"/>
            <a:ext cx="1628572" cy="1034227"/>
          </a:xfrm>
          <a:prstGeom prst="rect">
            <a:avLst/>
          </a:prstGeom>
          <a:noFill/>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56A8A45-8F7C-4516-AEA8-6F3337EDC642}"/>
              </a:ext>
            </a:extLst>
          </p:cNvPr>
          <p:cNvSpPr/>
          <p:nvPr/>
        </p:nvSpPr>
        <p:spPr>
          <a:xfrm>
            <a:off x="548265" y="987371"/>
            <a:ext cx="9281535" cy="292388"/>
          </a:xfrm>
          <a:prstGeom prst="rect">
            <a:avLst/>
          </a:prstGeom>
        </p:spPr>
        <p:txBody>
          <a:bodyPr wrap="square">
            <a:spAutoFit/>
          </a:bodyPr>
          <a:lstStyle/>
          <a:p>
            <a:pPr defTabSz="1008400">
              <a:spcBef>
                <a:spcPts val="50"/>
              </a:spcBef>
              <a:buClr>
                <a:srgbClr val="3A6AB3"/>
              </a:buClr>
            </a:pPr>
            <a:r>
              <a:rPr lang="en-GB" sz="1300" dirty="0">
                <a:solidFill>
                  <a:srgbClr val="333333"/>
                </a:solidFill>
                <a:latin typeface="Roboto Light" panose="02000000000000000000" pitchFamily="2" charset="0"/>
                <a:ea typeface="Roboto Light" panose="02000000000000000000" pitchFamily="2" charset="0"/>
              </a:rPr>
              <a:t>FootfallCam provides a number of key products, specifically designed for fast food restaurants.</a:t>
            </a:r>
            <a:endParaRPr lang="en-GB" sz="1300" dirty="0">
              <a:solidFill>
                <a:srgbClr val="FF0000"/>
              </a:solidFill>
              <a:latin typeface="Roboto Light" panose="02000000000000000000" pitchFamily="2" charset="0"/>
              <a:ea typeface="Roboto Light" panose="02000000000000000000" pitchFamily="2" charset="0"/>
            </a:endParaRPr>
          </a:p>
        </p:txBody>
      </p:sp>
      <p:sp>
        <p:nvSpPr>
          <p:cNvPr id="29" name="TextBox 28">
            <a:extLst>
              <a:ext uri="{FF2B5EF4-FFF2-40B4-BE49-F238E27FC236}">
                <a16:creationId xmlns:a16="http://schemas.microsoft.com/office/drawing/2014/main" id="{4963469B-6113-42E9-9DEC-EF0003570081}"/>
              </a:ext>
            </a:extLst>
          </p:cNvPr>
          <p:cNvSpPr txBox="1"/>
          <p:nvPr/>
        </p:nvSpPr>
        <p:spPr>
          <a:xfrm>
            <a:off x="652237" y="1685567"/>
            <a:ext cx="2926080" cy="372346"/>
          </a:xfrm>
          <a:prstGeom prst="rect">
            <a:avLst/>
          </a:prstGeom>
          <a:noFill/>
        </p:spPr>
        <p:txBody>
          <a:bodyPr wrap="square">
            <a:spAutoFit/>
          </a:bodyPr>
          <a:lstStyle/>
          <a:p>
            <a:pPr marL="0" marR="0" algn="ctr">
              <a:lnSpc>
                <a:spcPct val="107000"/>
              </a:lnSpc>
              <a:spcBef>
                <a:spcPts val="0"/>
              </a:spcBef>
              <a:spcAft>
                <a:spcPts val="0"/>
              </a:spcAft>
            </a:pPr>
            <a:r>
              <a:rPr lang="en-US" sz="18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FootfallCam 3D MAX</a:t>
            </a:r>
            <a:r>
              <a:rPr lang="en-US" sz="1800" baseline="300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TM</a:t>
            </a:r>
            <a:endParaRPr lang="en-US" sz="1800" dirty="0">
              <a:effectLst/>
              <a:latin typeface="Roboto Medium" panose="02000000000000000000" pitchFamily="2" charset="0"/>
              <a:ea typeface="Roboto Medium" panose="02000000000000000000" pitchFamily="2" charset="0"/>
              <a:cs typeface="Times New Roman" panose="02020603050405020304" pitchFamily="18" charset="0"/>
            </a:endParaRPr>
          </a:p>
        </p:txBody>
      </p:sp>
      <p:sp>
        <p:nvSpPr>
          <p:cNvPr id="35" name="TextBox 34">
            <a:extLst>
              <a:ext uri="{FF2B5EF4-FFF2-40B4-BE49-F238E27FC236}">
                <a16:creationId xmlns:a16="http://schemas.microsoft.com/office/drawing/2014/main" id="{95522C4B-3BAE-4A8B-A75E-EB5FAC860C84}"/>
              </a:ext>
            </a:extLst>
          </p:cNvPr>
          <p:cNvSpPr txBox="1"/>
          <p:nvPr/>
        </p:nvSpPr>
        <p:spPr>
          <a:xfrm>
            <a:off x="6798122" y="1688504"/>
            <a:ext cx="2926080" cy="372346"/>
          </a:xfrm>
          <a:prstGeom prst="rect">
            <a:avLst/>
          </a:prstGeom>
          <a:noFill/>
        </p:spPr>
        <p:txBody>
          <a:bodyPr wrap="square">
            <a:spAutoFit/>
          </a:bodyPr>
          <a:lstStyle/>
          <a:p>
            <a:pPr marL="0" marR="0" algn="ctr">
              <a:lnSpc>
                <a:spcPct val="107000"/>
              </a:lnSpc>
              <a:spcBef>
                <a:spcPts val="0"/>
              </a:spcBef>
              <a:spcAft>
                <a:spcPts val="0"/>
              </a:spcAft>
            </a:pPr>
            <a:r>
              <a:rPr lang="en-US" sz="18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FootfallCam 3D </a:t>
            </a:r>
            <a:r>
              <a:rPr lang="en-US" sz="1800" dirty="0" err="1">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Mini</a:t>
            </a:r>
            <a:r>
              <a:rPr lang="en-US" sz="1800" baseline="30000" dirty="0" err="1">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TM</a:t>
            </a:r>
            <a:endParaRPr lang="en-US" sz="1800" dirty="0">
              <a:effectLst/>
              <a:latin typeface="Roboto Medium" panose="02000000000000000000" pitchFamily="2" charset="0"/>
              <a:ea typeface="Roboto Medium" panose="02000000000000000000" pitchFamily="2" charset="0"/>
              <a:cs typeface="Times New Roman" panose="02020603050405020304" pitchFamily="18" charset="0"/>
            </a:endParaRPr>
          </a:p>
        </p:txBody>
      </p:sp>
      <p:sp>
        <p:nvSpPr>
          <p:cNvPr id="37" name="TextBox 36">
            <a:extLst>
              <a:ext uri="{FF2B5EF4-FFF2-40B4-BE49-F238E27FC236}">
                <a16:creationId xmlns:a16="http://schemas.microsoft.com/office/drawing/2014/main" id="{705752D4-B218-424B-A846-B2925EC7CC9C}"/>
              </a:ext>
            </a:extLst>
          </p:cNvPr>
          <p:cNvSpPr txBox="1"/>
          <p:nvPr/>
        </p:nvSpPr>
        <p:spPr>
          <a:xfrm>
            <a:off x="6828353" y="4518754"/>
            <a:ext cx="2897616" cy="668709"/>
          </a:xfrm>
          <a:prstGeom prst="rect">
            <a:avLst/>
          </a:prstGeom>
          <a:noFill/>
        </p:spPr>
        <p:txBody>
          <a:bodyPr wrap="square">
            <a:spAutoFit/>
          </a:bodyPr>
          <a:lstStyle/>
          <a:p>
            <a:pPr marL="0" marR="0" algn="ctr">
              <a:lnSpc>
                <a:spcPct val="107000"/>
              </a:lnSpc>
              <a:spcBef>
                <a:spcPts val="0"/>
              </a:spcBef>
              <a:spcAft>
                <a:spcPts val="0"/>
              </a:spcAft>
            </a:pPr>
            <a:r>
              <a:rPr lang="en-US" sz="18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FootfallCam </a:t>
            </a:r>
          </a:p>
          <a:p>
            <a:pPr marL="0" marR="0" algn="ctr">
              <a:lnSpc>
                <a:spcPct val="107000"/>
              </a:lnSpc>
              <a:spcBef>
                <a:spcPts val="0"/>
              </a:spcBef>
              <a:spcAft>
                <a:spcPts val="0"/>
              </a:spcAft>
            </a:pPr>
            <a:r>
              <a:rPr lang="en-US" sz="18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Analytics Manager </a:t>
            </a:r>
            <a:r>
              <a:rPr lang="en-US" dirty="0">
                <a:solidFill>
                  <a:srgbClr val="2D58A4"/>
                </a:solidFill>
                <a:latin typeface="Roboto Medium" panose="02000000000000000000" pitchFamily="2" charset="0"/>
                <a:ea typeface="Roboto Medium" panose="02000000000000000000" pitchFamily="2" charset="0"/>
                <a:cs typeface="Arial" panose="020B0604020202020204" pitchFamily="34" charset="0"/>
              </a:rPr>
              <a:t>V9</a:t>
            </a:r>
            <a:r>
              <a:rPr lang="en-US" sz="1800" baseline="300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TM</a:t>
            </a:r>
            <a:endParaRPr lang="en-US" sz="1800" dirty="0">
              <a:effectLst/>
              <a:latin typeface="Roboto Medium" panose="02000000000000000000" pitchFamily="2" charset="0"/>
              <a:ea typeface="Roboto Medium" panose="02000000000000000000" pitchFamily="2" charset="0"/>
              <a:cs typeface="Times New Roman" panose="02020603050405020304" pitchFamily="18" charset="0"/>
            </a:endParaRPr>
          </a:p>
        </p:txBody>
      </p:sp>
      <p:sp>
        <p:nvSpPr>
          <p:cNvPr id="39" name="TextBox 38">
            <a:extLst>
              <a:ext uri="{FF2B5EF4-FFF2-40B4-BE49-F238E27FC236}">
                <a16:creationId xmlns:a16="http://schemas.microsoft.com/office/drawing/2014/main" id="{2B7D3B4C-A184-4874-B0BF-C3E041728CA8}"/>
              </a:ext>
            </a:extLst>
          </p:cNvPr>
          <p:cNvSpPr txBox="1"/>
          <p:nvPr/>
        </p:nvSpPr>
        <p:spPr>
          <a:xfrm>
            <a:off x="3790153" y="4704148"/>
            <a:ext cx="2926080" cy="372346"/>
          </a:xfrm>
          <a:prstGeom prst="rect">
            <a:avLst/>
          </a:prstGeom>
          <a:noFill/>
        </p:spPr>
        <p:txBody>
          <a:bodyPr wrap="square">
            <a:spAutoFit/>
          </a:bodyPr>
          <a:lstStyle/>
          <a:p>
            <a:pPr marL="0" marR="0" algn="ctr">
              <a:lnSpc>
                <a:spcPct val="107000"/>
              </a:lnSpc>
              <a:spcBef>
                <a:spcPts val="0"/>
              </a:spcBef>
              <a:spcAft>
                <a:spcPts val="0"/>
              </a:spcAft>
            </a:pPr>
            <a:r>
              <a:rPr lang="en-US" sz="18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FootfallCam Watch</a:t>
            </a:r>
            <a:r>
              <a:rPr lang="en-US" sz="1800" baseline="300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TM</a:t>
            </a:r>
            <a:endParaRPr lang="en-US" sz="1800" dirty="0">
              <a:effectLst/>
              <a:latin typeface="Roboto Medium" panose="02000000000000000000" pitchFamily="2" charset="0"/>
              <a:ea typeface="Roboto Medium" panose="02000000000000000000" pitchFamily="2" charset="0"/>
              <a:cs typeface="Times New Roman" panose="02020603050405020304" pitchFamily="18" charset="0"/>
            </a:endParaRPr>
          </a:p>
        </p:txBody>
      </p:sp>
      <p:sp>
        <p:nvSpPr>
          <p:cNvPr id="43" name="TextBox 42">
            <a:extLst>
              <a:ext uri="{FF2B5EF4-FFF2-40B4-BE49-F238E27FC236}">
                <a16:creationId xmlns:a16="http://schemas.microsoft.com/office/drawing/2014/main" id="{700630C1-7E16-4F6E-897C-58B1BFE56C42}"/>
              </a:ext>
            </a:extLst>
          </p:cNvPr>
          <p:cNvSpPr txBox="1"/>
          <p:nvPr/>
        </p:nvSpPr>
        <p:spPr>
          <a:xfrm>
            <a:off x="857561" y="3596304"/>
            <a:ext cx="2515432" cy="492443"/>
          </a:xfrm>
          <a:prstGeom prst="rect">
            <a:avLst/>
          </a:prstGeom>
          <a:noFill/>
        </p:spPr>
        <p:txBody>
          <a:bodyPr wrap="none" rtlCol="0">
            <a:spAutoFit/>
          </a:bodyPr>
          <a:lstStyle/>
          <a:p>
            <a:pPr algn="ctr"/>
            <a:r>
              <a:rPr lang="en-US" sz="1300" dirty="0">
                <a:latin typeface="Roboto Light" panose="02000000000000000000" pitchFamily="2" charset="0"/>
                <a:ea typeface="Roboto Light" panose="02000000000000000000" pitchFamily="2" charset="0"/>
              </a:rPr>
              <a:t>3D Stereovision +</a:t>
            </a:r>
            <a:r>
              <a:rPr lang="en-US" sz="1300" dirty="0">
                <a:solidFill>
                  <a:srgbClr val="FF0000"/>
                </a:solidFill>
                <a:latin typeface="Roboto Light" panose="02000000000000000000" pitchFamily="2" charset="0"/>
                <a:ea typeface="Roboto Light" panose="02000000000000000000" pitchFamily="2" charset="0"/>
              </a:rPr>
              <a:t> </a:t>
            </a:r>
            <a:r>
              <a:rPr lang="en-US" sz="1300" dirty="0" err="1">
                <a:latin typeface="Roboto Light" panose="02000000000000000000" pitchFamily="2" charset="0"/>
                <a:ea typeface="Roboto Light" panose="02000000000000000000" pitchFamily="2" charset="0"/>
              </a:rPr>
              <a:t>WiFi</a:t>
            </a:r>
            <a:r>
              <a:rPr lang="en-US" sz="1300" dirty="0">
                <a:latin typeface="Roboto Light" panose="02000000000000000000" pitchFamily="2" charset="0"/>
                <a:ea typeface="Roboto Light" panose="02000000000000000000" pitchFamily="2" charset="0"/>
              </a:rPr>
              <a:t> Counting</a:t>
            </a:r>
          </a:p>
          <a:p>
            <a:pPr algn="ctr"/>
            <a:r>
              <a:rPr lang="en-US" sz="1300" dirty="0">
                <a:latin typeface="Roboto Light" panose="02000000000000000000" pitchFamily="2" charset="0"/>
                <a:ea typeface="Roboto Light" panose="02000000000000000000" pitchFamily="2" charset="0"/>
                <a:hlinkClick r:id="rId4"/>
              </a:rPr>
              <a:t>Datasheet</a:t>
            </a:r>
            <a:endParaRPr lang="en-US" sz="1300" dirty="0">
              <a:latin typeface="Roboto Light" panose="02000000000000000000" pitchFamily="2" charset="0"/>
              <a:ea typeface="Roboto Light" panose="02000000000000000000" pitchFamily="2" charset="0"/>
            </a:endParaRPr>
          </a:p>
        </p:txBody>
      </p:sp>
      <p:sp>
        <p:nvSpPr>
          <p:cNvPr id="44" name="TextBox 43">
            <a:extLst>
              <a:ext uri="{FF2B5EF4-FFF2-40B4-BE49-F238E27FC236}">
                <a16:creationId xmlns:a16="http://schemas.microsoft.com/office/drawing/2014/main" id="{06DC3DD3-16FF-40C4-B93E-9E30D7B246CE}"/>
              </a:ext>
            </a:extLst>
          </p:cNvPr>
          <p:cNvSpPr txBox="1"/>
          <p:nvPr/>
        </p:nvSpPr>
        <p:spPr>
          <a:xfrm>
            <a:off x="7003446" y="3597804"/>
            <a:ext cx="2515432" cy="692497"/>
          </a:xfrm>
          <a:prstGeom prst="rect">
            <a:avLst/>
          </a:prstGeom>
          <a:noFill/>
        </p:spPr>
        <p:txBody>
          <a:bodyPr wrap="square" rtlCol="0">
            <a:spAutoFit/>
          </a:bodyPr>
          <a:lstStyle/>
          <a:p>
            <a:pPr algn="ctr"/>
            <a:r>
              <a:rPr lang="en-US" sz="1300" dirty="0">
                <a:latin typeface="Roboto Light" panose="02000000000000000000" pitchFamily="2" charset="0"/>
                <a:ea typeface="Roboto Light" panose="02000000000000000000" pitchFamily="2" charset="0"/>
              </a:rPr>
              <a:t>Time-of-Flight (ToF) Technology</a:t>
            </a:r>
          </a:p>
          <a:p>
            <a:pPr algn="ctr"/>
            <a:r>
              <a:rPr lang="en-US" sz="1300" dirty="0">
                <a:latin typeface="Roboto Light" panose="02000000000000000000" pitchFamily="2" charset="0"/>
                <a:ea typeface="Roboto Light" panose="02000000000000000000" pitchFamily="2" charset="0"/>
                <a:hlinkClick r:id="rId5"/>
              </a:rPr>
              <a:t>Datasheet</a:t>
            </a:r>
            <a:endParaRPr lang="en-US" sz="1300" dirty="0">
              <a:latin typeface="Roboto Light" panose="02000000000000000000" pitchFamily="2" charset="0"/>
              <a:ea typeface="Roboto Light" panose="02000000000000000000" pitchFamily="2" charset="0"/>
            </a:endParaRPr>
          </a:p>
          <a:p>
            <a:pPr algn="ctr"/>
            <a:r>
              <a:rPr lang="en-US" sz="1300" dirty="0">
                <a:latin typeface="Roboto Light" panose="02000000000000000000" pitchFamily="2" charset="0"/>
                <a:ea typeface="Roboto Light" panose="02000000000000000000" pitchFamily="2" charset="0"/>
              </a:rPr>
              <a:t> </a:t>
            </a:r>
          </a:p>
        </p:txBody>
      </p:sp>
      <p:sp>
        <p:nvSpPr>
          <p:cNvPr id="46" name="TextBox 45">
            <a:extLst>
              <a:ext uri="{FF2B5EF4-FFF2-40B4-BE49-F238E27FC236}">
                <a16:creationId xmlns:a16="http://schemas.microsoft.com/office/drawing/2014/main" id="{7A4D9C53-5A32-4667-B185-D152934EBA49}"/>
              </a:ext>
            </a:extLst>
          </p:cNvPr>
          <p:cNvSpPr txBox="1"/>
          <p:nvPr/>
        </p:nvSpPr>
        <p:spPr>
          <a:xfrm>
            <a:off x="7033068" y="6619959"/>
            <a:ext cx="2478564" cy="492443"/>
          </a:xfrm>
          <a:prstGeom prst="rect">
            <a:avLst/>
          </a:prstGeom>
          <a:noFill/>
        </p:spPr>
        <p:txBody>
          <a:bodyPr wrap="none" rtlCol="0">
            <a:spAutoFit/>
          </a:bodyPr>
          <a:lstStyle/>
          <a:p>
            <a:pPr algn="ctr"/>
            <a:r>
              <a:rPr lang="en-US" sz="1300" dirty="0">
                <a:latin typeface="Roboto Light" panose="02000000000000000000" pitchFamily="2" charset="0"/>
                <a:ea typeface="Roboto Light" panose="02000000000000000000" pitchFamily="2" charset="0"/>
              </a:rPr>
              <a:t>Cloud-based Analytics Platform</a:t>
            </a:r>
          </a:p>
          <a:p>
            <a:pPr algn="ctr"/>
            <a:r>
              <a:rPr lang="en-US" sz="1300" dirty="0">
                <a:latin typeface="Roboto Light" panose="02000000000000000000" pitchFamily="2" charset="0"/>
                <a:ea typeface="Roboto Light" panose="02000000000000000000" pitchFamily="2" charset="0"/>
                <a:hlinkClick r:id="rId6"/>
              </a:rPr>
              <a:t>Datasheet</a:t>
            </a:r>
            <a:r>
              <a:rPr lang="en-US" sz="1300" dirty="0">
                <a:solidFill>
                  <a:srgbClr val="FF0000"/>
                </a:solidFill>
                <a:latin typeface="Roboto Light" panose="02000000000000000000" pitchFamily="2" charset="0"/>
                <a:ea typeface="Roboto Light" panose="02000000000000000000" pitchFamily="2" charset="0"/>
              </a:rPr>
              <a:t> </a:t>
            </a:r>
          </a:p>
        </p:txBody>
      </p:sp>
      <p:sp>
        <p:nvSpPr>
          <p:cNvPr id="47" name="TextBox 46">
            <a:extLst>
              <a:ext uri="{FF2B5EF4-FFF2-40B4-BE49-F238E27FC236}">
                <a16:creationId xmlns:a16="http://schemas.microsoft.com/office/drawing/2014/main" id="{BCBB940A-BABE-4BD0-8B94-F74203759C7C}"/>
              </a:ext>
            </a:extLst>
          </p:cNvPr>
          <p:cNvSpPr txBox="1"/>
          <p:nvPr/>
        </p:nvSpPr>
        <p:spPr>
          <a:xfrm>
            <a:off x="3806513" y="6612170"/>
            <a:ext cx="2775120" cy="492443"/>
          </a:xfrm>
          <a:prstGeom prst="rect">
            <a:avLst/>
          </a:prstGeom>
          <a:noFill/>
        </p:spPr>
        <p:txBody>
          <a:bodyPr wrap="none" rtlCol="0">
            <a:spAutoFit/>
          </a:bodyPr>
          <a:lstStyle/>
          <a:p>
            <a:pPr algn="ctr"/>
            <a:r>
              <a:rPr lang="en-US" sz="1300" dirty="0">
                <a:latin typeface="Roboto Light" panose="02000000000000000000" pitchFamily="2" charset="0"/>
                <a:ea typeface="Roboto Light" panose="02000000000000000000" pitchFamily="2" charset="0"/>
              </a:rPr>
              <a:t>Task Alert via Radio Frequency (RF)</a:t>
            </a:r>
          </a:p>
          <a:p>
            <a:pPr algn="ctr"/>
            <a:r>
              <a:rPr lang="en-US" sz="1300" dirty="0">
                <a:latin typeface="Roboto Light" panose="02000000000000000000" pitchFamily="2" charset="0"/>
                <a:ea typeface="Roboto Light" panose="02000000000000000000" pitchFamily="2" charset="0"/>
                <a:hlinkClick r:id="rId7"/>
              </a:rPr>
              <a:t>Datasheet</a:t>
            </a:r>
            <a:endParaRPr lang="en-US" sz="1300" dirty="0">
              <a:latin typeface="Roboto Light" panose="02000000000000000000" pitchFamily="2" charset="0"/>
              <a:ea typeface="Roboto Light" panose="02000000000000000000" pitchFamily="2" charset="0"/>
            </a:endParaRPr>
          </a:p>
        </p:txBody>
      </p:sp>
      <p:sp>
        <p:nvSpPr>
          <p:cNvPr id="2" name="Rectangle 1">
            <a:extLst>
              <a:ext uri="{FF2B5EF4-FFF2-40B4-BE49-F238E27FC236}">
                <a16:creationId xmlns:a16="http://schemas.microsoft.com/office/drawing/2014/main" id="{61FF020F-FB85-4733-8F23-2B5FEE6237A2}"/>
              </a:ext>
            </a:extLst>
          </p:cNvPr>
          <p:cNvSpPr/>
          <p:nvPr/>
        </p:nvSpPr>
        <p:spPr>
          <a:xfrm>
            <a:off x="3727043" y="1489039"/>
            <a:ext cx="2926080" cy="2121408"/>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6EAC8D-0196-424B-91FB-7DAB3D6CB974}"/>
              </a:ext>
            </a:extLst>
          </p:cNvPr>
          <p:cNvSpPr txBox="1"/>
          <p:nvPr/>
        </p:nvSpPr>
        <p:spPr>
          <a:xfrm>
            <a:off x="3748053" y="1680817"/>
            <a:ext cx="2926080" cy="372346"/>
          </a:xfrm>
          <a:prstGeom prst="rect">
            <a:avLst/>
          </a:prstGeom>
          <a:noFill/>
        </p:spPr>
        <p:txBody>
          <a:bodyPr wrap="square">
            <a:spAutoFit/>
          </a:bodyPr>
          <a:lstStyle/>
          <a:p>
            <a:pPr marL="0" marR="0" algn="ctr">
              <a:lnSpc>
                <a:spcPct val="107000"/>
              </a:lnSpc>
              <a:spcBef>
                <a:spcPts val="0"/>
              </a:spcBef>
              <a:spcAft>
                <a:spcPts val="0"/>
              </a:spcAft>
            </a:pPr>
            <a:r>
              <a:rPr lang="en-US" sz="18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FootfallCam </a:t>
            </a:r>
            <a:r>
              <a:rPr lang="en-US" sz="1800" dirty="0" err="1">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Centroid</a:t>
            </a:r>
            <a:r>
              <a:rPr lang="en-US" sz="1800" baseline="30000" dirty="0" err="1">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TM</a:t>
            </a:r>
            <a:endParaRPr lang="en-US" sz="1800" dirty="0">
              <a:effectLst/>
              <a:latin typeface="Roboto Medium" panose="02000000000000000000" pitchFamily="2" charset="0"/>
              <a:ea typeface="Roboto Medium" panose="02000000000000000000" pitchFamily="2" charset="0"/>
              <a:cs typeface="Times New Roman" panose="02020603050405020304" pitchFamily="18" charset="0"/>
            </a:endParaRPr>
          </a:p>
        </p:txBody>
      </p:sp>
      <p:pic>
        <p:nvPicPr>
          <p:cNvPr id="13" name="Picture 12">
            <a:extLst>
              <a:ext uri="{FF2B5EF4-FFF2-40B4-BE49-F238E27FC236}">
                <a16:creationId xmlns:a16="http://schemas.microsoft.com/office/drawing/2014/main" id="{C3FC2453-D087-4B5E-BE6F-955E9C94D0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5786" y="1556802"/>
            <a:ext cx="3566491" cy="2377661"/>
          </a:xfrm>
          <a:prstGeom prst="rect">
            <a:avLst/>
          </a:prstGeom>
        </p:spPr>
      </p:pic>
      <p:sp>
        <p:nvSpPr>
          <p:cNvPr id="15" name="TextBox 14">
            <a:extLst>
              <a:ext uri="{FF2B5EF4-FFF2-40B4-BE49-F238E27FC236}">
                <a16:creationId xmlns:a16="http://schemas.microsoft.com/office/drawing/2014/main" id="{817618A4-859D-4D64-8ED7-6710E5D21C0D}"/>
              </a:ext>
            </a:extLst>
          </p:cNvPr>
          <p:cNvSpPr txBox="1"/>
          <p:nvPr/>
        </p:nvSpPr>
        <p:spPr>
          <a:xfrm>
            <a:off x="4494295" y="3612773"/>
            <a:ext cx="1540806" cy="492443"/>
          </a:xfrm>
          <a:prstGeom prst="rect">
            <a:avLst/>
          </a:prstGeom>
          <a:noFill/>
        </p:spPr>
        <p:txBody>
          <a:bodyPr wrap="none" rtlCol="0">
            <a:spAutoFit/>
          </a:bodyPr>
          <a:lstStyle/>
          <a:p>
            <a:pPr algn="ctr"/>
            <a:r>
              <a:rPr lang="en-US" sz="1300" dirty="0">
                <a:latin typeface="Roboto Light" panose="02000000000000000000" pitchFamily="2" charset="0"/>
                <a:ea typeface="Roboto Light" panose="02000000000000000000" pitchFamily="2" charset="0"/>
              </a:rPr>
              <a:t>2D Video Analytics</a:t>
            </a:r>
          </a:p>
          <a:p>
            <a:pPr algn="ctr"/>
            <a:r>
              <a:rPr lang="en-US" sz="1300" dirty="0">
                <a:latin typeface="Roboto Light" panose="02000000000000000000" pitchFamily="2" charset="0"/>
                <a:ea typeface="Roboto Light" panose="02000000000000000000" pitchFamily="2" charset="0"/>
                <a:hlinkClick r:id="rId9"/>
              </a:rPr>
              <a:t>Datasheet</a:t>
            </a:r>
            <a:endParaRPr lang="en-US" sz="1300" dirty="0">
              <a:latin typeface="Roboto Light" panose="02000000000000000000" pitchFamily="2" charset="0"/>
              <a:ea typeface="Roboto Light" panose="02000000000000000000" pitchFamily="2" charset="0"/>
            </a:endParaRPr>
          </a:p>
        </p:txBody>
      </p:sp>
      <p:pic>
        <p:nvPicPr>
          <p:cNvPr id="26" name="Picture 25">
            <a:extLst>
              <a:ext uri="{FF2B5EF4-FFF2-40B4-BE49-F238E27FC236}">
                <a16:creationId xmlns:a16="http://schemas.microsoft.com/office/drawing/2014/main" id="{E5DB692C-3C8D-4CEC-8806-46AFD6CA800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4204" y="4946024"/>
            <a:ext cx="1332238" cy="1708353"/>
          </a:xfrm>
          <a:prstGeom prst="rect">
            <a:avLst/>
          </a:prstGeom>
          <a:noFill/>
          <a:ln>
            <a:noFill/>
          </a:ln>
        </p:spPr>
      </p:pic>
      <p:pic>
        <p:nvPicPr>
          <p:cNvPr id="30" name="Picture 29">
            <a:extLst>
              <a:ext uri="{FF2B5EF4-FFF2-40B4-BE49-F238E27FC236}">
                <a16:creationId xmlns:a16="http://schemas.microsoft.com/office/drawing/2014/main" id="{E1653481-891D-46E6-B6DC-B8A6570FD5C3}"/>
              </a:ext>
            </a:extLst>
          </p:cNvPr>
          <p:cNvPicPr/>
          <p:nvPr/>
        </p:nvPicPr>
        <p:blipFill rotWithShape="1">
          <a:blip r:embed="rId11" cstate="print">
            <a:extLst>
              <a:ext uri="{28A0092B-C50C-407E-A947-70E740481C1C}">
                <a14:useLocalDpi xmlns:a14="http://schemas.microsoft.com/office/drawing/2010/main" val="0"/>
              </a:ext>
            </a:extLst>
          </a:blip>
          <a:srcRect t="30467" r="2618" b="20293"/>
          <a:stretch/>
        </p:blipFill>
        <p:spPr>
          <a:xfrm>
            <a:off x="927323" y="2317682"/>
            <a:ext cx="2380965" cy="802233"/>
          </a:xfrm>
          <a:prstGeom prst="rect">
            <a:avLst/>
          </a:prstGeom>
        </p:spPr>
      </p:pic>
      <p:grpSp>
        <p:nvGrpSpPr>
          <p:cNvPr id="18" name="Group 17">
            <a:extLst>
              <a:ext uri="{FF2B5EF4-FFF2-40B4-BE49-F238E27FC236}">
                <a16:creationId xmlns:a16="http://schemas.microsoft.com/office/drawing/2014/main" id="{0F016604-C214-425F-9791-26D22CADCF99}"/>
              </a:ext>
            </a:extLst>
          </p:cNvPr>
          <p:cNvGrpSpPr/>
          <p:nvPr/>
        </p:nvGrpSpPr>
        <p:grpSpPr>
          <a:xfrm>
            <a:off x="6968052" y="5238469"/>
            <a:ext cx="2608582" cy="1210102"/>
            <a:chOff x="7033068" y="5242743"/>
            <a:chExt cx="2608582" cy="1210102"/>
          </a:xfrm>
        </p:grpSpPr>
        <p:pic>
          <p:nvPicPr>
            <p:cNvPr id="11" name="Picture 10">
              <a:extLst>
                <a:ext uri="{FF2B5EF4-FFF2-40B4-BE49-F238E27FC236}">
                  <a16:creationId xmlns:a16="http://schemas.microsoft.com/office/drawing/2014/main" id="{6C465AFB-B754-4329-ACD4-999AB854C3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33068" y="5242743"/>
              <a:ext cx="1936163" cy="1210102"/>
            </a:xfrm>
            <a:prstGeom prst="rect">
              <a:avLst/>
            </a:prstGeom>
          </p:spPr>
        </p:pic>
        <p:pic>
          <p:nvPicPr>
            <p:cNvPr id="17" name="Picture 16">
              <a:extLst>
                <a:ext uri="{FF2B5EF4-FFF2-40B4-BE49-F238E27FC236}">
                  <a16:creationId xmlns:a16="http://schemas.microsoft.com/office/drawing/2014/main" id="{11431F16-A632-428C-B783-8160943D10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58865" y="5446205"/>
              <a:ext cx="982785" cy="913990"/>
            </a:xfrm>
            <a:prstGeom prst="rect">
              <a:avLst/>
            </a:prstGeom>
          </p:spPr>
        </p:pic>
      </p:grpSp>
      <p:pic>
        <p:nvPicPr>
          <p:cNvPr id="4" name="Picture 3">
            <a:extLst>
              <a:ext uri="{FF2B5EF4-FFF2-40B4-BE49-F238E27FC236}">
                <a16:creationId xmlns:a16="http://schemas.microsoft.com/office/drawing/2014/main" id="{6B271C94-D522-4468-B067-123A66B57930}"/>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18056" y="5075565"/>
            <a:ext cx="1916090" cy="1402645"/>
          </a:xfrm>
          <a:prstGeom prst="rect">
            <a:avLst/>
          </a:prstGeom>
          <a:noFill/>
          <a:ln>
            <a:noFill/>
          </a:ln>
        </p:spPr>
      </p:pic>
      <p:sp>
        <p:nvSpPr>
          <p:cNvPr id="16" name="TextBox 15">
            <a:extLst>
              <a:ext uri="{FF2B5EF4-FFF2-40B4-BE49-F238E27FC236}">
                <a16:creationId xmlns:a16="http://schemas.microsoft.com/office/drawing/2014/main" id="{4BDD9E34-EDCA-408D-AB7C-E33F9A5B5389}"/>
              </a:ext>
            </a:extLst>
          </p:cNvPr>
          <p:cNvSpPr txBox="1"/>
          <p:nvPr/>
        </p:nvSpPr>
        <p:spPr>
          <a:xfrm>
            <a:off x="638446" y="4693955"/>
            <a:ext cx="2926080" cy="373757"/>
          </a:xfrm>
          <a:prstGeom prst="rect">
            <a:avLst/>
          </a:prstGeom>
          <a:noFill/>
        </p:spPr>
        <p:txBody>
          <a:bodyPr wrap="square">
            <a:spAutoFit/>
          </a:bodyPr>
          <a:lstStyle/>
          <a:p>
            <a:pPr marL="0" marR="0" algn="ctr">
              <a:lnSpc>
                <a:spcPct val="107000"/>
              </a:lnSpc>
              <a:spcBef>
                <a:spcPts val="0"/>
              </a:spcBef>
              <a:spcAft>
                <a:spcPts val="0"/>
              </a:spcAft>
            </a:pPr>
            <a:r>
              <a:rPr lang="en-US" sz="18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Utilisation Sensor</a:t>
            </a:r>
            <a:r>
              <a:rPr lang="en-US" sz="1800" baseline="30000" dirty="0">
                <a:solidFill>
                  <a:srgbClr val="2D58A4"/>
                </a:solidFill>
                <a:effectLst/>
                <a:latin typeface="Roboto Medium" panose="02000000000000000000" pitchFamily="2" charset="0"/>
                <a:ea typeface="Roboto Medium" panose="02000000000000000000" pitchFamily="2" charset="0"/>
                <a:cs typeface="Arial" panose="020B0604020202020204" pitchFamily="34" charset="0"/>
              </a:rPr>
              <a:t>TM</a:t>
            </a:r>
            <a:endParaRPr lang="en-US" sz="1800" dirty="0">
              <a:effectLst/>
              <a:latin typeface="Roboto Medium" panose="02000000000000000000" pitchFamily="2" charset="0"/>
              <a:ea typeface="Roboto Medium" panose="02000000000000000000" pitchFamily="2" charset="0"/>
              <a:cs typeface="Times New Roman" panose="02020603050405020304" pitchFamily="18" charset="0"/>
            </a:endParaRPr>
          </a:p>
        </p:txBody>
      </p:sp>
      <p:sp>
        <p:nvSpPr>
          <p:cNvPr id="19" name="TextBox 18">
            <a:extLst>
              <a:ext uri="{FF2B5EF4-FFF2-40B4-BE49-F238E27FC236}">
                <a16:creationId xmlns:a16="http://schemas.microsoft.com/office/drawing/2014/main" id="{3C0CC4DB-1A94-430A-BF6A-509757AF4588}"/>
              </a:ext>
            </a:extLst>
          </p:cNvPr>
          <p:cNvSpPr txBox="1"/>
          <p:nvPr/>
        </p:nvSpPr>
        <p:spPr>
          <a:xfrm>
            <a:off x="385319" y="6627851"/>
            <a:ext cx="3432351" cy="492443"/>
          </a:xfrm>
          <a:prstGeom prst="rect">
            <a:avLst/>
          </a:prstGeom>
          <a:noFill/>
        </p:spPr>
        <p:txBody>
          <a:bodyPr wrap="none" rtlCol="0">
            <a:spAutoFit/>
          </a:bodyPr>
          <a:lstStyle/>
          <a:p>
            <a:pPr algn="ctr"/>
            <a:r>
              <a:rPr lang="en-US" sz="1300" dirty="0">
                <a:latin typeface="Roboto Light" panose="02000000000000000000" pitchFamily="2" charset="0"/>
                <a:ea typeface="Roboto Light" panose="02000000000000000000" pitchFamily="2" charset="0"/>
              </a:rPr>
              <a:t>Passive Infra-red (</a:t>
            </a:r>
            <a:r>
              <a:rPr lang="en-US" sz="1300" dirty="0" err="1">
                <a:latin typeface="Roboto Light" panose="02000000000000000000" pitchFamily="2" charset="0"/>
                <a:ea typeface="Roboto Light" panose="02000000000000000000" pitchFamily="2" charset="0"/>
              </a:rPr>
              <a:t>PiR</a:t>
            </a:r>
            <a:r>
              <a:rPr lang="en-US" sz="1300" dirty="0">
                <a:latin typeface="Roboto Light" panose="02000000000000000000" pitchFamily="2" charset="0"/>
                <a:ea typeface="Roboto Light" panose="02000000000000000000" pitchFamily="2" charset="0"/>
              </a:rPr>
              <a:t>) + Time-of-Flight (ToF)</a:t>
            </a:r>
          </a:p>
          <a:p>
            <a:pPr algn="ctr"/>
            <a:r>
              <a:rPr lang="en-US" sz="1300" dirty="0">
                <a:latin typeface="Roboto Light" panose="02000000000000000000" pitchFamily="2" charset="0"/>
                <a:ea typeface="Roboto Light" panose="02000000000000000000" pitchFamily="2" charset="0"/>
                <a:hlinkClick r:id="rId15"/>
              </a:rPr>
              <a:t>Datasheet</a:t>
            </a:r>
            <a:endParaRPr lang="en-US" sz="13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53581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
        <p:nvSpPr>
          <p:cNvPr id="2" name="Title 33">
            <a:extLst>
              <a:ext uri="{FF2B5EF4-FFF2-40B4-BE49-F238E27FC236}">
                <a16:creationId xmlns:a16="http://schemas.microsoft.com/office/drawing/2014/main" id="{58773139-0429-4C8B-824E-57421EFE8AF5}"/>
              </a:ext>
            </a:extLst>
          </p:cNvPr>
          <p:cNvSpPr txBox="1">
            <a:spLocks/>
          </p:cNvSpPr>
          <p:nvPr/>
        </p:nvSpPr>
        <p:spPr>
          <a:xfrm>
            <a:off x="408761" y="253348"/>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Deployment Process</a:t>
            </a:r>
          </a:p>
        </p:txBody>
      </p:sp>
      <p:sp>
        <p:nvSpPr>
          <p:cNvPr id="3" name="TextBox 2">
            <a:extLst>
              <a:ext uri="{FF2B5EF4-FFF2-40B4-BE49-F238E27FC236}">
                <a16:creationId xmlns:a16="http://schemas.microsoft.com/office/drawing/2014/main" id="{42505E9C-C113-4FC6-8B0D-9E4ECBF19511}"/>
              </a:ext>
            </a:extLst>
          </p:cNvPr>
          <p:cNvSpPr txBox="1"/>
          <p:nvPr/>
        </p:nvSpPr>
        <p:spPr>
          <a:xfrm>
            <a:off x="5117871" y="1615507"/>
            <a:ext cx="5134492" cy="1800493"/>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More than 1,000 units in stock in our warehouse</a:t>
            </a:r>
          </a:p>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Ready to ship out within 1-2 working days </a:t>
            </a:r>
          </a:p>
          <a:p>
            <a:pPr marL="285750" indent="-285750" defTabSz="1008400">
              <a:spcBef>
                <a:spcPts val="600"/>
              </a:spcBef>
              <a:buClr>
                <a:srgbClr val="3A6AB3"/>
              </a:buClr>
              <a:buFont typeface="Arial" panose="020B0604020202020204" pitchFamily="34" charset="0"/>
              <a:buChar char="•"/>
            </a:pPr>
            <a:r>
              <a:rPr lang="en-US" sz="1600" dirty="0">
                <a:solidFill>
                  <a:srgbClr val="3A6AB3"/>
                </a:solidFill>
                <a:latin typeface="Roboto Light" panose="02000000000000000000" pitchFamily="2" charset="0"/>
                <a:ea typeface="Roboto Light" panose="02000000000000000000" pitchFamily="2" charset="0"/>
              </a:rPr>
              <a:t>Each installation </a:t>
            </a:r>
            <a:r>
              <a:rPr lang="en-US" sz="1600" dirty="0">
                <a:latin typeface="Roboto Light" panose="02000000000000000000" pitchFamily="2" charset="0"/>
                <a:ea typeface="Roboto Light" panose="02000000000000000000" pitchFamily="2" charset="0"/>
              </a:rPr>
              <a:t>should take approximately </a:t>
            </a:r>
            <a:r>
              <a:rPr lang="en-US" sz="1600" dirty="0">
                <a:solidFill>
                  <a:srgbClr val="3A6AB3"/>
                </a:solidFill>
                <a:latin typeface="Roboto Light" panose="02000000000000000000" pitchFamily="2" charset="0"/>
                <a:ea typeface="Roboto Light" panose="02000000000000000000" pitchFamily="2" charset="0"/>
              </a:rPr>
              <a:t>1-2 working day</a:t>
            </a:r>
          </a:p>
          <a:p>
            <a:pPr marL="285750" indent="-28575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Data validation to be done within 3 days after each installation</a:t>
            </a:r>
          </a:p>
        </p:txBody>
      </p:sp>
      <p:pic>
        <p:nvPicPr>
          <p:cNvPr id="7" name="Picture 6" descr="A picture containing indoor, table, kitchen, small&#10;&#10;Description automatically generated">
            <a:extLst>
              <a:ext uri="{FF2B5EF4-FFF2-40B4-BE49-F238E27FC236}">
                <a16:creationId xmlns:a16="http://schemas.microsoft.com/office/drawing/2014/main" id="{34D098A3-C054-46A0-AE44-D7408B525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2241" y="1890591"/>
            <a:ext cx="5195526" cy="3896645"/>
          </a:xfrm>
          <a:prstGeom prst="rect">
            <a:avLst/>
          </a:prstGeom>
        </p:spPr>
      </p:pic>
      <p:pic>
        <p:nvPicPr>
          <p:cNvPr id="17" name="Picture 16" descr="A picture containing indoor, sitting, small, table&#10;&#10;Description automatically generated">
            <a:extLst>
              <a:ext uri="{FF2B5EF4-FFF2-40B4-BE49-F238E27FC236}">
                <a16:creationId xmlns:a16="http://schemas.microsoft.com/office/drawing/2014/main" id="{492185BC-931F-46C4-91DD-81556BDB8403}"/>
              </a:ext>
            </a:extLst>
          </p:cNvPr>
          <p:cNvPicPr>
            <a:picLocks noChangeAspect="1"/>
          </p:cNvPicPr>
          <p:nvPr/>
        </p:nvPicPr>
        <p:blipFill rotWithShape="1">
          <a:blip r:embed="rId4">
            <a:extLst>
              <a:ext uri="{28A0092B-C50C-407E-A947-70E740481C1C}">
                <a14:useLocalDpi xmlns:a14="http://schemas.microsoft.com/office/drawing/2010/main" val="0"/>
              </a:ext>
            </a:extLst>
          </a:blip>
          <a:srcRect l="16417" r="28221"/>
          <a:stretch/>
        </p:blipFill>
        <p:spPr>
          <a:xfrm rot="5400000">
            <a:off x="6600765" y="3310484"/>
            <a:ext cx="2655251" cy="3597133"/>
          </a:xfrm>
          <a:prstGeom prst="rect">
            <a:avLst/>
          </a:prstGeom>
        </p:spPr>
      </p:pic>
    </p:spTree>
    <p:extLst>
      <p:ext uri="{BB962C8B-B14F-4D97-AF65-F5344CB8AC3E}">
        <p14:creationId xmlns:p14="http://schemas.microsoft.com/office/powerpoint/2010/main" val="349101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13457" y="5987708"/>
            <a:ext cx="9661723" cy="984885"/>
          </a:xfrm>
          <a:prstGeom prst="rect">
            <a:avLst/>
          </a:prstGeom>
          <a:noFill/>
        </p:spPr>
        <p:txBody>
          <a:bodyPr wrap="square" rtlCol="0">
            <a:spAutoFit/>
          </a:bodyPr>
          <a:lstStyle/>
          <a:p>
            <a:pPr marL="342900" indent="-34290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FootfallCam adopt </a:t>
            </a:r>
            <a:r>
              <a:rPr lang="en-US" sz="1600" dirty="0">
                <a:solidFill>
                  <a:srgbClr val="3A6AB3"/>
                </a:solidFill>
                <a:latin typeface="Roboto Light" panose="02000000000000000000" pitchFamily="2" charset="0"/>
                <a:ea typeface="Roboto Light" panose="02000000000000000000" pitchFamily="2" charset="0"/>
              </a:rPr>
              <a:t>Scrum Project Management </a:t>
            </a:r>
            <a:r>
              <a:rPr lang="en-US" sz="1600" dirty="0">
                <a:latin typeface="Roboto Light" panose="02000000000000000000" pitchFamily="2" charset="0"/>
                <a:ea typeface="Roboto Light" panose="02000000000000000000" pitchFamily="2" charset="0"/>
              </a:rPr>
              <a:t>for all service deliveries</a:t>
            </a:r>
          </a:p>
          <a:p>
            <a:pPr marL="342900" indent="-342900" defTabSz="1008400">
              <a:spcBef>
                <a:spcPts val="600"/>
              </a:spcBef>
              <a:buClr>
                <a:srgbClr val="3A6AB3"/>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Pre-installation, Installation and Post Installation Review are carried out </a:t>
            </a:r>
            <a:r>
              <a:rPr lang="en-US" sz="1600" dirty="0">
                <a:solidFill>
                  <a:srgbClr val="3A6AB3"/>
                </a:solidFill>
                <a:latin typeface="Roboto Light" panose="02000000000000000000" pitchFamily="2" charset="0"/>
                <a:ea typeface="Roboto Light" panose="02000000000000000000" pitchFamily="2" charset="0"/>
              </a:rPr>
              <a:t>in parallel</a:t>
            </a:r>
          </a:p>
          <a:p>
            <a:pPr marL="800100" lvl="1" indent="-342900" defTabSz="1008400">
              <a:spcBef>
                <a:spcPts val="600"/>
              </a:spcBef>
              <a:buClr>
                <a:srgbClr val="3A6AB3"/>
              </a:buClr>
              <a:buFont typeface="Arial" panose="020B0604020202020204" pitchFamily="34" charset="0"/>
              <a:buChar char="•"/>
            </a:pPr>
            <a:endParaRPr lang="en-US" sz="1600" dirty="0">
              <a:latin typeface="Roboto Light" panose="02000000000000000000" pitchFamily="2" charset="0"/>
              <a:ea typeface="Roboto Light" panose="02000000000000000000" pitchFamily="2" charset="0"/>
            </a:endParaRPr>
          </a:p>
        </p:txBody>
      </p:sp>
      <p:sp>
        <p:nvSpPr>
          <p:cNvPr id="8" name="Title 1">
            <a:extLst>
              <a:ext uri="{FF2B5EF4-FFF2-40B4-BE49-F238E27FC236}">
                <a16:creationId xmlns:a16="http://schemas.microsoft.com/office/drawing/2014/main" id="{7A30D9F8-EA63-4A75-887F-62E41D487297}"/>
              </a:ext>
            </a:extLst>
          </p:cNvPr>
          <p:cNvSpPr txBox="1">
            <a:spLocks/>
          </p:cNvSpPr>
          <p:nvPr/>
        </p:nvSpPr>
        <p:spPr>
          <a:xfrm>
            <a:off x="1485336" y="672254"/>
            <a:ext cx="6714130" cy="933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6" b="1" dirty="0">
              <a:solidFill>
                <a:srgbClr val="002060"/>
              </a:solidFill>
              <a:latin typeface="Arial" panose="020B0604020202020204" pitchFamily="34" charset="0"/>
              <a:cs typeface="Arial" panose="020B0604020202020204" pitchFamily="34" charset="0"/>
            </a:endParaRPr>
          </a:p>
        </p:txBody>
      </p:sp>
      <p:sp>
        <p:nvSpPr>
          <p:cNvPr id="4" name="Title 33">
            <a:extLst>
              <a:ext uri="{FF2B5EF4-FFF2-40B4-BE49-F238E27FC236}">
                <a16:creationId xmlns:a16="http://schemas.microsoft.com/office/drawing/2014/main" id="{3DF9FF16-AAF0-41A0-8825-18FFBEDE33E0}"/>
              </a:ext>
            </a:extLst>
          </p:cNvPr>
          <p:cNvSpPr txBox="1">
            <a:spLocks/>
          </p:cNvSpPr>
          <p:nvPr/>
        </p:nvSpPr>
        <p:spPr>
          <a:xfrm>
            <a:off x="501452" y="522600"/>
            <a:ext cx="9831310"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Agile Framework: Scrum for Service Delivery</a:t>
            </a:r>
          </a:p>
          <a:p>
            <a:endParaRPr lang="en-US" sz="3400" spc="-150" baseline="30000" dirty="0">
              <a:solidFill>
                <a:srgbClr val="3A6AB3"/>
              </a:solidFill>
              <a:latin typeface="Work Sans Medium" pitchFamily="2" charset="0"/>
            </a:endParaRPr>
          </a:p>
        </p:txBody>
      </p:sp>
      <p:pic>
        <p:nvPicPr>
          <p:cNvPr id="3" name="Picture 2">
            <a:extLst>
              <a:ext uri="{FF2B5EF4-FFF2-40B4-BE49-F238E27FC236}">
                <a16:creationId xmlns:a16="http://schemas.microsoft.com/office/drawing/2014/main" id="{7AF5C011-3B7F-488E-BB1D-BD3A001CDD11}"/>
              </a:ext>
            </a:extLst>
          </p:cNvPr>
          <p:cNvPicPr>
            <a:picLocks noChangeAspect="1"/>
          </p:cNvPicPr>
          <p:nvPr/>
        </p:nvPicPr>
        <p:blipFill rotWithShape="1">
          <a:blip r:embed="rId2">
            <a:extLst>
              <a:ext uri="{28A0092B-C50C-407E-A947-70E740481C1C}">
                <a14:useLocalDpi xmlns:a14="http://schemas.microsoft.com/office/drawing/2010/main" val="0"/>
              </a:ext>
            </a:extLst>
          </a:blip>
          <a:srcRect t="3393"/>
          <a:stretch/>
        </p:blipFill>
        <p:spPr>
          <a:xfrm>
            <a:off x="2024819" y="1368853"/>
            <a:ext cx="6360869" cy="4260810"/>
          </a:xfrm>
          <a:prstGeom prst="rect">
            <a:avLst/>
          </a:prstGeom>
        </p:spPr>
      </p:pic>
      <p:sp>
        <p:nvSpPr>
          <p:cNvPr id="12" name="TextBox 11">
            <a:extLst>
              <a:ext uri="{FF2B5EF4-FFF2-40B4-BE49-F238E27FC236}">
                <a16:creationId xmlns:a16="http://schemas.microsoft.com/office/drawing/2014/main" id="{5F9BB91B-58D7-46C9-AB5F-00B1733ED34B}"/>
              </a:ext>
            </a:extLst>
          </p:cNvPr>
          <p:cNvSpPr txBox="1"/>
          <p:nvPr/>
        </p:nvSpPr>
        <p:spPr>
          <a:xfrm>
            <a:off x="4192398" y="5624020"/>
            <a:ext cx="2684652" cy="292388"/>
          </a:xfrm>
          <a:prstGeom prst="rect">
            <a:avLst/>
          </a:prstGeom>
          <a:noFill/>
        </p:spPr>
        <p:txBody>
          <a:bodyPr wrap="square">
            <a:spAutoFit/>
          </a:bodyPr>
          <a:lstStyle/>
          <a:p>
            <a:r>
              <a:rPr lang="en-US" sz="1300" dirty="0">
                <a:latin typeface="Roboto Light" panose="02000000000000000000" pitchFamily="2" charset="0"/>
                <a:ea typeface="Roboto Light" panose="02000000000000000000" pitchFamily="2" charset="0"/>
              </a:rPr>
              <a:t>Sample Installation Gantt Chart</a:t>
            </a:r>
            <a:endParaRPr lang="en-US" sz="1300" dirty="0"/>
          </a:p>
        </p:txBody>
      </p:sp>
    </p:spTree>
    <p:extLst>
      <p:ext uri="{BB962C8B-B14F-4D97-AF65-F5344CB8AC3E}">
        <p14:creationId xmlns:p14="http://schemas.microsoft.com/office/powerpoint/2010/main" val="3947826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6600" spc="-150" dirty="0">
                <a:solidFill>
                  <a:srgbClr val="3A6AB3"/>
                </a:solidFill>
                <a:latin typeface="Work Sans Medium" pitchFamily="2" charset="0"/>
              </a:rPr>
              <a:t>Case Study</a:t>
            </a:r>
            <a:endParaRPr lang="en-US" sz="6600" spc="-150" baseline="30000" dirty="0">
              <a:solidFill>
                <a:srgbClr val="3A6AB3"/>
              </a:solidFill>
              <a:latin typeface="Work Sans Medium" pitchFamily="2" charset="0"/>
            </a:endParaRPr>
          </a:p>
        </p:txBody>
      </p:sp>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Tree>
    <p:extLst>
      <p:ext uri="{BB962C8B-B14F-4D97-AF65-F5344CB8AC3E}">
        <p14:creationId xmlns:p14="http://schemas.microsoft.com/office/powerpoint/2010/main" val="280978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in front of a store&#10;&#10;Description automatically generated">
            <a:extLst>
              <a:ext uri="{FF2B5EF4-FFF2-40B4-BE49-F238E27FC236}">
                <a16:creationId xmlns:a16="http://schemas.microsoft.com/office/drawing/2014/main" id="{BAC054A3-95D8-48BF-860E-E189EFFF51AC}"/>
              </a:ext>
            </a:extLst>
          </p:cNvPr>
          <p:cNvPicPr>
            <a:picLocks noChangeAspect="1"/>
          </p:cNvPicPr>
          <p:nvPr/>
        </p:nvPicPr>
        <p:blipFill rotWithShape="1">
          <a:blip r:embed="rId3">
            <a:extLst>
              <a:ext uri="{28A0092B-C50C-407E-A947-70E740481C1C}">
                <a14:useLocalDpi xmlns:a14="http://schemas.microsoft.com/office/drawing/2010/main" val="0"/>
              </a:ext>
            </a:extLst>
          </a:blip>
          <a:srcRect l="16749" t="27483" r="11508" b="5445"/>
          <a:stretch/>
        </p:blipFill>
        <p:spPr>
          <a:xfrm>
            <a:off x="3134466" y="1729967"/>
            <a:ext cx="4419705" cy="3098961"/>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23" name="Title 33">
            <a:extLst>
              <a:ext uri="{FF2B5EF4-FFF2-40B4-BE49-F238E27FC236}">
                <a16:creationId xmlns:a16="http://schemas.microsoft.com/office/drawing/2014/main" id="{18E640A3-00EF-4EC1-98FE-C0EFD5FCB316}"/>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Case Study #1   Yum! Brands</a:t>
            </a:r>
            <a:endParaRPr lang="en-US" sz="3400" spc="-150" dirty="0">
              <a:solidFill>
                <a:srgbClr val="3A6AB3"/>
              </a:solidFill>
              <a:latin typeface="Work Sans Medium"/>
            </a:endParaRPr>
          </a:p>
        </p:txBody>
      </p:sp>
      <p:sp>
        <p:nvSpPr>
          <p:cNvPr id="8" name="TextBox 7">
            <a:extLst>
              <a:ext uri="{FF2B5EF4-FFF2-40B4-BE49-F238E27FC236}">
                <a16:creationId xmlns:a16="http://schemas.microsoft.com/office/drawing/2014/main" id="{697399DB-2E83-46F6-9DE3-FDA42309807B}"/>
              </a:ext>
            </a:extLst>
          </p:cNvPr>
          <p:cNvSpPr txBox="1"/>
          <p:nvPr/>
        </p:nvSpPr>
        <p:spPr>
          <a:xfrm>
            <a:off x="455083" y="5361646"/>
            <a:ext cx="9778474" cy="1800493"/>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sz="1300" dirty="0">
                <a:latin typeface="Roboto Light" panose="02000000000000000000" pitchFamily="2" charset="0"/>
                <a:ea typeface="Roboto Light" panose="02000000000000000000" pitchFamily="2" charset="0"/>
              </a:rPr>
              <a:t>Integration of their multichannel sales data, drive-thru data, kitchen food preparation data to FootfallCam</a:t>
            </a:r>
          </a:p>
          <a:p>
            <a:pPr marL="285750" indent="-285750" defTabSz="1008400">
              <a:spcBef>
                <a:spcPts val="600"/>
              </a:spcBef>
              <a:buClr>
                <a:srgbClr val="3A6AB3"/>
              </a:buClr>
              <a:buFont typeface="Arial" panose="020B0604020202020204" pitchFamily="34" charset="0"/>
              <a:buChar char="•"/>
            </a:pPr>
            <a:r>
              <a:rPr lang="en-US" sz="1300" dirty="0">
                <a:latin typeface="Roboto Light" panose="02000000000000000000" pitchFamily="2" charset="0"/>
                <a:ea typeface="Roboto Light" panose="02000000000000000000" pitchFamily="2" charset="0"/>
              </a:rPr>
              <a:t>FootfallCam develops </a:t>
            </a:r>
            <a:r>
              <a:rPr lang="en-US" sz="1300" dirty="0">
                <a:solidFill>
                  <a:schemeClr val="accent1"/>
                </a:solidFill>
                <a:latin typeface="Roboto Light" panose="02000000000000000000" pitchFamily="2" charset="0"/>
                <a:ea typeface="Roboto Light" panose="02000000000000000000" pitchFamily="2" charset="0"/>
              </a:rPr>
              <a:t>custom reporting </a:t>
            </a:r>
            <a:r>
              <a:rPr lang="en-US" sz="1300" dirty="0">
                <a:latin typeface="Roboto Light" panose="02000000000000000000" pitchFamily="2" charset="0"/>
                <a:ea typeface="Roboto Light" panose="02000000000000000000" pitchFamily="2" charset="0"/>
              </a:rPr>
              <a:t>to provide meaningful data insights based on KFC’s business nature: </a:t>
            </a:r>
          </a:p>
          <a:p>
            <a:pPr marL="742950" lvl="1" indent="-285750" defTabSz="1008400">
              <a:spcBef>
                <a:spcPts val="600"/>
              </a:spcBef>
              <a:buClr>
                <a:srgbClr val="3A6AB3"/>
              </a:buClr>
              <a:buFont typeface="Arial" panose="020B0604020202020204" pitchFamily="34" charset="0"/>
              <a:buChar char="•"/>
            </a:pPr>
            <a:r>
              <a:rPr lang="en-US" sz="1300" dirty="0">
                <a:solidFill>
                  <a:schemeClr val="accent1"/>
                </a:solidFill>
                <a:latin typeface="Roboto Light" panose="02000000000000000000" pitchFamily="2" charset="0"/>
                <a:ea typeface="Roboto Light" panose="02000000000000000000" pitchFamily="2" charset="0"/>
              </a:rPr>
              <a:t>Queue management report </a:t>
            </a:r>
            <a:r>
              <a:rPr lang="en-US" sz="1300" dirty="0">
                <a:latin typeface="Roboto Light" panose="02000000000000000000" pitchFamily="2" charset="0"/>
                <a:ea typeface="Roboto Light" panose="02000000000000000000" pitchFamily="2" charset="0"/>
              </a:rPr>
              <a:t>– Identify the queue wait time, queue length, ordering time and order fulfilment time; to improve customer service and customer experience</a:t>
            </a:r>
          </a:p>
          <a:p>
            <a:pPr marL="742950" lvl="1" indent="-285750" defTabSz="1008400">
              <a:spcBef>
                <a:spcPts val="600"/>
              </a:spcBef>
              <a:buClr>
                <a:srgbClr val="3A6AB3"/>
              </a:buClr>
              <a:buFont typeface="Arial" panose="020B0604020202020204" pitchFamily="34" charset="0"/>
              <a:buChar char="•"/>
            </a:pPr>
            <a:r>
              <a:rPr lang="en-US" sz="1300" dirty="0">
                <a:solidFill>
                  <a:schemeClr val="accent1"/>
                </a:solidFill>
                <a:latin typeface="Roboto Light" panose="02000000000000000000" pitchFamily="2" charset="0"/>
                <a:ea typeface="Roboto Light" panose="02000000000000000000" pitchFamily="2" charset="0"/>
              </a:rPr>
              <a:t>Queue dashboard </a:t>
            </a:r>
            <a:r>
              <a:rPr lang="en-US" sz="1300" dirty="0">
                <a:latin typeface="Roboto Light" panose="02000000000000000000" pitchFamily="2" charset="0"/>
                <a:ea typeface="Roboto Light" panose="02000000000000000000" pitchFamily="2" charset="0"/>
              </a:rPr>
              <a:t>– Send queueing information to a dashboard in real time to monitor and improve operational efficiency and customer service</a:t>
            </a:r>
          </a:p>
          <a:p>
            <a:pPr defTabSz="1008400">
              <a:spcBef>
                <a:spcPts val="600"/>
              </a:spcBef>
              <a:buClr>
                <a:srgbClr val="3A6AB3"/>
              </a:buClr>
            </a:pPr>
            <a:endParaRPr lang="en-US" sz="1300" dirty="0">
              <a:latin typeface="Roboto Light" panose="02000000000000000000" pitchFamily="2" charset="0"/>
              <a:ea typeface="Roboto Light" panose="02000000000000000000" pitchFamily="2" charset="0"/>
            </a:endParaRPr>
          </a:p>
        </p:txBody>
      </p:sp>
      <p:sp>
        <p:nvSpPr>
          <p:cNvPr id="21" name="TextBox 20">
            <a:extLst>
              <a:ext uri="{FF2B5EF4-FFF2-40B4-BE49-F238E27FC236}">
                <a16:creationId xmlns:a16="http://schemas.microsoft.com/office/drawing/2014/main" id="{68C80229-2B77-4446-A9ED-01FAEF9EE2C5}"/>
              </a:ext>
            </a:extLst>
          </p:cNvPr>
          <p:cNvSpPr txBox="1"/>
          <p:nvPr/>
        </p:nvSpPr>
        <p:spPr>
          <a:xfrm>
            <a:off x="455084" y="4967284"/>
            <a:ext cx="9778472" cy="338554"/>
          </a:xfrm>
          <a:prstGeom prst="rect">
            <a:avLst/>
          </a:prstGeom>
          <a:noFill/>
        </p:spPr>
        <p:txBody>
          <a:bodyPr wrap="square">
            <a:spAutoFit/>
          </a:bodyPr>
          <a:lstStyle/>
          <a:p>
            <a:r>
              <a:rPr lang="en-US" sz="1600" spc="-30" dirty="0">
                <a:solidFill>
                  <a:srgbClr val="3A6AB3"/>
                </a:solidFill>
                <a:effectLst/>
                <a:latin typeface="Roboto Medium" panose="02000000000000000000" pitchFamily="2" charset="0"/>
                <a:ea typeface="Roboto Medium" panose="02000000000000000000" pitchFamily="2" charset="0"/>
                <a:cs typeface="Open Sans"/>
              </a:rPr>
              <a:t>Measuring restaurant speed of service</a:t>
            </a:r>
            <a:endParaRPr lang="en-US" sz="1600" dirty="0">
              <a:solidFill>
                <a:srgbClr val="3A6AB3"/>
              </a:solidFill>
              <a:latin typeface="Roboto Medium" panose="02000000000000000000" pitchFamily="2" charset="0"/>
              <a:ea typeface="Roboto Medium" panose="02000000000000000000" pitchFamily="2" charset="0"/>
            </a:endParaRPr>
          </a:p>
        </p:txBody>
      </p:sp>
      <p:sp>
        <p:nvSpPr>
          <p:cNvPr id="25" name="TextBox 24">
            <a:extLst>
              <a:ext uri="{FF2B5EF4-FFF2-40B4-BE49-F238E27FC236}">
                <a16:creationId xmlns:a16="http://schemas.microsoft.com/office/drawing/2014/main" id="{F0B661BC-06F4-4418-941F-B71128048A10}"/>
              </a:ext>
            </a:extLst>
          </p:cNvPr>
          <p:cNvSpPr txBox="1"/>
          <p:nvPr/>
        </p:nvSpPr>
        <p:spPr>
          <a:xfrm>
            <a:off x="455083" y="1278751"/>
            <a:ext cx="9704432" cy="508601"/>
          </a:xfrm>
          <a:prstGeom prst="rect">
            <a:avLst/>
          </a:prstGeom>
          <a:noFill/>
        </p:spPr>
        <p:txBody>
          <a:bodyPr wrap="square">
            <a:spAutoFit/>
          </a:bodyPr>
          <a:lstStyle/>
          <a:p>
            <a:pPr marR="0" defTabSz="1008400">
              <a:lnSpc>
                <a:spcPct val="107000"/>
              </a:lnSpc>
              <a:spcBef>
                <a:spcPts val="600"/>
              </a:spcBef>
              <a:spcAft>
                <a:spcPts val="0"/>
              </a:spcAft>
              <a:buClr>
                <a:srgbClr val="3A6AB3"/>
              </a:buClr>
            </a:pPr>
            <a:r>
              <a:rPr lang="en-US" sz="1300" dirty="0">
                <a:latin typeface="Roboto Light" panose="02000000000000000000" pitchFamily="2" charset="0"/>
                <a:ea typeface="Roboto Light" panose="02000000000000000000" pitchFamily="2" charset="0"/>
              </a:rPr>
              <a:t>Yum! Brands Inc. is an American fast-food corporation with more than 50,000 restaurants including KFC, Pizza Hut, Taco Bell, and more worldwide. </a:t>
            </a:r>
          </a:p>
        </p:txBody>
      </p:sp>
      <p:sp>
        <p:nvSpPr>
          <p:cNvPr id="31" name="TextBox 30">
            <a:extLst>
              <a:ext uri="{FF2B5EF4-FFF2-40B4-BE49-F238E27FC236}">
                <a16:creationId xmlns:a16="http://schemas.microsoft.com/office/drawing/2014/main" id="{B4457270-B3AC-4B9B-AB85-9F941F59C019}"/>
              </a:ext>
            </a:extLst>
          </p:cNvPr>
          <p:cNvSpPr txBox="1"/>
          <p:nvPr/>
        </p:nvSpPr>
        <p:spPr>
          <a:xfrm>
            <a:off x="4703871" y="2492598"/>
            <a:ext cx="1429680" cy="307777"/>
          </a:xfrm>
          <a:prstGeom prst="rect">
            <a:avLst/>
          </a:prstGeom>
          <a:noFill/>
        </p:spPr>
        <p:txBody>
          <a:bodyPr wrap="square" rtlCol="0">
            <a:spAutoFit/>
          </a:bodyPr>
          <a:lstStyle/>
          <a:p>
            <a:r>
              <a:rPr lang="en-US" sz="1400" b="1" dirty="0">
                <a:solidFill>
                  <a:schemeClr val="bg1"/>
                </a:solidFill>
                <a:effectLst/>
                <a:latin typeface="Ink Free" panose="03080402000500000000" pitchFamily="66" charset="0"/>
              </a:rPr>
              <a:t>People Counter</a:t>
            </a:r>
          </a:p>
        </p:txBody>
      </p:sp>
      <p:pic>
        <p:nvPicPr>
          <p:cNvPr id="33" name="Picture 32">
            <a:extLst>
              <a:ext uri="{FF2B5EF4-FFF2-40B4-BE49-F238E27FC236}">
                <a16:creationId xmlns:a16="http://schemas.microsoft.com/office/drawing/2014/main" id="{A55083D3-4436-42AE-877E-DB31A5495FA9}"/>
              </a:ext>
            </a:extLst>
          </p:cNvPr>
          <p:cNvPicPr>
            <a:picLocks noChangeAspect="1"/>
          </p:cNvPicPr>
          <p:nvPr/>
        </p:nvPicPr>
        <p:blipFill>
          <a:blip r:embed="rId4"/>
          <a:stretch>
            <a:fillRect/>
          </a:stretch>
        </p:blipFill>
        <p:spPr>
          <a:xfrm rot="20776204" flipH="1">
            <a:off x="5327516" y="2626429"/>
            <a:ext cx="706474" cy="463336"/>
          </a:xfrm>
          <a:prstGeom prst="rect">
            <a:avLst/>
          </a:prstGeom>
        </p:spPr>
      </p:pic>
      <p:pic>
        <p:nvPicPr>
          <p:cNvPr id="1026" name="Picture 2">
            <a:extLst>
              <a:ext uri="{FF2B5EF4-FFF2-40B4-BE49-F238E27FC236}">
                <a16:creationId xmlns:a16="http://schemas.microsoft.com/office/drawing/2014/main" id="{9CB0062C-C0ED-48ED-A9EF-D8F839EC5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4860" y="152434"/>
            <a:ext cx="1284655" cy="1070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9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23" name="Title 33">
            <a:extLst>
              <a:ext uri="{FF2B5EF4-FFF2-40B4-BE49-F238E27FC236}">
                <a16:creationId xmlns:a16="http://schemas.microsoft.com/office/drawing/2014/main" id="{18E640A3-00EF-4EC1-98FE-C0EFD5FCB316}"/>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Case Study #2   </a:t>
            </a:r>
            <a:r>
              <a:rPr lang="en-US" sz="3400" spc="-150" dirty="0" err="1">
                <a:solidFill>
                  <a:srgbClr val="3A6AB3"/>
                </a:solidFill>
                <a:latin typeface="Work Sans Medium" pitchFamily="2" charset="0"/>
              </a:rPr>
              <a:t>Applegreen</a:t>
            </a:r>
            <a:endParaRPr lang="en-US" sz="3400" spc="-150" dirty="0">
              <a:solidFill>
                <a:srgbClr val="3A6AB3"/>
              </a:solidFill>
              <a:latin typeface="Work Sans Medium"/>
            </a:endParaRPr>
          </a:p>
        </p:txBody>
      </p:sp>
      <p:sp>
        <p:nvSpPr>
          <p:cNvPr id="8" name="TextBox 7">
            <a:extLst>
              <a:ext uri="{FF2B5EF4-FFF2-40B4-BE49-F238E27FC236}">
                <a16:creationId xmlns:a16="http://schemas.microsoft.com/office/drawing/2014/main" id="{697399DB-2E83-46F6-9DE3-FDA42309807B}"/>
              </a:ext>
            </a:extLst>
          </p:cNvPr>
          <p:cNvSpPr txBox="1"/>
          <p:nvPr/>
        </p:nvSpPr>
        <p:spPr>
          <a:xfrm>
            <a:off x="455083" y="5361646"/>
            <a:ext cx="9778474" cy="1246495"/>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sz="1300" dirty="0">
                <a:latin typeface="Roboto Light" panose="02000000000000000000" pitchFamily="2" charset="0"/>
                <a:ea typeface="Roboto Light" panose="02000000000000000000" pitchFamily="2" charset="0"/>
              </a:rPr>
              <a:t>Need to ensure speedy service delivery as petrol stations have high visit rate and has a smaller space for operation compared to restaurants</a:t>
            </a:r>
          </a:p>
          <a:p>
            <a:pPr marL="285750" indent="-285750" defTabSz="1008400">
              <a:spcBef>
                <a:spcPts val="600"/>
              </a:spcBef>
              <a:buClr>
                <a:srgbClr val="3A6AB3"/>
              </a:buClr>
              <a:buFont typeface="Arial" panose="020B0604020202020204" pitchFamily="34" charset="0"/>
              <a:buChar char="•"/>
            </a:pPr>
            <a:r>
              <a:rPr lang="en-US" sz="1300" dirty="0">
                <a:latin typeface="Roboto Light" panose="02000000000000000000" pitchFamily="2" charset="0"/>
                <a:ea typeface="Roboto Light" panose="02000000000000000000" pitchFamily="2" charset="0"/>
              </a:rPr>
              <a:t>Each petrol station has installed separate counters to monitor customer queue in different brands such as Burger King, Subway, Bakewell, and more. </a:t>
            </a:r>
          </a:p>
          <a:p>
            <a:pPr marL="285750" indent="-285750" defTabSz="1008400">
              <a:spcBef>
                <a:spcPts val="600"/>
              </a:spcBef>
              <a:buClr>
                <a:srgbClr val="3A6AB3"/>
              </a:buClr>
              <a:buFont typeface="Arial" panose="020B0604020202020204" pitchFamily="34" charset="0"/>
              <a:buChar char="•"/>
            </a:pPr>
            <a:r>
              <a:rPr lang="en-US" sz="1300" dirty="0">
                <a:latin typeface="Roboto Light" panose="02000000000000000000" pitchFamily="2" charset="0"/>
                <a:ea typeface="Roboto Light" panose="02000000000000000000" pitchFamily="2" charset="0"/>
              </a:rPr>
              <a:t>Store managers use queue management dashboard </a:t>
            </a:r>
            <a:r>
              <a:rPr lang="en-US" sz="1300" dirty="0">
                <a:solidFill>
                  <a:schemeClr val="accent1"/>
                </a:solidFill>
                <a:latin typeface="Roboto Light" panose="02000000000000000000" pitchFamily="2" charset="0"/>
                <a:ea typeface="Roboto Light" panose="02000000000000000000" pitchFamily="2" charset="0"/>
              </a:rPr>
              <a:t>to monitor the customer queue time, serving time, and pickup time</a:t>
            </a:r>
          </a:p>
        </p:txBody>
      </p:sp>
      <p:sp>
        <p:nvSpPr>
          <p:cNvPr id="21" name="TextBox 20">
            <a:extLst>
              <a:ext uri="{FF2B5EF4-FFF2-40B4-BE49-F238E27FC236}">
                <a16:creationId xmlns:a16="http://schemas.microsoft.com/office/drawing/2014/main" id="{68C80229-2B77-4446-A9ED-01FAEF9EE2C5}"/>
              </a:ext>
            </a:extLst>
          </p:cNvPr>
          <p:cNvSpPr txBox="1"/>
          <p:nvPr/>
        </p:nvSpPr>
        <p:spPr>
          <a:xfrm>
            <a:off x="455084" y="4967284"/>
            <a:ext cx="9778472" cy="338554"/>
          </a:xfrm>
          <a:prstGeom prst="rect">
            <a:avLst/>
          </a:prstGeom>
          <a:noFill/>
        </p:spPr>
        <p:txBody>
          <a:bodyPr wrap="square">
            <a:spAutoFit/>
          </a:bodyPr>
          <a:lstStyle/>
          <a:p>
            <a:r>
              <a:rPr lang="en-US" sz="1600" spc="-30" dirty="0" err="1">
                <a:solidFill>
                  <a:srgbClr val="3A6AB3"/>
                </a:solidFill>
                <a:effectLst/>
                <a:latin typeface="Roboto Medium" panose="02000000000000000000" pitchFamily="2" charset="0"/>
                <a:ea typeface="Roboto Medium" panose="02000000000000000000" pitchFamily="2" charset="0"/>
                <a:cs typeface="Open Sans"/>
              </a:rPr>
              <a:t>Optimising</a:t>
            </a:r>
            <a:r>
              <a:rPr lang="en-US" sz="1600" spc="-30" dirty="0">
                <a:solidFill>
                  <a:srgbClr val="3A6AB3"/>
                </a:solidFill>
                <a:effectLst/>
                <a:latin typeface="Roboto Medium" panose="02000000000000000000" pitchFamily="2" charset="0"/>
                <a:ea typeface="Roboto Medium" panose="02000000000000000000" pitchFamily="2" charset="0"/>
                <a:cs typeface="Open Sans"/>
              </a:rPr>
              <a:t> customer queue time</a:t>
            </a:r>
            <a:endParaRPr lang="en-US" sz="1600" dirty="0">
              <a:solidFill>
                <a:srgbClr val="3A6AB3"/>
              </a:solidFill>
              <a:latin typeface="Roboto Medium" panose="02000000000000000000" pitchFamily="2" charset="0"/>
              <a:ea typeface="Roboto Medium" panose="02000000000000000000" pitchFamily="2" charset="0"/>
            </a:endParaRPr>
          </a:p>
        </p:txBody>
      </p:sp>
      <p:sp>
        <p:nvSpPr>
          <p:cNvPr id="25" name="TextBox 24">
            <a:extLst>
              <a:ext uri="{FF2B5EF4-FFF2-40B4-BE49-F238E27FC236}">
                <a16:creationId xmlns:a16="http://schemas.microsoft.com/office/drawing/2014/main" id="{F0B661BC-06F4-4418-941F-B71128048A10}"/>
              </a:ext>
            </a:extLst>
          </p:cNvPr>
          <p:cNvSpPr txBox="1"/>
          <p:nvPr/>
        </p:nvSpPr>
        <p:spPr>
          <a:xfrm>
            <a:off x="455083" y="1278751"/>
            <a:ext cx="9704432" cy="294568"/>
          </a:xfrm>
          <a:prstGeom prst="rect">
            <a:avLst/>
          </a:prstGeom>
          <a:noFill/>
        </p:spPr>
        <p:txBody>
          <a:bodyPr wrap="square">
            <a:spAutoFit/>
          </a:bodyPr>
          <a:lstStyle/>
          <a:p>
            <a:pPr marR="0" defTabSz="1008400">
              <a:lnSpc>
                <a:spcPct val="107000"/>
              </a:lnSpc>
              <a:spcBef>
                <a:spcPts val="600"/>
              </a:spcBef>
              <a:spcAft>
                <a:spcPts val="0"/>
              </a:spcAft>
              <a:buClr>
                <a:srgbClr val="3A6AB3"/>
              </a:buClr>
            </a:pPr>
            <a:r>
              <a:rPr lang="en-US" sz="1300" dirty="0" err="1">
                <a:latin typeface="Roboto Light" panose="02000000000000000000" pitchFamily="2" charset="0"/>
                <a:ea typeface="Roboto Light" panose="02000000000000000000" pitchFamily="2" charset="0"/>
              </a:rPr>
              <a:t>Applegreen</a:t>
            </a:r>
            <a:r>
              <a:rPr lang="en-US" sz="1300" dirty="0">
                <a:latin typeface="Roboto Light" panose="02000000000000000000" pitchFamily="2" charset="0"/>
                <a:ea typeface="Roboto Light" panose="02000000000000000000" pitchFamily="2" charset="0"/>
              </a:rPr>
              <a:t> is an Irish company that operates more than 250 petrol stations in Ireland, the UK and the US.</a:t>
            </a:r>
          </a:p>
        </p:txBody>
      </p:sp>
      <p:pic>
        <p:nvPicPr>
          <p:cNvPr id="2050" name="Picture 2">
            <a:extLst>
              <a:ext uri="{FF2B5EF4-FFF2-40B4-BE49-F238E27FC236}">
                <a16:creationId xmlns:a16="http://schemas.microsoft.com/office/drawing/2014/main" id="{9E1079B3-9FF9-478E-AF7A-99A9C5F73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900" y="1736815"/>
            <a:ext cx="4608838" cy="30669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1D96148-835C-4A11-AD0C-EED6FC20C96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0936" y="34105"/>
            <a:ext cx="2404089" cy="133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55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A30D9F8-EA63-4A75-887F-62E41D487297}"/>
              </a:ext>
            </a:extLst>
          </p:cNvPr>
          <p:cNvSpPr txBox="1">
            <a:spLocks/>
          </p:cNvSpPr>
          <p:nvPr/>
        </p:nvSpPr>
        <p:spPr>
          <a:xfrm>
            <a:off x="1485336" y="672254"/>
            <a:ext cx="6714130" cy="933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6" b="1" dirty="0">
              <a:solidFill>
                <a:srgbClr val="002060"/>
              </a:solidFill>
              <a:latin typeface="Arial" panose="020B0604020202020204" pitchFamily="34" charset="0"/>
              <a:cs typeface="Arial" panose="020B0604020202020204" pitchFamily="34" charset="0"/>
            </a:endParaRPr>
          </a:p>
        </p:txBody>
      </p:sp>
      <p:sp>
        <p:nvSpPr>
          <p:cNvPr id="4" name="Title 33">
            <a:extLst>
              <a:ext uri="{FF2B5EF4-FFF2-40B4-BE49-F238E27FC236}">
                <a16:creationId xmlns:a16="http://schemas.microsoft.com/office/drawing/2014/main" id="{3DF9FF16-AAF0-41A0-8825-18FFBEDE33E0}"/>
              </a:ext>
            </a:extLst>
          </p:cNvPr>
          <p:cNvSpPr txBox="1">
            <a:spLocks/>
          </p:cNvSpPr>
          <p:nvPr/>
        </p:nvSpPr>
        <p:spPr>
          <a:xfrm>
            <a:off x="501452" y="522600"/>
            <a:ext cx="9831310"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Case Study #3   Amway</a:t>
            </a:r>
          </a:p>
          <a:p>
            <a:endParaRPr lang="en-US" sz="3400" spc="-150" baseline="30000" dirty="0">
              <a:solidFill>
                <a:srgbClr val="3A6AB3"/>
              </a:solidFill>
              <a:latin typeface="Work Sans Medium" pitchFamily="2" charset="0"/>
            </a:endParaRPr>
          </a:p>
        </p:txBody>
      </p:sp>
      <p:sp>
        <p:nvSpPr>
          <p:cNvPr id="2" name="TextBox 1">
            <a:extLst>
              <a:ext uri="{FF2B5EF4-FFF2-40B4-BE49-F238E27FC236}">
                <a16:creationId xmlns:a16="http://schemas.microsoft.com/office/drawing/2014/main" id="{A77D3D3D-2417-4496-8514-8278BDB47978}"/>
              </a:ext>
            </a:extLst>
          </p:cNvPr>
          <p:cNvSpPr txBox="1"/>
          <p:nvPr/>
        </p:nvSpPr>
        <p:spPr>
          <a:xfrm>
            <a:off x="501452" y="2639003"/>
            <a:ext cx="5023048" cy="4001095"/>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Monitor occupancy in cafeteria by avoiding overcrowding during peak hours to optimize customer experience .</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Social-distancing compliance and </a:t>
            </a:r>
            <a:r>
              <a:rPr lang="en-US" dirty="0">
                <a:solidFill>
                  <a:srgbClr val="3A6AB3"/>
                </a:solidFill>
                <a:latin typeface="Roboto Light" panose="02000000000000000000" pitchFamily="2" charset="0"/>
                <a:ea typeface="Roboto Light" panose="02000000000000000000" pitchFamily="2" charset="0"/>
              </a:rPr>
              <a:t>occupancy restriction</a:t>
            </a:r>
            <a:r>
              <a:rPr lang="en-US" dirty="0">
                <a:latin typeface="Roboto Light" panose="02000000000000000000" pitchFamily="2" charset="0"/>
                <a:ea typeface="Roboto Light" panose="02000000000000000000" pitchFamily="2" charset="0"/>
              </a:rPr>
              <a:t> to protect their Amway Business Owner (ABO).</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Integrate people counting data with Magic Mirror display for </a:t>
            </a:r>
            <a:r>
              <a:rPr lang="en-US" dirty="0">
                <a:solidFill>
                  <a:srgbClr val="3A6AB3"/>
                </a:solidFill>
                <a:latin typeface="Roboto Light" panose="02000000000000000000" pitchFamily="2" charset="0"/>
                <a:ea typeface="Roboto Light" panose="02000000000000000000" pitchFamily="2" charset="0"/>
              </a:rPr>
              <a:t>real-time occupancy </a:t>
            </a:r>
            <a:r>
              <a:rPr lang="en-US" dirty="0">
                <a:latin typeface="Roboto Light" panose="02000000000000000000" pitchFamily="2" charset="0"/>
                <a:ea typeface="Roboto Light" panose="02000000000000000000" pitchFamily="2" charset="0"/>
              </a:rPr>
              <a:t>at entrance to control incoming traffic. </a:t>
            </a:r>
          </a:p>
          <a:p>
            <a:pPr marL="285750" indent="-285750" defTabSz="1008400">
              <a:spcBef>
                <a:spcPts val="600"/>
              </a:spcBef>
              <a:buClr>
                <a:srgbClr val="3A6AB3"/>
              </a:buClr>
              <a:buFont typeface="Arial" panose="020B0604020202020204" pitchFamily="34" charset="0"/>
              <a:buChar char="•"/>
            </a:pPr>
            <a:r>
              <a:rPr lang="en-US" dirty="0">
                <a:solidFill>
                  <a:srgbClr val="3A6AB3"/>
                </a:solidFill>
                <a:latin typeface="Roboto Light" panose="02000000000000000000" pitchFamily="2" charset="0"/>
                <a:ea typeface="Roboto Light" panose="02000000000000000000" pitchFamily="2" charset="0"/>
              </a:rPr>
              <a:t>Space planning </a:t>
            </a:r>
            <a:r>
              <a:rPr lang="en-US" dirty="0">
                <a:latin typeface="Roboto Light" panose="02000000000000000000" pitchFamily="2" charset="0"/>
                <a:ea typeface="Roboto Light" panose="02000000000000000000" pitchFamily="2" charset="0"/>
              </a:rPr>
              <a:t>by identifying the facility usage with high flow intensity, low flow intensity, and that are most used, and least</a:t>
            </a:r>
          </a:p>
          <a:p>
            <a:pPr defTabSz="1008400">
              <a:spcBef>
                <a:spcPts val="600"/>
              </a:spcBef>
              <a:buClr>
                <a:srgbClr val="3A6AB3"/>
              </a:buClr>
            </a:pPr>
            <a:endParaRPr lang="en-US" dirty="0">
              <a:latin typeface="Roboto Light" panose="02000000000000000000" pitchFamily="2" charset="0"/>
              <a:ea typeface="Roboto Light" panose="02000000000000000000" pitchFamily="2" charset="0"/>
            </a:endParaRPr>
          </a:p>
        </p:txBody>
      </p:sp>
      <p:sp>
        <p:nvSpPr>
          <p:cNvPr id="12" name="TextBox 11">
            <a:extLst>
              <a:ext uri="{FF2B5EF4-FFF2-40B4-BE49-F238E27FC236}">
                <a16:creationId xmlns:a16="http://schemas.microsoft.com/office/drawing/2014/main" id="{92A40F95-2290-4B06-ACE6-7C70735F9409}"/>
              </a:ext>
            </a:extLst>
          </p:cNvPr>
          <p:cNvSpPr txBox="1"/>
          <p:nvPr/>
        </p:nvSpPr>
        <p:spPr>
          <a:xfrm>
            <a:off x="501452" y="2011752"/>
            <a:ext cx="6179567" cy="400110"/>
          </a:xfrm>
          <a:prstGeom prst="rect">
            <a:avLst/>
          </a:prstGeom>
          <a:noFill/>
        </p:spPr>
        <p:txBody>
          <a:bodyPr wrap="square">
            <a:spAutoFit/>
          </a:bodyPr>
          <a:lstStyle/>
          <a:p>
            <a:r>
              <a:rPr lang="en-US" sz="2000" spc="-30" dirty="0">
                <a:solidFill>
                  <a:srgbClr val="3A6AB3"/>
                </a:solidFill>
                <a:effectLst/>
                <a:latin typeface="Roboto Medium" panose="02000000000000000000" pitchFamily="2" charset="0"/>
                <a:ea typeface="Roboto Medium" panose="02000000000000000000" pitchFamily="2" charset="0"/>
                <a:cs typeface="Open Sans"/>
              </a:rPr>
              <a:t>Facility Utilisation and Customer Experience</a:t>
            </a:r>
            <a:endParaRPr lang="en-US" sz="2000" dirty="0">
              <a:solidFill>
                <a:srgbClr val="3A6AB3"/>
              </a:solidFill>
              <a:latin typeface="Roboto Medium" panose="02000000000000000000" pitchFamily="2" charset="0"/>
              <a:ea typeface="Roboto Medium" panose="02000000000000000000" pitchFamily="2" charset="0"/>
            </a:endParaRPr>
          </a:p>
        </p:txBody>
      </p:sp>
      <p:sp>
        <p:nvSpPr>
          <p:cNvPr id="16" name="TextBox 15">
            <a:extLst>
              <a:ext uri="{FF2B5EF4-FFF2-40B4-BE49-F238E27FC236}">
                <a16:creationId xmlns:a16="http://schemas.microsoft.com/office/drawing/2014/main" id="{0A3B763D-7076-4923-A35A-0F6FF174A2F0}"/>
              </a:ext>
            </a:extLst>
          </p:cNvPr>
          <p:cNvSpPr txBox="1"/>
          <p:nvPr/>
        </p:nvSpPr>
        <p:spPr>
          <a:xfrm>
            <a:off x="501452" y="1278751"/>
            <a:ext cx="9704432" cy="294568"/>
          </a:xfrm>
          <a:prstGeom prst="rect">
            <a:avLst/>
          </a:prstGeom>
          <a:noFill/>
        </p:spPr>
        <p:txBody>
          <a:bodyPr wrap="square">
            <a:spAutoFit/>
          </a:bodyPr>
          <a:lstStyle/>
          <a:p>
            <a:pPr marR="0" defTabSz="1008400">
              <a:lnSpc>
                <a:spcPct val="107000"/>
              </a:lnSpc>
              <a:spcBef>
                <a:spcPts val="600"/>
              </a:spcBef>
              <a:spcAft>
                <a:spcPts val="0"/>
              </a:spcAft>
              <a:buClr>
                <a:srgbClr val="3A6AB3"/>
              </a:buClr>
            </a:pPr>
            <a:r>
              <a:rPr lang="en-US" sz="1300" dirty="0">
                <a:latin typeface="Roboto Light" panose="02000000000000000000" pitchFamily="2" charset="0"/>
                <a:ea typeface="Roboto Light" panose="02000000000000000000" pitchFamily="2" charset="0"/>
              </a:rPr>
              <a:t>Amway is an American multi-level marketing company in more than 100 countries and territories.</a:t>
            </a:r>
          </a:p>
        </p:txBody>
      </p:sp>
      <p:pic>
        <p:nvPicPr>
          <p:cNvPr id="13" name="Picture 12" descr="Amway - The Reader Wiki, Reader View of Wikipedia">
            <a:extLst>
              <a:ext uri="{FF2B5EF4-FFF2-40B4-BE49-F238E27FC236}">
                <a16:creationId xmlns:a16="http://schemas.microsoft.com/office/drawing/2014/main" id="{06D5F767-A4AE-43D4-8F58-E83512FE4AB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1805" y="610350"/>
            <a:ext cx="1439545" cy="511810"/>
          </a:xfrm>
          <a:prstGeom prst="rect">
            <a:avLst/>
          </a:prstGeom>
          <a:noFill/>
          <a:ln>
            <a:noFill/>
          </a:ln>
        </p:spPr>
      </p:pic>
      <p:pic>
        <p:nvPicPr>
          <p:cNvPr id="14" name="Picture 13">
            <a:extLst>
              <a:ext uri="{FF2B5EF4-FFF2-40B4-BE49-F238E27FC236}">
                <a16:creationId xmlns:a16="http://schemas.microsoft.com/office/drawing/2014/main" id="{DF441BFE-EF1B-45F1-B651-114381EFA130}"/>
              </a:ext>
            </a:extLst>
          </p:cNvPr>
          <p:cNvPicPr/>
          <p:nvPr/>
        </p:nvPicPr>
        <p:blipFill rotWithShape="1">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4555" t="11170" r="3925" b="5353"/>
          <a:stretch/>
        </p:blipFill>
        <p:spPr bwMode="auto">
          <a:xfrm>
            <a:off x="6431631" y="2101142"/>
            <a:ext cx="3649719" cy="2220652"/>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D40E54D7-C16A-48A0-9855-323B8116F1CF}"/>
              </a:ext>
            </a:extLst>
          </p:cNvPr>
          <p:cNvPicPr/>
          <p:nvPr/>
        </p:nvPicPr>
        <p:blipFill>
          <a:blip r:embed="rId6" cstate="print">
            <a:extLst>
              <a:ext uri="{BEBA8EAE-BF5A-486C-A8C5-ECC9F3942E4B}">
                <a14:imgProps xmlns:a14="http://schemas.microsoft.com/office/drawing/2010/main">
                  <a14:imgLayer r:embed="rId7">
                    <a14:imgEffect>
                      <a14:sharpenSoften amount="2000"/>
                    </a14:imgEffect>
                    <a14:imgEffect>
                      <a14:colorTemperature colorTemp="59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6437976" y="4411184"/>
            <a:ext cx="3635736" cy="1872915"/>
          </a:xfrm>
          <a:prstGeom prst="rect">
            <a:avLst/>
          </a:prstGeom>
        </p:spPr>
      </p:pic>
      <p:sp>
        <p:nvSpPr>
          <p:cNvPr id="3" name="TextBox 2">
            <a:extLst>
              <a:ext uri="{FF2B5EF4-FFF2-40B4-BE49-F238E27FC236}">
                <a16:creationId xmlns:a16="http://schemas.microsoft.com/office/drawing/2014/main" id="{18CBCFFB-74A3-4D02-AAC3-9CCE313B37A0}"/>
              </a:ext>
            </a:extLst>
          </p:cNvPr>
          <p:cNvSpPr txBox="1"/>
          <p:nvPr/>
        </p:nvSpPr>
        <p:spPr>
          <a:xfrm>
            <a:off x="6113737" y="6381676"/>
            <a:ext cx="5056135" cy="292388"/>
          </a:xfrm>
          <a:prstGeom prst="rect">
            <a:avLst/>
          </a:prstGeom>
          <a:noFill/>
        </p:spPr>
        <p:txBody>
          <a:bodyPr wrap="square">
            <a:spAutoFit/>
          </a:bodyPr>
          <a:lstStyle/>
          <a:p>
            <a:r>
              <a:rPr lang="en-US" sz="1300" dirty="0">
                <a:latin typeface="Roboto Light" panose="02000000000000000000" pitchFamily="2" charset="0"/>
                <a:ea typeface="Roboto Light" panose="02000000000000000000" pitchFamily="2" charset="0"/>
              </a:rPr>
              <a:t>Amway Grand Opening: </a:t>
            </a:r>
            <a:r>
              <a:rPr lang="en-US" sz="1300" dirty="0">
                <a:latin typeface="Roboto Light" panose="02000000000000000000" pitchFamily="2" charset="0"/>
                <a:ea typeface="Roboto Light" panose="02000000000000000000" pitchFamily="2" charset="0"/>
                <a:hlinkClick r:id="rId8"/>
              </a:rPr>
              <a:t>https://youtu.be/Bjm8Y5jRiNs</a:t>
            </a:r>
            <a:r>
              <a:rPr lang="en-US" sz="1300" dirty="0">
                <a:latin typeface="Roboto Light" panose="02000000000000000000" pitchFamily="2" charset="0"/>
                <a:ea typeface="Roboto Light" panose="02000000000000000000" pitchFamily="2" charset="0"/>
              </a:rPr>
              <a:t> </a:t>
            </a:r>
          </a:p>
        </p:txBody>
      </p:sp>
      <p:sp>
        <p:nvSpPr>
          <p:cNvPr id="5" name="TextBox 4">
            <a:extLst>
              <a:ext uri="{FF2B5EF4-FFF2-40B4-BE49-F238E27FC236}">
                <a16:creationId xmlns:a16="http://schemas.microsoft.com/office/drawing/2014/main" id="{1AEF1D84-3DB2-4B15-951D-99234C5D6BF4}"/>
              </a:ext>
            </a:extLst>
          </p:cNvPr>
          <p:cNvSpPr txBox="1"/>
          <p:nvPr/>
        </p:nvSpPr>
        <p:spPr>
          <a:xfrm>
            <a:off x="6395134" y="2121519"/>
            <a:ext cx="1429680" cy="307777"/>
          </a:xfrm>
          <a:prstGeom prst="rect">
            <a:avLst/>
          </a:prstGeom>
          <a:noFill/>
        </p:spPr>
        <p:txBody>
          <a:bodyPr wrap="square" rtlCol="0">
            <a:spAutoFit/>
          </a:bodyPr>
          <a:lstStyle/>
          <a:p>
            <a:r>
              <a:rPr lang="en-US" sz="1400" b="1" dirty="0">
                <a:solidFill>
                  <a:schemeClr val="bg1"/>
                </a:solidFill>
                <a:effectLst/>
                <a:latin typeface="Ink Free" panose="03080402000500000000" pitchFamily="66" charset="0"/>
              </a:rPr>
              <a:t>People Counter</a:t>
            </a:r>
          </a:p>
        </p:txBody>
      </p:sp>
      <p:pic>
        <p:nvPicPr>
          <p:cNvPr id="6" name="Picture 5">
            <a:extLst>
              <a:ext uri="{FF2B5EF4-FFF2-40B4-BE49-F238E27FC236}">
                <a16:creationId xmlns:a16="http://schemas.microsoft.com/office/drawing/2014/main" id="{95B4E2AA-8E4D-4341-B7C0-4590CC947096}"/>
              </a:ext>
            </a:extLst>
          </p:cNvPr>
          <p:cNvPicPr>
            <a:picLocks noChangeAspect="1"/>
          </p:cNvPicPr>
          <p:nvPr/>
        </p:nvPicPr>
        <p:blipFill>
          <a:blip r:embed="rId9"/>
          <a:stretch>
            <a:fillRect/>
          </a:stretch>
        </p:blipFill>
        <p:spPr>
          <a:xfrm rot="21014666" flipH="1">
            <a:off x="7234913" y="2280154"/>
            <a:ext cx="706474" cy="463336"/>
          </a:xfrm>
          <a:prstGeom prst="rect">
            <a:avLst/>
          </a:prstGeom>
        </p:spPr>
      </p:pic>
      <p:sp>
        <p:nvSpPr>
          <p:cNvPr id="7" name="TextBox 6">
            <a:extLst>
              <a:ext uri="{FF2B5EF4-FFF2-40B4-BE49-F238E27FC236}">
                <a16:creationId xmlns:a16="http://schemas.microsoft.com/office/drawing/2014/main" id="{987C654B-2C4B-4CA0-B49D-1FEBDDA45530}"/>
              </a:ext>
            </a:extLst>
          </p:cNvPr>
          <p:cNvSpPr txBox="1"/>
          <p:nvPr/>
        </p:nvSpPr>
        <p:spPr>
          <a:xfrm>
            <a:off x="9358872" y="5273336"/>
            <a:ext cx="828314" cy="523220"/>
          </a:xfrm>
          <a:prstGeom prst="rect">
            <a:avLst/>
          </a:prstGeom>
          <a:noFill/>
        </p:spPr>
        <p:txBody>
          <a:bodyPr wrap="square" rtlCol="0">
            <a:spAutoFit/>
          </a:bodyPr>
          <a:lstStyle/>
          <a:p>
            <a:r>
              <a:rPr lang="en-US" sz="1400" b="1" dirty="0">
                <a:solidFill>
                  <a:schemeClr val="bg1"/>
                </a:solidFill>
                <a:effectLst/>
                <a:latin typeface="Ink Free" panose="03080402000500000000" pitchFamily="66" charset="0"/>
              </a:rPr>
              <a:t>People </a:t>
            </a:r>
          </a:p>
          <a:p>
            <a:r>
              <a:rPr lang="en-US" sz="1400" b="1" dirty="0">
                <a:solidFill>
                  <a:schemeClr val="bg1"/>
                </a:solidFill>
                <a:effectLst/>
                <a:latin typeface="Ink Free" panose="03080402000500000000" pitchFamily="66" charset="0"/>
              </a:rPr>
              <a:t>Counter</a:t>
            </a:r>
          </a:p>
        </p:txBody>
      </p:sp>
      <p:pic>
        <p:nvPicPr>
          <p:cNvPr id="9" name="Picture 8">
            <a:extLst>
              <a:ext uri="{FF2B5EF4-FFF2-40B4-BE49-F238E27FC236}">
                <a16:creationId xmlns:a16="http://schemas.microsoft.com/office/drawing/2014/main" id="{7C7E259C-5DFC-4F2F-AEE7-43AF49D29F69}"/>
              </a:ext>
            </a:extLst>
          </p:cNvPr>
          <p:cNvPicPr>
            <a:picLocks noChangeAspect="1"/>
          </p:cNvPicPr>
          <p:nvPr/>
        </p:nvPicPr>
        <p:blipFill>
          <a:blip r:embed="rId9"/>
          <a:stretch>
            <a:fillRect/>
          </a:stretch>
        </p:blipFill>
        <p:spPr>
          <a:xfrm rot="15227294" flipH="1">
            <a:off x="9457626" y="4794104"/>
            <a:ext cx="706474" cy="463336"/>
          </a:xfrm>
          <a:prstGeom prst="rect">
            <a:avLst/>
          </a:prstGeom>
        </p:spPr>
      </p:pic>
    </p:spTree>
    <p:extLst>
      <p:ext uri="{BB962C8B-B14F-4D97-AF65-F5344CB8AC3E}">
        <p14:creationId xmlns:p14="http://schemas.microsoft.com/office/powerpoint/2010/main" val="4112904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F4ADD69-9AD6-4AE2-B655-34A3115874BF}"/>
              </a:ext>
            </a:extLst>
          </p:cNvPr>
          <p:cNvSpPr/>
          <p:nvPr/>
        </p:nvSpPr>
        <p:spPr>
          <a:xfrm>
            <a:off x="609988" y="2339134"/>
            <a:ext cx="6237493" cy="4031873"/>
          </a:xfrm>
          <a:prstGeom prst="rect">
            <a:avLst/>
          </a:prstGeom>
        </p:spPr>
        <p:txBody>
          <a:bodyPr wrap="square">
            <a:spAutoFit/>
          </a:bodyPr>
          <a:lstStyle/>
          <a:p>
            <a:pPr marL="285750" indent="-285750" defTabSz="1008400">
              <a:spcBef>
                <a:spcPts val="600"/>
              </a:spcBef>
              <a:spcAft>
                <a:spcPts val="600"/>
              </a:spcAft>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Replaced their original people counting system and integrated existing data with FootfallCam software</a:t>
            </a:r>
          </a:p>
          <a:p>
            <a:pPr marL="285750" indent="-285750" defTabSz="1008400">
              <a:spcBef>
                <a:spcPts val="600"/>
              </a:spcBef>
              <a:spcAft>
                <a:spcPts val="600"/>
              </a:spcAft>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Provided full installation support and training to their system integrators in </a:t>
            </a:r>
            <a:r>
              <a:rPr lang="en-US" dirty="0">
                <a:solidFill>
                  <a:srgbClr val="3A6AB3"/>
                </a:solidFill>
                <a:latin typeface="Roboto Light" panose="02000000000000000000" pitchFamily="2" charset="0"/>
                <a:ea typeface="Roboto Light" panose="02000000000000000000" pitchFamily="2" charset="0"/>
              </a:rPr>
              <a:t>24x different countries</a:t>
            </a:r>
          </a:p>
          <a:p>
            <a:pPr marL="742950" lvl="1" indent="-285750" defTabSz="1008400">
              <a:spcBef>
                <a:spcPts val="600"/>
              </a:spcBef>
              <a:spcAft>
                <a:spcPts val="600"/>
              </a:spcAft>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Russia, Turkey, Singapore, Malaysia, Indonesia, Philippines, Thailand, Hong Kong, UK, Europe</a:t>
            </a:r>
          </a:p>
          <a:p>
            <a:pPr marL="285750" indent="-285750" defTabSz="1008400">
              <a:spcBef>
                <a:spcPts val="600"/>
              </a:spcBef>
              <a:spcAft>
                <a:spcPts val="600"/>
              </a:spcAft>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Watsons analyses the performance of the company as a whole, we integrated footfall data into their </a:t>
            </a:r>
            <a:r>
              <a:rPr lang="en-US" dirty="0" err="1">
                <a:latin typeface="Roboto Light" panose="02000000000000000000" pitchFamily="2" charset="0"/>
                <a:ea typeface="Roboto Light" panose="02000000000000000000" pitchFamily="2" charset="0"/>
              </a:rPr>
              <a:t>centralised</a:t>
            </a:r>
            <a:r>
              <a:rPr lang="en-US" dirty="0">
                <a:latin typeface="Roboto Light" panose="02000000000000000000" pitchFamily="2" charset="0"/>
                <a:ea typeface="Roboto Light" panose="02000000000000000000" pitchFamily="2" charset="0"/>
              </a:rPr>
              <a:t> BI system via API</a:t>
            </a:r>
          </a:p>
          <a:p>
            <a:pPr marL="285750" indent="-285750" defTabSz="1008400">
              <a:spcBef>
                <a:spcPts val="600"/>
              </a:spcBef>
              <a:spcAft>
                <a:spcPts val="600"/>
              </a:spcAft>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Also proceeded to upgrade their features to deploy </a:t>
            </a:r>
            <a:r>
              <a:rPr lang="en-US" dirty="0" err="1">
                <a:latin typeface="Roboto Light" panose="02000000000000000000" pitchFamily="2" charset="0"/>
                <a:ea typeface="Roboto Light" panose="02000000000000000000" pitchFamily="2" charset="0"/>
              </a:rPr>
              <a:t>FootfallCam’s</a:t>
            </a:r>
            <a:r>
              <a:rPr lang="en-US" dirty="0">
                <a:latin typeface="Roboto Light" panose="02000000000000000000" pitchFamily="2" charset="0"/>
                <a:ea typeface="Roboto Light" panose="02000000000000000000" pitchFamily="2" charset="0"/>
              </a:rPr>
              <a:t> </a:t>
            </a:r>
            <a:r>
              <a:rPr lang="en-US" dirty="0">
                <a:solidFill>
                  <a:srgbClr val="3A6AB3"/>
                </a:solidFill>
                <a:latin typeface="Roboto Light" panose="02000000000000000000" pitchFamily="2" charset="0"/>
                <a:ea typeface="Roboto Light" panose="02000000000000000000" pitchFamily="2" charset="0"/>
              </a:rPr>
              <a:t>real-time monitoring system </a:t>
            </a:r>
            <a:r>
              <a:rPr lang="en-US" dirty="0">
                <a:latin typeface="Roboto Light" panose="02000000000000000000" pitchFamily="2" charset="0"/>
                <a:ea typeface="Roboto Light" panose="02000000000000000000" pitchFamily="2" charset="0"/>
              </a:rPr>
              <a:t>to their stores to abide to social distancing regulations. </a:t>
            </a:r>
          </a:p>
        </p:txBody>
      </p:sp>
      <p:pic>
        <p:nvPicPr>
          <p:cNvPr id="3" name="Picture 2">
            <a:extLst>
              <a:ext uri="{FF2B5EF4-FFF2-40B4-BE49-F238E27FC236}">
                <a16:creationId xmlns:a16="http://schemas.microsoft.com/office/drawing/2014/main" id="{4A749001-EEB2-4D77-8728-65F597C85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60000" l="0" r="100000">
                        <a14:foregroundMark x1="16831" y1="37955" x2="16831" y2="37955"/>
                        <a14:foregroundMark x1="21607" y1="28636" x2="21607" y2="28636"/>
                        <a14:foregroundMark x1="23882" y1="39773" x2="23882" y2="39773"/>
                        <a14:foregroundMark x1="26156" y1="28636" x2="26156" y2="28636"/>
                        <a14:foregroundMark x1="27142" y1="20455" x2="27142" y2="20455"/>
                        <a14:foregroundMark x1="30933" y1="24091" x2="30933" y2="24091"/>
                        <a14:foregroundMark x1="30933" y1="24091" x2="30933" y2="24091"/>
                        <a14:foregroundMark x1="30326" y1="30455" x2="30326" y2="30455"/>
                        <a14:foregroundMark x1="29492" y1="31136" x2="29492" y2="31136"/>
                        <a14:foregroundMark x1="31766" y1="42955" x2="31766" y2="42955"/>
                        <a14:foregroundMark x1="34268" y1="39091" x2="34268" y2="39091"/>
                        <a14:foregroundMark x1="37528" y1="39091" x2="37528" y2="39091"/>
                        <a14:foregroundMark x1="37528" y1="33409" x2="37528" y2="33409"/>
                        <a14:foregroundMark x1="37528" y1="24773" x2="37528" y2="24773"/>
                        <a14:foregroundMark x1="36088" y1="17955" x2="36088" y2="17955"/>
                        <a14:foregroundMark x1="43745" y1="19773" x2="43745" y2="19773"/>
                        <a14:foregroundMark x1="42153" y1="27273" x2="42153" y2="27273"/>
                        <a14:foregroundMark x1="41471" y1="40909" x2="41471" y2="40909"/>
                        <a14:foregroundMark x1="42987" y1="44091" x2="42987" y2="44091"/>
                        <a14:foregroundMark x1="43594" y1="39773" x2="43594" y2="39773"/>
                        <a14:foregroundMark x1="41471" y1="32273" x2="41471" y2="32273"/>
                        <a14:foregroundMark x1="52464" y1="32273" x2="52464" y2="32273"/>
                        <a14:foregroundMark x1="55421" y1="34091" x2="55421" y2="34091"/>
                        <a14:foregroundMark x1="54359" y1="31591" x2="54359" y2="31591"/>
                        <a14:foregroundMark x1="53525" y1="31591" x2="53525" y2="31591"/>
                        <a14:foregroundMark x1="49204" y1="23636" x2="49204" y2="23636"/>
                        <a14:foregroundMark x1="48749" y1="22273" x2="48749" y2="22273"/>
                        <a14:foregroundMark x1="50190" y1="17273" x2="50190" y2="17273"/>
                        <a14:foregroundMark x1="52919" y1="39091" x2="52919" y2="39091"/>
                        <a14:foregroundMark x1="49356" y1="39091" x2="49356" y2="39091"/>
                        <a14:foregroundMark x1="58908" y1="36591" x2="58908" y2="36591"/>
                        <a14:foregroundMark x1="60576" y1="32273" x2="60576" y2="32273"/>
                        <a14:foregroundMark x1="62017" y1="30455" x2="62017" y2="30455"/>
                        <a14:foregroundMark x1="64973" y1="27273" x2="64973" y2="27273"/>
                        <a14:foregroundMark x1="63912" y1="20455" x2="63306" y2="19773"/>
                        <a14:foregroundMark x1="58908" y1="16818" x2="58529" y2="18636"/>
                        <a14:foregroundMark x1="59136" y1="26136" x2="59136" y2="26136"/>
                        <a14:foregroundMark x1="57695" y1="29773" x2="57695" y2="29773"/>
                        <a14:foregroundMark x1="69067" y1="35455" x2="69067" y2="35455"/>
                        <a14:foregroundMark x1="74071" y1="21136" x2="74071" y2="21136"/>
                        <a14:foregroundMark x1="75512" y1="29773" x2="75512" y2="29773"/>
                        <a14:foregroundMark x1="76118" y1="34091" x2="76118" y2="34091"/>
                        <a14:foregroundMark x1="79454" y1="24773" x2="79454" y2="24773"/>
                        <a14:foregroundMark x1="83397" y1="33409" x2="83397" y2="33409"/>
                        <a14:foregroundMark x1="84685" y1="38409" x2="84685" y2="38409"/>
                        <a14:foregroundMark x1="79909" y1="39773" x2="79909" y2="39773"/>
                        <a14:foregroundMark x1="83017" y1="13636" x2="83017" y2="13636"/>
                        <a14:foregroundMark x1="82411" y1="20455" x2="82411" y2="20455"/>
                        <a14:foregroundMark x1="17817" y1="32955" x2="17817" y2="32955"/>
                        <a14:foregroundMark x1="13495" y1="20455" x2="13495" y2="20455"/>
                      </a14:backgroundRemoval>
                    </a14:imgEffect>
                  </a14:imgLayer>
                </a14:imgProps>
              </a:ext>
            </a:extLst>
          </a:blip>
          <a:srcRect b="36622"/>
          <a:stretch/>
        </p:blipFill>
        <p:spPr>
          <a:xfrm>
            <a:off x="8259879" y="692198"/>
            <a:ext cx="1730032" cy="365760"/>
          </a:xfrm>
          <a:prstGeom prst="rect">
            <a:avLst/>
          </a:prstGeom>
        </p:spPr>
      </p:pic>
      <p:sp>
        <p:nvSpPr>
          <p:cNvPr id="4" name="Title 33">
            <a:extLst>
              <a:ext uri="{FF2B5EF4-FFF2-40B4-BE49-F238E27FC236}">
                <a16:creationId xmlns:a16="http://schemas.microsoft.com/office/drawing/2014/main" id="{0F4D1BB6-3A0D-4682-A8AD-06882C75DD28}"/>
              </a:ext>
            </a:extLst>
          </p:cNvPr>
          <p:cNvSpPr txBox="1">
            <a:spLocks/>
          </p:cNvSpPr>
          <p:nvPr/>
        </p:nvSpPr>
        <p:spPr>
          <a:xfrm>
            <a:off x="501452" y="522600"/>
            <a:ext cx="9831310"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Case Study #4   A.S. Watsons Group</a:t>
            </a:r>
          </a:p>
          <a:p>
            <a:endParaRPr lang="en-US" sz="3400" spc="-150" baseline="30000" dirty="0">
              <a:solidFill>
                <a:srgbClr val="3A6AB3"/>
              </a:solidFill>
              <a:latin typeface="Work Sans Medium" pitchFamily="2" charset="0"/>
            </a:endParaRPr>
          </a:p>
        </p:txBody>
      </p:sp>
      <p:grpSp>
        <p:nvGrpSpPr>
          <p:cNvPr id="9" name="Group 8">
            <a:extLst>
              <a:ext uri="{FF2B5EF4-FFF2-40B4-BE49-F238E27FC236}">
                <a16:creationId xmlns:a16="http://schemas.microsoft.com/office/drawing/2014/main" id="{80091A6D-A329-44EA-9A32-318A5E649007}"/>
              </a:ext>
            </a:extLst>
          </p:cNvPr>
          <p:cNvGrpSpPr/>
          <p:nvPr/>
        </p:nvGrpSpPr>
        <p:grpSpPr>
          <a:xfrm>
            <a:off x="7071202" y="1833461"/>
            <a:ext cx="2916012" cy="4583338"/>
            <a:chOff x="6846706" y="1741799"/>
            <a:chExt cx="2916012" cy="4583338"/>
          </a:xfrm>
        </p:grpSpPr>
        <p:pic>
          <p:nvPicPr>
            <p:cNvPr id="16" name="Picture 15">
              <a:extLst>
                <a:ext uri="{FF2B5EF4-FFF2-40B4-BE49-F238E27FC236}">
                  <a16:creationId xmlns:a16="http://schemas.microsoft.com/office/drawing/2014/main" id="{60F0FEBD-AF97-4C34-8F0B-485A4561F05B}"/>
                </a:ext>
              </a:extLst>
            </p:cNvPr>
            <p:cNvPicPr/>
            <p:nvPr/>
          </p:nvPicPr>
          <p:blipFill rotWithShape="1">
            <a:blip r:embed="rId4" cstate="print">
              <a:extLst>
                <a:ext uri="{28A0092B-C50C-407E-A947-70E740481C1C}">
                  <a14:useLocalDpi xmlns:a14="http://schemas.microsoft.com/office/drawing/2010/main" val="0"/>
                </a:ext>
              </a:extLst>
            </a:blip>
            <a:srcRect t="7570" b="4115"/>
            <a:stretch/>
          </p:blipFill>
          <p:spPr bwMode="auto">
            <a:xfrm>
              <a:off x="6846706" y="1741799"/>
              <a:ext cx="2916012" cy="4583338"/>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62E430F-707B-4237-99D9-91F5364EC62C}"/>
                </a:ext>
              </a:extLst>
            </p:cNvPr>
            <p:cNvSpPr txBox="1"/>
            <p:nvPr/>
          </p:nvSpPr>
          <p:spPr>
            <a:xfrm>
              <a:off x="7941707" y="2442319"/>
              <a:ext cx="1429680" cy="307777"/>
            </a:xfrm>
            <a:prstGeom prst="rect">
              <a:avLst/>
            </a:prstGeom>
            <a:noFill/>
          </p:spPr>
          <p:txBody>
            <a:bodyPr wrap="square" rtlCol="0">
              <a:spAutoFit/>
            </a:bodyPr>
            <a:lstStyle/>
            <a:p>
              <a:r>
                <a:rPr lang="en-US" sz="1400" b="1" dirty="0">
                  <a:solidFill>
                    <a:schemeClr val="bg1"/>
                  </a:solidFill>
                  <a:effectLst/>
                  <a:latin typeface="Ink Free" panose="03080402000500000000" pitchFamily="66" charset="0"/>
                </a:rPr>
                <a:t>People Counter</a:t>
              </a:r>
            </a:p>
          </p:txBody>
        </p:sp>
        <p:pic>
          <p:nvPicPr>
            <p:cNvPr id="6" name="Picture 5">
              <a:extLst>
                <a:ext uri="{FF2B5EF4-FFF2-40B4-BE49-F238E27FC236}">
                  <a16:creationId xmlns:a16="http://schemas.microsoft.com/office/drawing/2014/main" id="{B6C9AB60-40EA-4F9A-8A90-1ECA6A689EAB}"/>
                </a:ext>
              </a:extLst>
            </p:cNvPr>
            <p:cNvPicPr>
              <a:picLocks noChangeAspect="1"/>
            </p:cNvPicPr>
            <p:nvPr/>
          </p:nvPicPr>
          <p:blipFill>
            <a:blip r:embed="rId5"/>
            <a:stretch>
              <a:fillRect/>
            </a:stretch>
          </p:blipFill>
          <p:spPr>
            <a:xfrm rot="12564573" flipH="1">
              <a:off x="8370088" y="1989269"/>
              <a:ext cx="706474" cy="463336"/>
            </a:xfrm>
            <a:prstGeom prst="rect">
              <a:avLst/>
            </a:prstGeom>
          </p:spPr>
        </p:pic>
      </p:grpSp>
      <p:sp>
        <p:nvSpPr>
          <p:cNvPr id="7" name="TextBox 6">
            <a:extLst>
              <a:ext uri="{FF2B5EF4-FFF2-40B4-BE49-F238E27FC236}">
                <a16:creationId xmlns:a16="http://schemas.microsoft.com/office/drawing/2014/main" id="{6E5A0599-10B7-4BD0-B642-F91DA35A905A}"/>
              </a:ext>
            </a:extLst>
          </p:cNvPr>
          <p:cNvSpPr txBox="1"/>
          <p:nvPr/>
        </p:nvSpPr>
        <p:spPr>
          <a:xfrm>
            <a:off x="609988" y="1796979"/>
            <a:ext cx="6179567" cy="400110"/>
          </a:xfrm>
          <a:prstGeom prst="rect">
            <a:avLst/>
          </a:prstGeom>
          <a:noFill/>
        </p:spPr>
        <p:txBody>
          <a:bodyPr wrap="square">
            <a:spAutoFit/>
          </a:bodyPr>
          <a:lstStyle/>
          <a:p>
            <a:r>
              <a:rPr lang="en-US" sz="2000" spc="-30" dirty="0">
                <a:solidFill>
                  <a:srgbClr val="3A6AB3"/>
                </a:solidFill>
                <a:effectLst/>
                <a:latin typeface="Roboto Medium" panose="02000000000000000000" pitchFamily="2" charset="0"/>
                <a:ea typeface="Roboto Medium" panose="02000000000000000000" pitchFamily="2" charset="0"/>
                <a:cs typeface="Open Sans"/>
              </a:rPr>
              <a:t>Global Rollout with Multi Geo-Region Server</a:t>
            </a:r>
            <a:endParaRPr lang="en-US" sz="2000" dirty="0">
              <a:solidFill>
                <a:srgbClr val="3A6AB3"/>
              </a:solidFill>
              <a:latin typeface="Roboto Medium" panose="02000000000000000000" pitchFamily="2" charset="0"/>
              <a:ea typeface="Roboto Medium" panose="02000000000000000000" pitchFamily="2" charset="0"/>
            </a:endParaRPr>
          </a:p>
        </p:txBody>
      </p:sp>
      <p:sp>
        <p:nvSpPr>
          <p:cNvPr id="8" name="TextBox 7">
            <a:extLst>
              <a:ext uri="{FF2B5EF4-FFF2-40B4-BE49-F238E27FC236}">
                <a16:creationId xmlns:a16="http://schemas.microsoft.com/office/drawing/2014/main" id="{98870F5B-0DE7-4896-8161-9798841BC813}"/>
              </a:ext>
            </a:extLst>
          </p:cNvPr>
          <p:cNvSpPr txBox="1"/>
          <p:nvPr/>
        </p:nvSpPr>
        <p:spPr>
          <a:xfrm>
            <a:off x="564891" y="1225338"/>
            <a:ext cx="9704432" cy="294568"/>
          </a:xfrm>
          <a:prstGeom prst="rect">
            <a:avLst/>
          </a:prstGeom>
          <a:noFill/>
        </p:spPr>
        <p:txBody>
          <a:bodyPr wrap="square">
            <a:spAutoFit/>
          </a:bodyPr>
          <a:lstStyle/>
          <a:p>
            <a:pPr marR="0" defTabSz="1008400">
              <a:lnSpc>
                <a:spcPct val="107000"/>
              </a:lnSpc>
              <a:spcBef>
                <a:spcPts val="600"/>
              </a:spcBef>
              <a:spcAft>
                <a:spcPts val="0"/>
              </a:spcAft>
              <a:buClr>
                <a:srgbClr val="3A6AB3"/>
              </a:buClr>
            </a:pPr>
            <a:r>
              <a:rPr lang="en-US" sz="1300" dirty="0">
                <a:latin typeface="Roboto Light" panose="02000000000000000000" pitchFamily="2" charset="0"/>
                <a:ea typeface="Roboto Light" panose="02000000000000000000" pitchFamily="2" charset="0"/>
              </a:rPr>
              <a:t>A.S Watsons is the largest pharmaceutical retailer in the APAC region and a part of the CK Hutchinson Holdings group. </a:t>
            </a:r>
          </a:p>
        </p:txBody>
      </p:sp>
    </p:spTree>
    <p:extLst>
      <p:ext uri="{BB962C8B-B14F-4D97-AF65-F5344CB8AC3E}">
        <p14:creationId xmlns:p14="http://schemas.microsoft.com/office/powerpoint/2010/main" val="549271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31" name="Text Placeholder 10">
            <a:extLst>
              <a:ext uri="{FF2B5EF4-FFF2-40B4-BE49-F238E27FC236}">
                <a16:creationId xmlns:a16="http://schemas.microsoft.com/office/drawing/2014/main" id="{6B664C3E-A120-4FCC-B80A-72E36A491044}"/>
              </a:ext>
            </a:extLst>
          </p:cNvPr>
          <p:cNvSpPr txBox="1">
            <a:spLocks/>
          </p:cNvSpPr>
          <p:nvPr/>
        </p:nvSpPr>
        <p:spPr>
          <a:xfrm>
            <a:off x="6884993" y="2806607"/>
            <a:ext cx="3348563"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26" name="Text Placeholder 10">
            <a:extLst>
              <a:ext uri="{FF2B5EF4-FFF2-40B4-BE49-F238E27FC236}">
                <a16:creationId xmlns:a16="http://schemas.microsoft.com/office/drawing/2014/main" id="{F7F6E34B-EB26-4197-B577-424211937103}"/>
              </a:ext>
            </a:extLst>
          </p:cNvPr>
          <p:cNvSpPr txBox="1">
            <a:spLocks/>
          </p:cNvSpPr>
          <p:nvPr/>
        </p:nvSpPr>
        <p:spPr>
          <a:xfrm>
            <a:off x="6884994" y="5518864"/>
            <a:ext cx="3495464"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8" name="Text Placeholder 9">
            <a:extLst>
              <a:ext uri="{FF2B5EF4-FFF2-40B4-BE49-F238E27FC236}">
                <a16:creationId xmlns:a16="http://schemas.microsoft.com/office/drawing/2014/main" id="{97B7100F-A48F-4A9A-9AF0-6C683C68D264}"/>
              </a:ext>
            </a:extLst>
          </p:cNvPr>
          <p:cNvSpPr txBox="1">
            <a:spLocks/>
          </p:cNvSpPr>
          <p:nvPr/>
        </p:nvSpPr>
        <p:spPr>
          <a:xfrm>
            <a:off x="270962" y="1969755"/>
            <a:ext cx="10156957"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7200" spc="-150" dirty="0">
                <a:solidFill>
                  <a:srgbClr val="3A6AB3"/>
                </a:solidFill>
                <a:latin typeface="Work Sans Medium" pitchFamily="2" charset="0"/>
              </a:rPr>
              <a:t>FootfallCam Product</a:t>
            </a:r>
          </a:p>
        </p:txBody>
      </p:sp>
    </p:spTree>
    <p:extLst>
      <p:ext uri="{BB962C8B-B14F-4D97-AF65-F5344CB8AC3E}">
        <p14:creationId xmlns:p14="http://schemas.microsoft.com/office/powerpoint/2010/main" val="33088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33">
            <a:extLst>
              <a:ext uri="{FF2B5EF4-FFF2-40B4-BE49-F238E27FC236}">
                <a16:creationId xmlns:a16="http://schemas.microsoft.com/office/drawing/2014/main" id="{18E640A3-00EF-4EC1-98FE-C0EFD5FCB316}"/>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MY" sz="3600" spc="-167" dirty="0">
                <a:solidFill>
                  <a:srgbClr val="3A6AB3"/>
                </a:solidFill>
                <a:latin typeface="Work Sans Medium" pitchFamily="2" charset="0"/>
              </a:rPr>
              <a:t>FootfallCam 3D MAX</a:t>
            </a:r>
            <a:r>
              <a:rPr lang="en-US" sz="3600" dirty="0">
                <a:solidFill>
                  <a:srgbClr val="3A6AB3"/>
                </a:solidFill>
                <a:latin typeface="Work Sans Medium" pitchFamily="2" charset="0"/>
                <a:ea typeface="Roboto Light" panose="02000000000000000000" pitchFamily="2" charset="0"/>
              </a:rPr>
              <a:t>™ </a:t>
            </a:r>
            <a:endParaRPr lang="en-MY" sz="3600" spc="-167" dirty="0">
              <a:solidFill>
                <a:srgbClr val="3A6AB3"/>
              </a:solidFill>
              <a:latin typeface="Work Sans Medium" pitchFamily="2" charset="0"/>
            </a:endParaRPr>
          </a:p>
        </p:txBody>
      </p:sp>
      <p:graphicFrame>
        <p:nvGraphicFramePr>
          <p:cNvPr id="6" name="Table 5">
            <a:extLst>
              <a:ext uri="{FF2B5EF4-FFF2-40B4-BE49-F238E27FC236}">
                <a16:creationId xmlns:a16="http://schemas.microsoft.com/office/drawing/2014/main" id="{64DFBE4D-92E4-46FA-80BE-BB01F4027CAD}"/>
              </a:ext>
            </a:extLst>
          </p:cNvPr>
          <p:cNvGraphicFramePr>
            <a:graphicFrameLocks noGrp="1"/>
          </p:cNvGraphicFramePr>
          <p:nvPr>
            <p:extLst>
              <p:ext uri="{D42A27DB-BD31-4B8C-83A1-F6EECF244321}">
                <p14:modId xmlns:p14="http://schemas.microsoft.com/office/powerpoint/2010/main" val="1562938477"/>
              </p:ext>
            </p:extLst>
          </p:nvPr>
        </p:nvGraphicFramePr>
        <p:xfrm>
          <a:off x="5193554" y="4314782"/>
          <a:ext cx="5040000" cy="2275200"/>
        </p:xfrm>
        <a:graphic>
          <a:graphicData uri="http://schemas.openxmlformats.org/drawingml/2006/table">
            <a:tbl>
              <a:tblPr firstRow="1" firstCol="1" bandRow="1">
                <a:tableStyleId>{5940675A-B579-460E-94D1-54222C63F5DA}</a:tableStyleId>
              </a:tblPr>
              <a:tblGrid>
                <a:gridCol w="1368000">
                  <a:extLst>
                    <a:ext uri="{9D8B030D-6E8A-4147-A177-3AD203B41FA5}">
                      <a16:colId xmlns:a16="http://schemas.microsoft.com/office/drawing/2014/main" val="2054211989"/>
                    </a:ext>
                  </a:extLst>
                </a:gridCol>
                <a:gridCol w="3672000">
                  <a:extLst>
                    <a:ext uri="{9D8B030D-6E8A-4147-A177-3AD203B41FA5}">
                      <a16:colId xmlns:a16="http://schemas.microsoft.com/office/drawing/2014/main" val="4276541923"/>
                    </a:ext>
                  </a:extLst>
                </a:gridCol>
              </a:tblGrid>
              <a:tr h="284400">
                <a:tc>
                  <a:txBody>
                    <a:bodyPr/>
                    <a:lstStyle/>
                    <a:p>
                      <a:pPr marL="36830" algn="l">
                        <a:spcAft>
                          <a:spcPts val="0"/>
                        </a:spcAft>
                      </a:pPr>
                      <a:r>
                        <a:rPr lang="en-US" sz="1000" b="0" dirty="0">
                          <a:solidFill>
                            <a:srgbClr val="666666"/>
                          </a:solidFill>
                          <a:effectLst/>
                          <a:latin typeface="Roboto Medium" panose="02000000000000000000"/>
                        </a:rPr>
                        <a:t>Camera</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2x 5MP resolutions </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3702914"/>
                  </a:ext>
                </a:extLst>
              </a:tr>
              <a:tr h="284400">
                <a:tc>
                  <a:txBody>
                    <a:bodyPr/>
                    <a:lstStyle/>
                    <a:p>
                      <a:pPr marL="36830" algn="l">
                        <a:spcAft>
                          <a:spcPts val="0"/>
                        </a:spcAft>
                      </a:pPr>
                      <a:r>
                        <a:rPr lang="en-US" sz="1000" b="0" dirty="0">
                          <a:solidFill>
                            <a:srgbClr val="666666"/>
                          </a:solidFill>
                          <a:effectLst/>
                          <a:latin typeface="Roboto Medium" panose="02000000000000000000"/>
                        </a:rPr>
                        <a:t>Frame Rate</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25 fps</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522470"/>
                  </a:ext>
                </a:extLst>
              </a:tr>
              <a:tr h="284400">
                <a:tc>
                  <a:txBody>
                    <a:bodyPr/>
                    <a:lstStyle/>
                    <a:p>
                      <a:pPr marL="36830" algn="l">
                        <a:spcAft>
                          <a:spcPts val="0"/>
                        </a:spcAft>
                      </a:pPr>
                      <a:r>
                        <a:rPr lang="en-US" sz="1000" b="0" dirty="0">
                          <a:solidFill>
                            <a:srgbClr val="666666"/>
                          </a:solidFill>
                          <a:effectLst/>
                          <a:latin typeface="Roboto Medium" panose="02000000000000000000"/>
                        </a:rPr>
                        <a:t>RAM</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1GB </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965985"/>
                  </a:ext>
                </a:extLst>
              </a:tr>
              <a:tr h="284400">
                <a:tc>
                  <a:txBody>
                    <a:bodyPr/>
                    <a:lstStyle/>
                    <a:p>
                      <a:pPr marL="36830" algn="l">
                        <a:spcAft>
                          <a:spcPts val="0"/>
                        </a:spcAft>
                      </a:pPr>
                      <a:r>
                        <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rPr>
                        <a:t>Illumination</a:t>
                      </a: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rPr>
                        <a:t>Minimum 1 lux</a:t>
                      </a: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755753"/>
                  </a:ext>
                </a:extLst>
              </a:tr>
              <a:tr h="284400">
                <a:tc>
                  <a:txBody>
                    <a:bodyPr/>
                    <a:lstStyle/>
                    <a:p>
                      <a:pPr marL="36830" algn="l">
                        <a:spcAft>
                          <a:spcPts val="0"/>
                        </a:spcAft>
                      </a:pPr>
                      <a:r>
                        <a:rPr lang="en-US" sz="1000" b="0" dirty="0">
                          <a:solidFill>
                            <a:srgbClr val="666666"/>
                          </a:solidFill>
                          <a:effectLst/>
                          <a:latin typeface="Roboto Medium" panose="02000000000000000000"/>
                        </a:rPr>
                        <a:t>IP Rating</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IP 31</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264855"/>
                  </a:ext>
                </a:extLst>
              </a:tr>
              <a:tr h="284400">
                <a:tc>
                  <a:txBody>
                    <a:bodyPr/>
                    <a:lstStyle/>
                    <a:p>
                      <a:pPr marL="36830" algn="l">
                        <a:spcAft>
                          <a:spcPts val="0"/>
                        </a:spcAft>
                      </a:pPr>
                      <a:r>
                        <a:rPr lang="en-US" sz="1000" b="0" dirty="0">
                          <a:solidFill>
                            <a:srgbClr val="666666"/>
                          </a:solidFill>
                          <a:effectLst/>
                          <a:latin typeface="Roboto Medium" panose="02000000000000000000"/>
                        </a:rPr>
                        <a:t>Power</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rPr>
                        <a:t>Power over Ethernet: 47V DC, 0.12A (6W)</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8203744"/>
                  </a:ext>
                </a:extLst>
              </a:tr>
              <a:tr h="284400">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Roboto Medium" panose="02000000000000000000"/>
                          <a:ea typeface="+mn-ea"/>
                          <a:cs typeface="+mn-cs"/>
                        </a:rPr>
                        <a:t>Casing Material</a:t>
                      </a:r>
                      <a:endParaRPr kumimoji="0" lang="en-MY" sz="1000" b="0" i="0" u="none" strike="noStrike" kern="1200" cap="none" spc="0" normalizeH="0" baseline="0" noProof="0" dirty="0">
                        <a:ln>
                          <a:noFill/>
                        </a:ln>
                        <a:solidFill>
                          <a:srgbClr val="666666"/>
                        </a:solidFill>
                        <a:effectLst/>
                        <a:uLnTx/>
                        <a:uFillTx/>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Roboto Light" panose="02000000000000000000"/>
                          <a:ea typeface="SimSun" panose="02010600030101010101" pitchFamily="2" charset="-122"/>
                          <a:cs typeface="Times New Roman" panose="02020603050405020304" pitchFamily="18" charset="0"/>
                        </a:rPr>
                        <a:t>Aluminum oxide alloy, Water and dust resistant</a:t>
                      </a:r>
                      <a:endParaRPr kumimoji="0" lang="en-MY" sz="1000" b="0" i="0" u="none" strike="noStrike" kern="1200" cap="none" spc="0" normalizeH="0" baseline="0" noProof="0" dirty="0">
                        <a:ln>
                          <a:noFill/>
                        </a:ln>
                        <a:solidFill>
                          <a:srgbClr val="666666"/>
                        </a:solidFill>
                        <a:effectLst/>
                        <a:uLnTx/>
                        <a:uFillTx/>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6743320"/>
                  </a:ext>
                </a:extLst>
              </a:tr>
              <a:tr h="284400">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Roboto Medium" panose="02000000000000000000"/>
                          <a:ea typeface="+mn-ea"/>
                          <a:cs typeface="+mn-cs"/>
                        </a:rPr>
                        <a:t>Total Dimensions</a:t>
                      </a:r>
                      <a:endParaRPr kumimoji="0" lang="en-MY" sz="1000" b="0" i="0" u="none" strike="noStrike" kern="1200" cap="none" spc="0" normalizeH="0" baseline="0" noProof="0" dirty="0">
                        <a:ln>
                          <a:noFill/>
                        </a:ln>
                        <a:solidFill>
                          <a:srgbClr val="666666"/>
                        </a:solidFill>
                        <a:effectLst/>
                        <a:uLnTx/>
                        <a:uFillTx/>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MY" sz="1000" b="0" i="0" u="none" strike="noStrike" kern="1200" cap="none" spc="0" normalizeH="0" baseline="0" noProof="0" dirty="0">
                          <a:ln>
                            <a:noFill/>
                          </a:ln>
                          <a:solidFill>
                            <a:srgbClr val="666666"/>
                          </a:solidFill>
                          <a:effectLst/>
                          <a:uLnTx/>
                          <a:uFillTx/>
                          <a:latin typeface="Calibri Light" panose="020F0302020204030204"/>
                          <a:ea typeface="+mn-ea"/>
                          <a:cs typeface="+mn-cs"/>
                        </a:rPr>
                        <a:t>246</a:t>
                      </a:r>
                      <a:r>
                        <a:rPr kumimoji="0" lang="pl-PL" sz="1000" b="0" i="0" u="none" strike="noStrike" kern="1200" cap="none" spc="0" normalizeH="0" baseline="0" noProof="0" dirty="0">
                          <a:ln>
                            <a:noFill/>
                          </a:ln>
                          <a:solidFill>
                            <a:srgbClr val="666666"/>
                          </a:solidFill>
                          <a:effectLst/>
                          <a:uLnTx/>
                          <a:uFillTx/>
                          <a:latin typeface="Calibri Light" panose="020F0302020204030204"/>
                          <a:ea typeface="+mn-ea"/>
                          <a:cs typeface="+mn-cs"/>
                        </a:rPr>
                        <a:t> (W) x </a:t>
                      </a:r>
                      <a:r>
                        <a:rPr kumimoji="0" lang="en-MY" sz="1000" b="0" i="0" u="none" strike="noStrike" kern="1200" cap="none" spc="0" normalizeH="0" baseline="0" noProof="0" dirty="0">
                          <a:ln>
                            <a:noFill/>
                          </a:ln>
                          <a:solidFill>
                            <a:srgbClr val="666666"/>
                          </a:solidFill>
                          <a:effectLst/>
                          <a:uLnTx/>
                          <a:uFillTx/>
                          <a:latin typeface="Calibri Light" panose="020F0302020204030204"/>
                          <a:ea typeface="+mn-ea"/>
                          <a:cs typeface="+mn-cs"/>
                        </a:rPr>
                        <a:t>46</a:t>
                      </a:r>
                      <a:r>
                        <a:rPr kumimoji="0" lang="pl-PL" sz="1000" b="0" i="0" u="none" strike="noStrike" kern="1200" cap="none" spc="0" normalizeH="0" baseline="0" noProof="0" dirty="0">
                          <a:ln>
                            <a:noFill/>
                          </a:ln>
                          <a:solidFill>
                            <a:srgbClr val="666666"/>
                          </a:solidFill>
                          <a:effectLst/>
                          <a:uLnTx/>
                          <a:uFillTx/>
                          <a:latin typeface="Calibri Light" panose="020F0302020204030204"/>
                          <a:ea typeface="+mn-ea"/>
                          <a:cs typeface="+mn-cs"/>
                        </a:rPr>
                        <a:t> (D) x </a:t>
                      </a:r>
                      <a:r>
                        <a:rPr kumimoji="0" lang="en-MY" sz="1000" b="0" i="0" u="none" strike="noStrike" kern="1200" cap="none" spc="0" normalizeH="0" baseline="0" noProof="0" dirty="0">
                          <a:ln>
                            <a:noFill/>
                          </a:ln>
                          <a:solidFill>
                            <a:srgbClr val="666666"/>
                          </a:solidFill>
                          <a:effectLst/>
                          <a:uLnTx/>
                          <a:uFillTx/>
                          <a:latin typeface="Calibri Light" panose="020F0302020204030204"/>
                          <a:ea typeface="+mn-ea"/>
                          <a:cs typeface="+mn-cs"/>
                        </a:rPr>
                        <a:t>28</a:t>
                      </a:r>
                      <a:r>
                        <a:rPr kumimoji="0" lang="pl-PL" sz="1000" b="0" i="0" u="none" strike="noStrike" kern="1200" cap="none" spc="0" normalizeH="0" baseline="0" noProof="0" dirty="0">
                          <a:ln>
                            <a:noFill/>
                          </a:ln>
                          <a:solidFill>
                            <a:srgbClr val="666666"/>
                          </a:solidFill>
                          <a:effectLst/>
                          <a:uLnTx/>
                          <a:uFillTx/>
                          <a:latin typeface="Calibri Light" panose="020F0302020204030204"/>
                          <a:ea typeface="+mn-ea"/>
                          <a:cs typeface="+mn-cs"/>
                        </a:rPr>
                        <a:t> (H)</a:t>
                      </a:r>
                      <a:r>
                        <a:rPr kumimoji="0" lang="en-US" sz="1000" b="0" i="0" u="none" strike="noStrike" kern="1200" cap="none" spc="0" normalizeH="0" baseline="0" noProof="0" dirty="0">
                          <a:ln>
                            <a:noFill/>
                          </a:ln>
                          <a:solidFill>
                            <a:srgbClr val="666666"/>
                          </a:solidFill>
                          <a:effectLst/>
                          <a:uLnTx/>
                          <a:uFillTx/>
                          <a:latin typeface="Roboto Light" panose="02000000000000000000"/>
                          <a:ea typeface="+mn-ea"/>
                          <a:cs typeface="+mn-cs"/>
                        </a:rPr>
                        <a:t> mm</a:t>
                      </a:r>
                      <a:endParaRPr kumimoji="0" lang="en-MY" sz="1000" b="0" i="0" u="none" strike="noStrike" kern="1200" cap="none" spc="0" normalizeH="0" baseline="0" noProof="0" dirty="0">
                        <a:ln>
                          <a:noFill/>
                        </a:ln>
                        <a:solidFill>
                          <a:srgbClr val="666666"/>
                        </a:solidFill>
                        <a:effectLst/>
                        <a:uLnTx/>
                        <a:uFillTx/>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4806564"/>
                  </a:ext>
                </a:extLst>
              </a:tr>
            </a:tbl>
          </a:graphicData>
        </a:graphic>
      </p:graphicFrame>
      <p:sp>
        <p:nvSpPr>
          <p:cNvPr id="19" name="TextBox 18">
            <a:extLst>
              <a:ext uri="{FF2B5EF4-FFF2-40B4-BE49-F238E27FC236}">
                <a16:creationId xmlns:a16="http://schemas.microsoft.com/office/drawing/2014/main" id="{E8114EB9-3475-49D0-829A-E9BEEE22E071}"/>
              </a:ext>
            </a:extLst>
          </p:cNvPr>
          <p:cNvSpPr txBox="1"/>
          <p:nvPr/>
        </p:nvSpPr>
        <p:spPr>
          <a:xfrm>
            <a:off x="5190332" y="2149301"/>
            <a:ext cx="5039999" cy="710587"/>
          </a:xfrm>
          <a:prstGeom prst="rect">
            <a:avLst/>
          </a:prstGeom>
        </p:spPr>
        <p:txBody>
          <a:bodyPr vert="horz" lIns="0" tIns="0" rIns="0" bIns="45720" rtlCol="0">
            <a:noAutofit/>
          </a:bodyPr>
          <a:lstStyle>
            <a:defPPr>
              <a:defRPr lang="en-US"/>
            </a:defPPr>
            <a:lvl1pPr marL="285750" indent="-285750" defTabSz="1008400">
              <a:lnSpc>
                <a:spcPct val="100000"/>
              </a:lnSpc>
              <a:spcBef>
                <a:spcPts val="50"/>
              </a:spcBef>
              <a:buClr>
                <a:srgbClr val="3A6AB3"/>
              </a:buClr>
              <a:buFont typeface="Arial" panose="020B0604020202020204" pitchFamily="34" charset="0"/>
              <a:buChar char="•"/>
              <a:defRPr sz="1300">
                <a:solidFill>
                  <a:srgbClr val="333333"/>
                </a:solidFill>
                <a:latin typeface="Roboto Light" panose="02000000000000000000" pitchFamily="2" charset="0"/>
                <a:ea typeface="Roboto Light" panose="02000000000000000000" pitchFamily="2" charset="0"/>
              </a:defRPr>
            </a:lvl1pPr>
            <a:lvl2pPr marL="504188" indent="0" defTabSz="1008400">
              <a:lnSpc>
                <a:spcPct val="90000"/>
              </a:lnSpc>
              <a:spcBef>
                <a:spcPts val="551"/>
              </a:spcBef>
              <a:buFont typeface="Arial" panose="020B0604020202020204" pitchFamily="34" charset="0"/>
              <a:buNone/>
              <a:defRPr sz="2206">
                <a:solidFill>
                  <a:schemeClr val="tx1">
                    <a:tint val="75000"/>
                  </a:schemeClr>
                </a:solidFill>
              </a:defRPr>
            </a:lvl2pPr>
            <a:lvl3pPr marL="1008375" indent="0" defTabSz="1008400">
              <a:lnSpc>
                <a:spcPct val="90000"/>
              </a:lnSpc>
              <a:spcBef>
                <a:spcPts val="551"/>
              </a:spcBef>
              <a:buFont typeface="Arial" panose="020B0604020202020204" pitchFamily="34" charset="0"/>
              <a:buNone/>
              <a:defRPr sz="1985">
                <a:solidFill>
                  <a:schemeClr val="tx1">
                    <a:tint val="75000"/>
                  </a:schemeClr>
                </a:solidFill>
              </a:defRPr>
            </a:lvl3pPr>
            <a:lvl4pPr marL="1512563" indent="0" defTabSz="1008400">
              <a:lnSpc>
                <a:spcPct val="90000"/>
              </a:lnSpc>
              <a:spcBef>
                <a:spcPts val="551"/>
              </a:spcBef>
              <a:buFont typeface="Arial" panose="020B0604020202020204" pitchFamily="34" charset="0"/>
              <a:buNone/>
              <a:defRPr sz="1764">
                <a:solidFill>
                  <a:schemeClr val="tx1">
                    <a:tint val="75000"/>
                  </a:schemeClr>
                </a:solidFill>
              </a:defRPr>
            </a:lvl4pPr>
            <a:lvl5pPr marL="2016750" indent="0" defTabSz="1008400">
              <a:lnSpc>
                <a:spcPct val="90000"/>
              </a:lnSpc>
              <a:spcBef>
                <a:spcPts val="551"/>
              </a:spcBef>
              <a:buFont typeface="Arial" panose="020B0604020202020204" pitchFamily="34" charset="0"/>
              <a:buNone/>
              <a:defRPr sz="1764">
                <a:solidFill>
                  <a:schemeClr val="tx1">
                    <a:tint val="75000"/>
                  </a:schemeClr>
                </a:solidFill>
              </a:defRPr>
            </a:lvl5pPr>
            <a:lvl6pPr marL="2520938" indent="0" defTabSz="1008400">
              <a:lnSpc>
                <a:spcPct val="90000"/>
              </a:lnSpc>
              <a:spcBef>
                <a:spcPts val="551"/>
              </a:spcBef>
              <a:buFont typeface="Arial" panose="020B0604020202020204" pitchFamily="34" charset="0"/>
              <a:buNone/>
              <a:defRPr sz="1764">
                <a:solidFill>
                  <a:schemeClr val="tx1">
                    <a:tint val="75000"/>
                  </a:schemeClr>
                </a:solidFill>
              </a:defRPr>
            </a:lvl6pPr>
            <a:lvl7pPr marL="3025125" indent="0" defTabSz="1008400">
              <a:lnSpc>
                <a:spcPct val="90000"/>
              </a:lnSpc>
              <a:spcBef>
                <a:spcPts val="551"/>
              </a:spcBef>
              <a:buFont typeface="Arial" panose="020B0604020202020204" pitchFamily="34" charset="0"/>
              <a:buNone/>
              <a:defRPr sz="1764">
                <a:solidFill>
                  <a:schemeClr val="tx1">
                    <a:tint val="75000"/>
                  </a:schemeClr>
                </a:solidFill>
              </a:defRPr>
            </a:lvl7pPr>
            <a:lvl8pPr marL="3529313" indent="0" defTabSz="1008400">
              <a:lnSpc>
                <a:spcPct val="90000"/>
              </a:lnSpc>
              <a:spcBef>
                <a:spcPts val="551"/>
              </a:spcBef>
              <a:buFont typeface="Arial" panose="020B0604020202020204" pitchFamily="34" charset="0"/>
              <a:buNone/>
              <a:defRPr sz="1764">
                <a:solidFill>
                  <a:schemeClr val="tx1">
                    <a:tint val="75000"/>
                  </a:schemeClr>
                </a:solidFill>
              </a:defRPr>
            </a:lvl8pPr>
            <a:lvl9pPr marL="4033501" indent="0" defTabSz="1008400">
              <a:lnSpc>
                <a:spcPct val="90000"/>
              </a:lnSpc>
              <a:spcBef>
                <a:spcPts val="551"/>
              </a:spcBef>
              <a:buFont typeface="Arial" panose="020B0604020202020204" pitchFamily="34" charset="0"/>
              <a:buNone/>
              <a:defRPr sz="1764">
                <a:solidFill>
                  <a:schemeClr val="tx1">
                    <a:tint val="75000"/>
                  </a:schemeClr>
                </a:solidFill>
              </a:defRPr>
            </a:lvl9pPr>
          </a:lstStyle>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Using </a:t>
            </a:r>
            <a:r>
              <a:rPr lang="en-US" dirty="0">
                <a:solidFill>
                  <a:srgbClr val="3A6AB3"/>
                </a:solidFill>
                <a:latin typeface="Roboto Medium" panose="02000000000000000000" pitchFamily="2" charset="0"/>
                <a:ea typeface="Roboto Medium" panose="02000000000000000000" pitchFamily="2" charset="0"/>
              </a:rPr>
              <a:t>3D Stereo Vision </a:t>
            </a:r>
            <a:r>
              <a:rPr lang="en-US" dirty="0">
                <a:latin typeface="Roboto Light" panose="02000000000000000000" pitchFamily="2" charset="0"/>
                <a:ea typeface="Roboto Light" panose="02000000000000000000" pitchFamily="2" charset="0"/>
              </a:rPr>
              <a:t>technology and 2D </a:t>
            </a:r>
            <a:r>
              <a:rPr lang="en-US" dirty="0">
                <a:latin typeface="Roboto Light" panose="02000000000000000000" pitchFamily="2" charset="0"/>
                <a:ea typeface="Roboto Light" panose="02000000000000000000" pitchFamily="2" charset="0"/>
                <a:hlinkClick r:id="rId3"/>
              </a:rPr>
              <a:t>video analytics</a:t>
            </a:r>
            <a:endParaRPr lang="en-US" dirty="0">
              <a:latin typeface="Roboto Light" panose="02000000000000000000" pitchFamily="2" charset="0"/>
              <a:ea typeface="Roboto Light" panose="02000000000000000000" pitchFamily="2" charset="0"/>
            </a:endParaRP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Highly accurate with video proof</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Suitable for </a:t>
            </a:r>
            <a:r>
              <a:rPr lang="en-US" dirty="0">
                <a:solidFill>
                  <a:srgbClr val="3A6AB3"/>
                </a:solidFill>
                <a:latin typeface="Roboto Medium" panose="02000000000000000000" pitchFamily="2" charset="0"/>
                <a:ea typeface="Roboto Medium" panose="02000000000000000000" pitchFamily="2" charset="0"/>
              </a:rPr>
              <a:t>wide corridors</a:t>
            </a:r>
            <a:r>
              <a:rPr lang="en-US" dirty="0">
                <a:latin typeface="Roboto Light" panose="02000000000000000000" pitchFamily="2" charset="0"/>
                <a:ea typeface="Roboto Light" panose="02000000000000000000" pitchFamily="2" charset="0"/>
              </a:rPr>
              <a:t>, </a:t>
            </a:r>
            <a:r>
              <a:rPr lang="en-US" dirty="0">
                <a:solidFill>
                  <a:srgbClr val="3A6AB3"/>
                </a:solidFill>
                <a:latin typeface="Roboto Medium" panose="02000000000000000000" pitchFamily="2" charset="0"/>
                <a:ea typeface="Roboto Medium" panose="02000000000000000000" pitchFamily="2" charset="0"/>
              </a:rPr>
              <a:t>walkway</a:t>
            </a:r>
            <a:r>
              <a:rPr lang="en-US" dirty="0">
                <a:latin typeface="Roboto Light" panose="02000000000000000000" pitchFamily="2" charset="0"/>
                <a:ea typeface="Roboto Light" panose="02000000000000000000" pitchFamily="2" charset="0"/>
              </a:rPr>
              <a:t> or </a:t>
            </a:r>
            <a:r>
              <a:rPr lang="en-US" dirty="0">
                <a:solidFill>
                  <a:srgbClr val="3A6AB3"/>
                </a:solidFill>
                <a:latin typeface="Roboto Medium" panose="02000000000000000000" pitchFamily="2" charset="0"/>
                <a:ea typeface="Roboto Medium" panose="02000000000000000000" pitchFamily="2" charset="0"/>
              </a:rPr>
              <a:t>high traffic areas</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Supports up to 25m ceiling height</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Field of view (FOV): </a:t>
            </a:r>
            <a:r>
              <a:rPr lang="en-US" dirty="0">
                <a:solidFill>
                  <a:srgbClr val="3A6AB3"/>
                </a:solidFill>
                <a:latin typeface="Roboto Medium" panose="02000000000000000000" pitchFamily="2" charset="0"/>
                <a:ea typeface="Roboto Medium" panose="02000000000000000000" pitchFamily="2" charset="0"/>
              </a:rPr>
              <a:t>120°</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Proven deployment in Kentucky Fried Chicken</a:t>
            </a:r>
          </a:p>
        </p:txBody>
      </p:sp>
      <p:pic>
        <p:nvPicPr>
          <p:cNvPr id="5" name="Picture 4">
            <a:extLst>
              <a:ext uri="{FF2B5EF4-FFF2-40B4-BE49-F238E27FC236}">
                <a16:creationId xmlns:a16="http://schemas.microsoft.com/office/drawing/2014/main" id="{B20BB9A7-B246-4CF9-8876-1FB77878C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11" y="1178580"/>
            <a:ext cx="4513868" cy="3009245"/>
          </a:xfrm>
          <a:prstGeom prst="rect">
            <a:avLst/>
          </a:prstGeom>
        </p:spPr>
      </p:pic>
      <p:pic>
        <p:nvPicPr>
          <p:cNvPr id="9" name="Picture 8">
            <a:extLst>
              <a:ext uri="{FF2B5EF4-FFF2-40B4-BE49-F238E27FC236}">
                <a16:creationId xmlns:a16="http://schemas.microsoft.com/office/drawing/2014/main" id="{9454DE9E-A37D-45E2-9FC8-B236B05C3C6B}"/>
              </a:ext>
            </a:extLst>
          </p:cNvPr>
          <p:cNvPicPr>
            <a:picLocks noChangeAspect="1"/>
          </p:cNvPicPr>
          <p:nvPr/>
        </p:nvPicPr>
        <p:blipFill>
          <a:blip r:embed="rId5"/>
          <a:stretch>
            <a:fillRect/>
          </a:stretch>
        </p:blipFill>
        <p:spPr>
          <a:xfrm>
            <a:off x="490540" y="4314782"/>
            <a:ext cx="4296002" cy="1977299"/>
          </a:xfrm>
          <a:prstGeom prst="rect">
            <a:avLst/>
          </a:prstGeom>
        </p:spPr>
      </p:pic>
      <p:sp>
        <p:nvSpPr>
          <p:cNvPr id="3" name="TextBox 2">
            <a:extLst>
              <a:ext uri="{FF2B5EF4-FFF2-40B4-BE49-F238E27FC236}">
                <a16:creationId xmlns:a16="http://schemas.microsoft.com/office/drawing/2014/main" id="{DCC80302-66D9-4258-89EF-A9539400EDB8}"/>
              </a:ext>
            </a:extLst>
          </p:cNvPr>
          <p:cNvSpPr txBox="1"/>
          <p:nvPr/>
        </p:nvSpPr>
        <p:spPr>
          <a:xfrm>
            <a:off x="5193555" y="1749191"/>
            <a:ext cx="5040000"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sz="2000" dirty="0">
                <a:solidFill>
                  <a:srgbClr val="3A6AB3"/>
                </a:solidFill>
                <a:latin typeface="Roboto Medium" panose="02000000000000000000" pitchFamily="2" charset="0"/>
                <a:ea typeface="Roboto Medium" panose="02000000000000000000" pitchFamily="2" charset="0"/>
              </a:rPr>
              <a:t>Key Features</a:t>
            </a:r>
            <a:endParaRPr lang="en-MY" dirty="0"/>
          </a:p>
        </p:txBody>
      </p:sp>
      <p:sp>
        <p:nvSpPr>
          <p:cNvPr id="4" name="TextBox 3">
            <a:extLst>
              <a:ext uri="{FF2B5EF4-FFF2-40B4-BE49-F238E27FC236}">
                <a16:creationId xmlns:a16="http://schemas.microsoft.com/office/drawing/2014/main" id="{4092BA41-28E2-4A99-8D48-37C82804F5EE}"/>
              </a:ext>
            </a:extLst>
          </p:cNvPr>
          <p:cNvSpPr txBox="1"/>
          <p:nvPr/>
        </p:nvSpPr>
        <p:spPr>
          <a:xfrm>
            <a:off x="5193554" y="6632588"/>
            <a:ext cx="5040000" cy="292388"/>
          </a:xfrm>
          <a:prstGeom prst="rect">
            <a:avLst/>
          </a:prstGeom>
          <a:noFill/>
        </p:spPr>
        <p:txBody>
          <a:bodyPr wrap="square">
            <a:spAutoFit/>
          </a:bodyPr>
          <a:lstStyle/>
          <a:p>
            <a:r>
              <a:rPr lang="en-US" sz="1300" dirty="0">
                <a:solidFill>
                  <a:srgbClr val="454545"/>
                </a:solidFill>
                <a:latin typeface="Roboto Light" panose="02000000000000000000" pitchFamily="2" charset="0"/>
                <a:ea typeface="Roboto Light" panose="02000000000000000000" pitchFamily="2" charset="0"/>
              </a:rPr>
              <a:t>Click</a:t>
            </a:r>
            <a:r>
              <a:rPr lang="en-US" sz="1300" dirty="0">
                <a:solidFill>
                  <a:srgbClr val="3A6AB3"/>
                </a:solidFill>
                <a:latin typeface="Roboto Light" panose="02000000000000000000" pitchFamily="2" charset="0"/>
                <a:ea typeface="Roboto Light" panose="02000000000000000000" pitchFamily="2" charset="0"/>
              </a:rPr>
              <a:t> </a:t>
            </a:r>
            <a:r>
              <a:rPr lang="en-US" sz="1300" dirty="0">
                <a:solidFill>
                  <a:srgbClr val="3A6AB3"/>
                </a:solidFill>
                <a:latin typeface="Roboto Light" panose="02000000000000000000" pitchFamily="2" charset="0"/>
                <a:ea typeface="Roboto Light" panose="02000000000000000000" pitchFamily="2" charset="0"/>
                <a:hlinkClick r:id="rId6"/>
              </a:rPr>
              <a:t>here</a:t>
            </a:r>
            <a:r>
              <a:rPr lang="en-US" sz="1300" dirty="0">
                <a:solidFill>
                  <a:srgbClr val="3A6AB3"/>
                </a:solidFill>
                <a:latin typeface="Roboto Light" panose="02000000000000000000" pitchFamily="2" charset="0"/>
                <a:ea typeface="Roboto Light" panose="02000000000000000000" pitchFamily="2" charset="0"/>
              </a:rPr>
              <a:t> </a:t>
            </a:r>
            <a:r>
              <a:rPr lang="en-US" sz="1300" dirty="0">
                <a:solidFill>
                  <a:srgbClr val="454545"/>
                </a:solidFill>
                <a:latin typeface="Roboto Light" panose="02000000000000000000" pitchFamily="2" charset="0"/>
                <a:ea typeface="Roboto Light" panose="02000000000000000000" pitchFamily="2" charset="0"/>
              </a:rPr>
              <a:t>to view Datasheet</a:t>
            </a:r>
            <a:endParaRPr lang="en-GB" sz="1300" dirty="0">
              <a:solidFill>
                <a:srgbClr val="454545"/>
              </a:solidFill>
            </a:endParaRPr>
          </a:p>
        </p:txBody>
      </p:sp>
    </p:spTree>
    <p:extLst>
      <p:ext uri="{BB962C8B-B14F-4D97-AF65-F5344CB8AC3E}">
        <p14:creationId xmlns:p14="http://schemas.microsoft.com/office/powerpoint/2010/main" val="57037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23" name="Title 33">
            <a:extLst>
              <a:ext uri="{FF2B5EF4-FFF2-40B4-BE49-F238E27FC236}">
                <a16:creationId xmlns:a16="http://schemas.microsoft.com/office/drawing/2014/main" id="{18E640A3-00EF-4EC1-98FE-C0EFD5FCB316}"/>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MY" sz="3600" spc="-167" dirty="0">
                <a:solidFill>
                  <a:srgbClr val="3A6AB3"/>
                </a:solidFill>
                <a:latin typeface="Work Sans Medium" pitchFamily="2" charset="0"/>
              </a:rPr>
              <a:t>FootfallCam 3D Mini</a:t>
            </a:r>
            <a:r>
              <a:rPr lang="en-US" sz="3600" dirty="0">
                <a:solidFill>
                  <a:srgbClr val="3A6AB3"/>
                </a:solidFill>
                <a:latin typeface="Work Sans Medium" pitchFamily="2" charset="0"/>
                <a:ea typeface="Roboto Light" panose="02000000000000000000" pitchFamily="2" charset="0"/>
              </a:rPr>
              <a:t>™ </a:t>
            </a:r>
            <a:endParaRPr lang="en-MY" sz="3600" spc="-167" dirty="0">
              <a:solidFill>
                <a:srgbClr val="3A6AB3"/>
              </a:solidFill>
              <a:latin typeface="Work Sans Medium" pitchFamily="2" charset="0"/>
            </a:endParaRPr>
          </a:p>
        </p:txBody>
      </p:sp>
      <p:sp>
        <p:nvSpPr>
          <p:cNvPr id="17" name="TextBox 16">
            <a:extLst>
              <a:ext uri="{FF2B5EF4-FFF2-40B4-BE49-F238E27FC236}">
                <a16:creationId xmlns:a16="http://schemas.microsoft.com/office/drawing/2014/main" id="{94806B23-DAEA-465D-8880-2643A4544E9E}"/>
              </a:ext>
            </a:extLst>
          </p:cNvPr>
          <p:cNvSpPr txBox="1"/>
          <p:nvPr/>
        </p:nvSpPr>
        <p:spPr>
          <a:xfrm>
            <a:off x="5193555" y="1743387"/>
            <a:ext cx="5040000"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sz="2000" dirty="0">
                <a:solidFill>
                  <a:srgbClr val="3A6AB3"/>
                </a:solidFill>
                <a:latin typeface="Roboto Medium" panose="02000000000000000000" pitchFamily="2" charset="0"/>
                <a:ea typeface="Roboto Medium" panose="02000000000000000000" pitchFamily="2" charset="0"/>
              </a:rPr>
              <a:t>Key Features</a:t>
            </a:r>
            <a:endParaRPr lang="en-MY" dirty="0"/>
          </a:p>
        </p:txBody>
      </p:sp>
      <p:sp>
        <p:nvSpPr>
          <p:cNvPr id="19" name="TextBox 18">
            <a:extLst>
              <a:ext uri="{FF2B5EF4-FFF2-40B4-BE49-F238E27FC236}">
                <a16:creationId xmlns:a16="http://schemas.microsoft.com/office/drawing/2014/main" id="{E8114EB9-3475-49D0-829A-E9BEEE22E071}"/>
              </a:ext>
            </a:extLst>
          </p:cNvPr>
          <p:cNvSpPr txBox="1"/>
          <p:nvPr/>
        </p:nvSpPr>
        <p:spPr>
          <a:xfrm>
            <a:off x="5188983" y="2148407"/>
            <a:ext cx="5039999" cy="710587"/>
          </a:xfrm>
          <a:prstGeom prst="rect">
            <a:avLst/>
          </a:prstGeom>
        </p:spPr>
        <p:txBody>
          <a:bodyPr vert="horz" lIns="0" tIns="0" rIns="0" bIns="45720" rtlCol="0">
            <a:noAutofit/>
          </a:bodyPr>
          <a:lstStyle>
            <a:defPPr>
              <a:defRPr lang="en-US"/>
            </a:defPPr>
            <a:lvl1pPr marL="285750" indent="-285750" defTabSz="1008400">
              <a:lnSpc>
                <a:spcPct val="100000"/>
              </a:lnSpc>
              <a:spcBef>
                <a:spcPts val="50"/>
              </a:spcBef>
              <a:buClr>
                <a:srgbClr val="3A6AB3"/>
              </a:buClr>
              <a:buFont typeface="Arial" panose="020B0604020202020204" pitchFamily="34" charset="0"/>
              <a:buChar char="•"/>
              <a:defRPr sz="1300">
                <a:solidFill>
                  <a:srgbClr val="333333"/>
                </a:solidFill>
                <a:latin typeface="Roboto Light" panose="02000000000000000000" pitchFamily="2" charset="0"/>
                <a:ea typeface="Roboto Light" panose="02000000000000000000" pitchFamily="2" charset="0"/>
              </a:defRPr>
            </a:lvl1pPr>
            <a:lvl2pPr marL="504188" indent="0" defTabSz="1008400">
              <a:lnSpc>
                <a:spcPct val="90000"/>
              </a:lnSpc>
              <a:spcBef>
                <a:spcPts val="551"/>
              </a:spcBef>
              <a:buFont typeface="Arial" panose="020B0604020202020204" pitchFamily="34" charset="0"/>
              <a:buNone/>
              <a:defRPr sz="2206">
                <a:solidFill>
                  <a:schemeClr val="tx1">
                    <a:tint val="75000"/>
                  </a:schemeClr>
                </a:solidFill>
              </a:defRPr>
            </a:lvl2pPr>
            <a:lvl3pPr marL="1008375" indent="0" defTabSz="1008400">
              <a:lnSpc>
                <a:spcPct val="90000"/>
              </a:lnSpc>
              <a:spcBef>
                <a:spcPts val="551"/>
              </a:spcBef>
              <a:buFont typeface="Arial" panose="020B0604020202020204" pitchFamily="34" charset="0"/>
              <a:buNone/>
              <a:defRPr sz="1985">
                <a:solidFill>
                  <a:schemeClr val="tx1">
                    <a:tint val="75000"/>
                  </a:schemeClr>
                </a:solidFill>
              </a:defRPr>
            </a:lvl3pPr>
            <a:lvl4pPr marL="1512563" indent="0" defTabSz="1008400">
              <a:lnSpc>
                <a:spcPct val="90000"/>
              </a:lnSpc>
              <a:spcBef>
                <a:spcPts val="551"/>
              </a:spcBef>
              <a:buFont typeface="Arial" panose="020B0604020202020204" pitchFamily="34" charset="0"/>
              <a:buNone/>
              <a:defRPr sz="1764">
                <a:solidFill>
                  <a:schemeClr val="tx1">
                    <a:tint val="75000"/>
                  </a:schemeClr>
                </a:solidFill>
              </a:defRPr>
            </a:lvl4pPr>
            <a:lvl5pPr marL="2016750" indent="0" defTabSz="1008400">
              <a:lnSpc>
                <a:spcPct val="90000"/>
              </a:lnSpc>
              <a:spcBef>
                <a:spcPts val="551"/>
              </a:spcBef>
              <a:buFont typeface="Arial" panose="020B0604020202020204" pitchFamily="34" charset="0"/>
              <a:buNone/>
              <a:defRPr sz="1764">
                <a:solidFill>
                  <a:schemeClr val="tx1">
                    <a:tint val="75000"/>
                  </a:schemeClr>
                </a:solidFill>
              </a:defRPr>
            </a:lvl5pPr>
            <a:lvl6pPr marL="2520938" indent="0" defTabSz="1008400">
              <a:lnSpc>
                <a:spcPct val="90000"/>
              </a:lnSpc>
              <a:spcBef>
                <a:spcPts val="551"/>
              </a:spcBef>
              <a:buFont typeface="Arial" panose="020B0604020202020204" pitchFamily="34" charset="0"/>
              <a:buNone/>
              <a:defRPr sz="1764">
                <a:solidFill>
                  <a:schemeClr val="tx1">
                    <a:tint val="75000"/>
                  </a:schemeClr>
                </a:solidFill>
              </a:defRPr>
            </a:lvl6pPr>
            <a:lvl7pPr marL="3025125" indent="0" defTabSz="1008400">
              <a:lnSpc>
                <a:spcPct val="90000"/>
              </a:lnSpc>
              <a:spcBef>
                <a:spcPts val="551"/>
              </a:spcBef>
              <a:buFont typeface="Arial" panose="020B0604020202020204" pitchFamily="34" charset="0"/>
              <a:buNone/>
              <a:defRPr sz="1764">
                <a:solidFill>
                  <a:schemeClr val="tx1">
                    <a:tint val="75000"/>
                  </a:schemeClr>
                </a:solidFill>
              </a:defRPr>
            </a:lvl7pPr>
            <a:lvl8pPr marL="3529313" indent="0" defTabSz="1008400">
              <a:lnSpc>
                <a:spcPct val="90000"/>
              </a:lnSpc>
              <a:spcBef>
                <a:spcPts val="551"/>
              </a:spcBef>
              <a:buFont typeface="Arial" panose="020B0604020202020204" pitchFamily="34" charset="0"/>
              <a:buNone/>
              <a:defRPr sz="1764">
                <a:solidFill>
                  <a:schemeClr val="tx1">
                    <a:tint val="75000"/>
                  </a:schemeClr>
                </a:solidFill>
              </a:defRPr>
            </a:lvl8pPr>
            <a:lvl9pPr marL="4033501" indent="0" defTabSz="1008400">
              <a:lnSpc>
                <a:spcPct val="90000"/>
              </a:lnSpc>
              <a:spcBef>
                <a:spcPts val="551"/>
              </a:spcBef>
              <a:buFont typeface="Arial" panose="020B0604020202020204" pitchFamily="34" charset="0"/>
              <a:buNone/>
              <a:defRPr sz="1764">
                <a:solidFill>
                  <a:schemeClr val="tx1">
                    <a:tint val="75000"/>
                  </a:schemeClr>
                </a:solidFill>
              </a:defRPr>
            </a:lvl9pPr>
          </a:lstStyle>
          <a:p>
            <a:r>
              <a:rPr lang="en-US" dirty="0">
                <a:solidFill>
                  <a:schemeClr val="tx1"/>
                </a:solidFill>
              </a:rPr>
              <a:t>Anonymous ToF Counting for privacy purpose</a:t>
            </a:r>
          </a:p>
          <a:p>
            <a:endParaRPr lang="en-US" dirty="0">
              <a:solidFill>
                <a:schemeClr val="tx1"/>
              </a:solidFill>
            </a:endParaRPr>
          </a:p>
          <a:p>
            <a:r>
              <a:rPr lang="en-US" dirty="0">
                <a:solidFill>
                  <a:schemeClr val="tx1"/>
                </a:solidFill>
              </a:rPr>
              <a:t>Single door coverage</a:t>
            </a:r>
          </a:p>
          <a:p>
            <a:endParaRPr lang="en-US" dirty="0">
              <a:solidFill>
                <a:schemeClr val="tx1"/>
              </a:solidFill>
            </a:endParaRPr>
          </a:p>
          <a:p>
            <a:r>
              <a:rPr lang="en-US" dirty="0">
                <a:solidFill>
                  <a:schemeClr val="tx1"/>
                </a:solidFill>
              </a:rPr>
              <a:t>Work in low light or complete darkness environment</a:t>
            </a:r>
          </a:p>
          <a:p>
            <a:endParaRPr lang="en-US" dirty="0">
              <a:solidFill>
                <a:schemeClr val="tx1"/>
              </a:solidFill>
            </a:endParaRPr>
          </a:p>
          <a:p>
            <a:r>
              <a:rPr lang="en-US" dirty="0">
                <a:solidFill>
                  <a:schemeClr val="tx1"/>
                </a:solidFill>
              </a:rPr>
              <a:t>Made in UK; Manufactured by FootfallCam</a:t>
            </a:r>
          </a:p>
          <a:p>
            <a:pPr marL="0" indent="0">
              <a:buNone/>
            </a:pPr>
            <a:endParaRPr lang="en-US" dirty="0">
              <a:solidFill>
                <a:schemeClr val="tx1"/>
              </a:solidFill>
            </a:endParaRPr>
          </a:p>
        </p:txBody>
      </p:sp>
      <p:graphicFrame>
        <p:nvGraphicFramePr>
          <p:cNvPr id="2" name="Table 1">
            <a:extLst>
              <a:ext uri="{FF2B5EF4-FFF2-40B4-BE49-F238E27FC236}">
                <a16:creationId xmlns:a16="http://schemas.microsoft.com/office/drawing/2014/main" id="{FF658AA8-47AE-49E8-A523-3FF515D522C0}"/>
              </a:ext>
            </a:extLst>
          </p:cNvPr>
          <p:cNvGraphicFramePr>
            <a:graphicFrameLocks noGrp="1"/>
          </p:cNvGraphicFramePr>
          <p:nvPr>
            <p:extLst>
              <p:ext uri="{D42A27DB-BD31-4B8C-83A1-F6EECF244321}">
                <p14:modId xmlns:p14="http://schemas.microsoft.com/office/powerpoint/2010/main" val="1371775410"/>
              </p:ext>
            </p:extLst>
          </p:nvPr>
        </p:nvGraphicFramePr>
        <p:xfrm>
          <a:off x="5188983" y="4359385"/>
          <a:ext cx="5040000" cy="2275200"/>
        </p:xfrm>
        <a:graphic>
          <a:graphicData uri="http://schemas.openxmlformats.org/drawingml/2006/table">
            <a:tbl>
              <a:tblPr firstRow="1" firstCol="1" bandRow="1">
                <a:tableStyleId>{5940675A-B579-460E-94D1-54222C63F5DA}</a:tableStyleId>
              </a:tblPr>
              <a:tblGrid>
                <a:gridCol w="1368000">
                  <a:extLst>
                    <a:ext uri="{9D8B030D-6E8A-4147-A177-3AD203B41FA5}">
                      <a16:colId xmlns:a16="http://schemas.microsoft.com/office/drawing/2014/main" val="2054211989"/>
                    </a:ext>
                  </a:extLst>
                </a:gridCol>
                <a:gridCol w="3672000">
                  <a:extLst>
                    <a:ext uri="{9D8B030D-6E8A-4147-A177-3AD203B41FA5}">
                      <a16:colId xmlns:a16="http://schemas.microsoft.com/office/drawing/2014/main" val="4276541923"/>
                    </a:ext>
                  </a:extLst>
                </a:gridCol>
              </a:tblGrid>
              <a:tr h="284400">
                <a:tc>
                  <a:txBody>
                    <a:bodyPr/>
                    <a:lstStyle/>
                    <a:p>
                      <a:pPr marL="36830" algn="l">
                        <a:spcAft>
                          <a:spcPts val="0"/>
                        </a:spcAft>
                      </a:pPr>
                      <a:r>
                        <a:rPr lang="en-US" sz="1000" b="0" dirty="0">
                          <a:solidFill>
                            <a:srgbClr val="666666"/>
                          </a:solidFill>
                          <a:effectLst/>
                          <a:latin typeface="Roboto Medium" panose="02000000000000000000"/>
                        </a:rPr>
                        <a:t>Sensor</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Time-of-Flight (ToF) </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3702914"/>
                  </a:ext>
                </a:extLst>
              </a:tr>
              <a:tr h="284400">
                <a:tc>
                  <a:txBody>
                    <a:bodyPr/>
                    <a:lstStyle/>
                    <a:p>
                      <a:pPr marL="36830" algn="l">
                        <a:spcAft>
                          <a:spcPts val="0"/>
                        </a:spcAft>
                      </a:pPr>
                      <a:r>
                        <a:rPr lang="en-US" sz="1000" b="0" dirty="0">
                          <a:solidFill>
                            <a:srgbClr val="666666"/>
                          </a:solidFill>
                          <a:effectLst/>
                          <a:latin typeface="Roboto Medium" panose="02000000000000000000"/>
                        </a:rPr>
                        <a:t>Emitter</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Class 1 940nm invisible laser</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522470"/>
                  </a:ext>
                </a:extLst>
              </a:tr>
              <a:tr h="284400">
                <a:tc>
                  <a:txBody>
                    <a:bodyPr/>
                    <a:lstStyle/>
                    <a:p>
                      <a:pPr marL="36830" algn="l">
                        <a:spcAft>
                          <a:spcPts val="0"/>
                        </a:spcAft>
                      </a:pPr>
                      <a:r>
                        <a:rPr lang="en-US" sz="1000" b="0" dirty="0">
                          <a:solidFill>
                            <a:srgbClr val="666666"/>
                          </a:solidFill>
                          <a:effectLst/>
                          <a:latin typeface="Roboto Medium" panose="02000000000000000000"/>
                        </a:rPr>
                        <a:t>Field-of-View (</a:t>
                      </a:r>
                      <a:r>
                        <a:rPr lang="en-US" sz="1000" b="0" dirty="0" err="1">
                          <a:solidFill>
                            <a:srgbClr val="666666"/>
                          </a:solidFill>
                          <a:effectLst/>
                          <a:latin typeface="Roboto Medium" panose="02000000000000000000"/>
                        </a:rPr>
                        <a:t>FoV</a:t>
                      </a:r>
                      <a:r>
                        <a:rPr lang="en-US" sz="1000" b="0" dirty="0">
                          <a:solidFill>
                            <a:srgbClr val="666666"/>
                          </a:solidFill>
                          <a:effectLst/>
                          <a:latin typeface="Roboto Medium" panose="02000000000000000000"/>
                        </a:rPr>
                        <a:t>) </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27°</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965985"/>
                  </a:ext>
                </a:extLst>
              </a:tr>
              <a:tr h="284400">
                <a:tc>
                  <a:txBody>
                    <a:bodyPr/>
                    <a:lstStyle/>
                    <a:p>
                      <a:pPr marL="36830" algn="l">
                        <a:spcAft>
                          <a:spcPts val="0"/>
                        </a:spcAft>
                      </a:pPr>
                      <a:r>
                        <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rPr>
                        <a:t>Light Source</a:t>
                      </a: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rPr>
                        <a:t>Class 1 940nm VCSEL</a:t>
                      </a: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755753"/>
                  </a:ext>
                </a:extLst>
              </a:tr>
              <a:tr h="284400">
                <a:tc>
                  <a:txBody>
                    <a:bodyPr/>
                    <a:lstStyle/>
                    <a:p>
                      <a:pPr marL="36830" algn="l">
                        <a:spcAft>
                          <a:spcPts val="0"/>
                        </a:spcAft>
                      </a:pPr>
                      <a:r>
                        <a:rPr lang="en-US" sz="1000" b="0" dirty="0">
                          <a:solidFill>
                            <a:srgbClr val="666666"/>
                          </a:solidFill>
                          <a:effectLst/>
                          <a:latin typeface="Roboto Medium" panose="02000000000000000000"/>
                        </a:rPr>
                        <a:t>IP Rating</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IP 31</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264855"/>
                  </a:ext>
                </a:extLst>
              </a:tr>
              <a:tr h="284400">
                <a:tc>
                  <a:txBody>
                    <a:bodyPr/>
                    <a:lstStyle/>
                    <a:p>
                      <a:pPr marL="36830" algn="l">
                        <a:spcAft>
                          <a:spcPts val="0"/>
                        </a:spcAft>
                      </a:pPr>
                      <a:r>
                        <a:rPr lang="en-US" sz="1000" b="0" dirty="0">
                          <a:solidFill>
                            <a:srgbClr val="666666"/>
                          </a:solidFill>
                          <a:effectLst/>
                          <a:latin typeface="Roboto Medium" panose="02000000000000000000"/>
                        </a:rPr>
                        <a:t>Power Consumption</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rPr>
                        <a:t>200mW</a:t>
                      </a: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8203744"/>
                  </a:ext>
                </a:extLst>
              </a:tr>
              <a:tr h="284400">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Roboto Medium" panose="02000000000000000000"/>
                          <a:ea typeface="+mn-ea"/>
                          <a:cs typeface="+mn-cs"/>
                        </a:rPr>
                        <a:t>Enclosure</a:t>
                      </a:r>
                      <a:endParaRPr kumimoji="0" lang="en-MY" sz="1000" b="0" i="0" u="none" strike="noStrike" kern="1200" cap="none" spc="0" normalizeH="0" baseline="0" noProof="0" dirty="0">
                        <a:ln>
                          <a:noFill/>
                        </a:ln>
                        <a:solidFill>
                          <a:srgbClr val="666666"/>
                        </a:solidFill>
                        <a:effectLst/>
                        <a:uLnTx/>
                        <a:uFillTx/>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Roboto Light" panose="02000000000000000000"/>
                          <a:ea typeface="SimSun" panose="02010600030101010101" pitchFamily="2" charset="-122"/>
                          <a:cs typeface="Times New Roman" panose="02020603050405020304" pitchFamily="18" charset="0"/>
                        </a:rPr>
                        <a:t>Aluminum oxide alloy, Water and dust resistant</a:t>
                      </a:r>
                      <a:endParaRPr kumimoji="0" lang="en-MY" sz="1000" b="0" i="0" u="none" strike="noStrike" kern="1200" cap="none" spc="0" normalizeH="0" baseline="0" noProof="0" dirty="0">
                        <a:ln>
                          <a:noFill/>
                        </a:ln>
                        <a:solidFill>
                          <a:srgbClr val="666666"/>
                        </a:solidFill>
                        <a:effectLst/>
                        <a:uLnTx/>
                        <a:uFillTx/>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6743320"/>
                  </a:ext>
                </a:extLst>
              </a:tr>
              <a:tr h="284400">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Roboto Medium" panose="02000000000000000000"/>
                          <a:ea typeface="+mn-ea"/>
                          <a:cs typeface="+mn-cs"/>
                        </a:rPr>
                        <a:t>Total Dimensions</a:t>
                      </a:r>
                      <a:endParaRPr kumimoji="0" lang="en-MY" sz="1000" b="0" i="0" u="none" strike="noStrike" kern="1200" cap="none" spc="0" normalizeH="0" baseline="0" noProof="0" dirty="0">
                        <a:ln>
                          <a:noFill/>
                        </a:ln>
                        <a:solidFill>
                          <a:srgbClr val="666666"/>
                        </a:solidFill>
                        <a:effectLst/>
                        <a:uLnTx/>
                        <a:uFillTx/>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MY" sz="1000" b="0" i="0" u="none" strike="noStrike" kern="1200" cap="none" spc="0" normalizeH="0" baseline="0" noProof="0" dirty="0">
                          <a:ln>
                            <a:noFill/>
                          </a:ln>
                          <a:solidFill>
                            <a:srgbClr val="666666"/>
                          </a:solidFill>
                          <a:effectLst/>
                          <a:uLnTx/>
                          <a:uFillTx/>
                          <a:latin typeface="Calibri Light" panose="020F0302020204030204"/>
                          <a:ea typeface="+mn-ea"/>
                          <a:cs typeface="+mn-cs"/>
                        </a:rPr>
                        <a:t>94</a:t>
                      </a:r>
                      <a:r>
                        <a:rPr kumimoji="0" lang="pl-PL" sz="1000" b="0" i="0" u="none" strike="noStrike" kern="1200" cap="none" spc="0" normalizeH="0" baseline="0" noProof="0" dirty="0">
                          <a:ln>
                            <a:noFill/>
                          </a:ln>
                          <a:solidFill>
                            <a:srgbClr val="666666"/>
                          </a:solidFill>
                          <a:effectLst/>
                          <a:uLnTx/>
                          <a:uFillTx/>
                          <a:latin typeface="Calibri Light" panose="020F0302020204030204"/>
                          <a:ea typeface="+mn-ea"/>
                          <a:cs typeface="+mn-cs"/>
                        </a:rPr>
                        <a:t> (W) x </a:t>
                      </a:r>
                      <a:r>
                        <a:rPr kumimoji="0" lang="en-MY" sz="1000" b="0" i="0" u="none" strike="noStrike" kern="1200" cap="none" spc="0" normalizeH="0" baseline="0" noProof="0" dirty="0">
                          <a:ln>
                            <a:noFill/>
                          </a:ln>
                          <a:solidFill>
                            <a:srgbClr val="666666"/>
                          </a:solidFill>
                          <a:effectLst/>
                          <a:uLnTx/>
                          <a:uFillTx/>
                          <a:latin typeface="Calibri Light" panose="020F0302020204030204"/>
                          <a:ea typeface="+mn-ea"/>
                          <a:cs typeface="+mn-cs"/>
                        </a:rPr>
                        <a:t>61</a:t>
                      </a:r>
                      <a:r>
                        <a:rPr kumimoji="0" lang="pl-PL" sz="1000" b="0" i="0" u="none" strike="noStrike" kern="1200" cap="none" spc="0" normalizeH="0" baseline="0" noProof="0" dirty="0">
                          <a:ln>
                            <a:noFill/>
                          </a:ln>
                          <a:solidFill>
                            <a:srgbClr val="666666"/>
                          </a:solidFill>
                          <a:effectLst/>
                          <a:uLnTx/>
                          <a:uFillTx/>
                          <a:latin typeface="Calibri Light" panose="020F0302020204030204"/>
                          <a:ea typeface="+mn-ea"/>
                          <a:cs typeface="+mn-cs"/>
                        </a:rPr>
                        <a:t> (D) x </a:t>
                      </a:r>
                      <a:r>
                        <a:rPr kumimoji="0" lang="en-MY" sz="1000" b="0" i="0" u="none" strike="noStrike" kern="1200" cap="none" spc="0" normalizeH="0" baseline="0" noProof="0" dirty="0">
                          <a:ln>
                            <a:noFill/>
                          </a:ln>
                          <a:solidFill>
                            <a:srgbClr val="666666"/>
                          </a:solidFill>
                          <a:effectLst/>
                          <a:uLnTx/>
                          <a:uFillTx/>
                          <a:latin typeface="Calibri Light" panose="020F0302020204030204"/>
                          <a:ea typeface="+mn-ea"/>
                          <a:cs typeface="+mn-cs"/>
                        </a:rPr>
                        <a:t>45</a:t>
                      </a:r>
                      <a:r>
                        <a:rPr kumimoji="0" lang="pl-PL" sz="1000" b="0" i="0" u="none" strike="noStrike" kern="1200" cap="none" spc="0" normalizeH="0" baseline="0" noProof="0" dirty="0">
                          <a:ln>
                            <a:noFill/>
                          </a:ln>
                          <a:solidFill>
                            <a:srgbClr val="666666"/>
                          </a:solidFill>
                          <a:effectLst/>
                          <a:uLnTx/>
                          <a:uFillTx/>
                          <a:latin typeface="Calibri Light" panose="020F0302020204030204"/>
                          <a:ea typeface="+mn-ea"/>
                          <a:cs typeface="+mn-cs"/>
                        </a:rPr>
                        <a:t> (H)</a:t>
                      </a:r>
                      <a:r>
                        <a:rPr kumimoji="0" lang="en-US" sz="1000" b="0" i="0" u="none" strike="noStrike" kern="1200" cap="none" spc="0" normalizeH="0" baseline="0" noProof="0" dirty="0">
                          <a:ln>
                            <a:noFill/>
                          </a:ln>
                          <a:solidFill>
                            <a:srgbClr val="666666"/>
                          </a:solidFill>
                          <a:effectLst/>
                          <a:uLnTx/>
                          <a:uFillTx/>
                          <a:latin typeface="Roboto Light" panose="02000000000000000000"/>
                          <a:ea typeface="+mn-ea"/>
                          <a:cs typeface="+mn-cs"/>
                        </a:rPr>
                        <a:t> mm</a:t>
                      </a:r>
                      <a:endParaRPr kumimoji="0" lang="en-MY" sz="1000" b="0" i="0" u="none" strike="noStrike" kern="1200" cap="none" spc="0" normalizeH="0" baseline="0" noProof="0" dirty="0">
                        <a:ln>
                          <a:noFill/>
                        </a:ln>
                        <a:solidFill>
                          <a:srgbClr val="666666"/>
                        </a:solidFill>
                        <a:effectLst/>
                        <a:uLnTx/>
                        <a:uFillTx/>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4806564"/>
                  </a:ext>
                </a:extLst>
              </a:tr>
            </a:tbl>
          </a:graphicData>
        </a:graphic>
      </p:graphicFrame>
      <p:pic>
        <p:nvPicPr>
          <p:cNvPr id="7" name="Picture 6">
            <a:extLst>
              <a:ext uri="{FF2B5EF4-FFF2-40B4-BE49-F238E27FC236}">
                <a16:creationId xmlns:a16="http://schemas.microsoft.com/office/drawing/2014/main" id="{47318CC3-F3B9-4CE5-ACA1-D65B9D750D7B}"/>
              </a:ext>
            </a:extLst>
          </p:cNvPr>
          <p:cNvPicPr>
            <a:picLocks noChangeAspect="1"/>
          </p:cNvPicPr>
          <p:nvPr/>
        </p:nvPicPr>
        <p:blipFill rotWithShape="1">
          <a:blip r:embed="rId3">
            <a:extLst>
              <a:ext uri="{28A0092B-C50C-407E-A947-70E740481C1C}">
                <a14:useLocalDpi xmlns:a14="http://schemas.microsoft.com/office/drawing/2010/main" val="0"/>
              </a:ext>
            </a:extLst>
          </a:blip>
          <a:srcRect t="19624" r="4014" b="21116"/>
          <a:stretch/>
        </p:blipFill>
        <p:spPr>
          <a:xfrm>
            <a:off x="195596" y="4359385"/>
            <a:ext cx="4643539" cy="2150076"/>
          </a:xfrm>
          <a:prstGeom prst="rect">
            <a:avLst/>
          </a:prstGeom>
        </p:spPr>
      </p:pic>
      <p:pic>
        <p:nvPicPr>
          <p:cNvPr id="12" name="Picture 11">
            <a:extLst>
              <a:ext uri="{FF2B5EF4-FFF2-40B4-BE49-F238E27FC236}">
                <a16:creationId xmlns:a16="http://schemas.microsoft.com/office/drawing/2014/main" id="{93E90FBC-F3AD-4D75-B16E-02C876AFC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48" y="1771617"/>
            <a:ext cx="4600476" cy="2587768"/>
          </a:xfrm>
          <a:prstGeom prst="rect">
            <a:avLst/>
          </a:prstGeom>
        </p:spPr>
      </p:pic>
      <p:sp>
        <p:nvSpPr>
          <p:cNvPr id="3" name="TextBox 2">
            <a:extLst>
              <a:ext uri="{FF2B5EF4-FFF2-40B4-BE49-F238E27FC236}">
                <a16:creationId xmlns:a16="http://schemas.microsoft.com/office/drawing/2014/main" id="{CC1D4294-B0C0-4344-BE96-66714E66E809}"/>
              </a:ext>
            </a:extLst>
          </p:cNvPr>
          <p:cNvSpPr txBox="1"/>
          <p:nvPr/>
        </p:nvSpPr>
        <p:spPr>
          <a:xfrm>
            <a:off x="5188983" y="6677191"/>
            <a:ext cx="5040000" cy="292388"/>
          </a:xfrm>
          <a:prstGeom prst="rect">
            <a:avLst/>
          </a:prstGeom>
          <a:noFill/>
        </p:spPr>
        <p:txBody>
          <a:bodyPr wrap="square">
            <a:spAutoFit/>
          </a:bodyPr>
          <a:lstStyle/>
          <a:p>
            <a:r>
              <a:rPr lang="en-US" sz="1300" dirty="0">
                <a:solidFill>
                  <a:srgbClr val="454545"/>
                </a:solidFill>
                <a:latin typeface="Roboto Light" panose="02000000000000000000" pitchFamily="2" charset="0"/>
                <a:ea typeface="Roboto Light" panose="02000000000000000000" pitchFamily="2" charset="0"/>
              </a:rPr>
              <a:t>Click</a:t>
            </a:r>
            <a:r>
              <a:rPr lang="en-US" sz="1300" dirty="0">
                <a:solidFill>
                  <a:srgbClr val="3A6AB3"/>
                </a:solidFill>
                <a:latin typeface="Roboto Light" panose="02000000000000000000" pitchFamily="2" charset="0"/>
                <a:ea typeface="Roboto Light" panose="02000000000000000000" pitchFamily="2" charset="0"/>
              </a:rPr>
              <a:t> </a:t>
            </a:r>
            <a:r>
              <a:rPr lang="en-US" sz="1300" dirty="0">
                <a:solidFill>
                  <a:srgbClr val="3A6AB3"/>
                </a:solidFill>
                <a:latin typeface="Roboto Light" panose="02000000000000000000" pitchFamily="2" charset="0"/>
                <a:ea typeface="Roboto Light" panose="02000000000000000000" pitchFamily="2" charset="0"/>
                <a:hlinkClick r:id="rId5"/>
              </a:rPr>
              <a:t>here</a:t>
            </a:r>
            <a:r>
              <a:rPr lang="en-US" sz="1300" dirty="0">
                <a:solidFill>
                  <a:srgbClr val="3A6AB3"/>
                </a:solidFill>
                <a:latin typeface="Roboto Light" panose="02000000000000000000" pitchFamily="2" charset="0"/>
                <a:ea typeface="Roboto Light" panose="02000000000000000000" pitchFamily="2" charset="0"/>
              </a:rPr>
              <a:t> </a:t>
            </a:r>
            <a:r>
              <a:rPr lang="en-US" sz="1300" dirty="0">
                <a:solidFill>
                  <a:srgbClr val="454545"/>
                </a:solidFill>
                <a:latin typeface="Roboto Light" panose="02000000000000000000" pitchFamily="2" charset="0"/>
                <a:ea typeface="Roboto Light" panose="02000000000000000000" pitchFamily="2" charset="0"/>
              </a:rPr>
              <a:t>to view Datasheet</a:t>
            </a:r>
            <a:endParaRPr lang="en-GB" sz="1300" dirty="0">
              <a:solidFill>
                <a:srgbClr val="454545"/>
              </a:solidFill>
            </a:endParaRPr>
          </a:p>
        </p:txBody>
      </p:sp>
    </p:spTree>
    <p:extLst>
      <p:ext uri="{BB962C8B-B14F-4D97-AF65-F5344CB8AC3E}">
        <p14:creationId xmlns:p14="http://schemas.microsoft.com/office/powerpoint/2010/main" val="204179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6600" spc="-150" dirty="0">
                <a:solidFill>
                  <a:srgbClr val="3A6AB3"/>
                </a:solidFill>
                <a:latin typeface="Work Sans Medium" pitchFamily="2" charset="0"/>
              </a:rPr>
              <a:t>#1: Queue Counting</a:t>
            </a:r>
          </a:p>
        </p:txBody>
      </p:sp>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
        <p:nvSpPr>
          <p:cNvPr id="5" name="TextBox 4">
            <a:extLst>
              <a:ext uri="{FF2B5EF4-FFF2-40B4-BE49-F238E27FC236}">
                <a16:creationId xmlns:a16="http://schemas.microsoft.com/office/drawing/2014/main" id="{544A4318-333A-4B5B-92FD-534AC5C9E666}"/>
              </a:ext>
            </a:extLst>
          </p:cNvPr>
          <p:cNvSpPr txBox="1"/>
          <p:nvPr/>
        </p:nvSpPr>
        <p:spPr>
          <a:xfrm>
            <a:off x="704164" y="3016650"/>
            <a:ext cx="9280310" cy="461665"/>
          </a:xfrm>
          <a:prstGeom prst="rect">
            <a:avLst/>
          </a:prstGeom>
          <a:noFill/>
        </p:spPr>
        <p:txBody>
          <a:bodyPr wrap="square">
            <a:spAutoFit/>
          </a:bodyPr>
          <a:lstStyle/>
          <a:p>
            <a:pPr marL="0" indent="0">
              <a:buNone/>
            </a:pPr>
            <a:r>
              <a:rPr lang="en-US" sz="2400" spc="-150" dirty="0">
                <a:solidFill>
                  <a:srgbClr val="666666"/>
                </a:solidFill>
                <a:latin typeface="Roboto Light" panose="02000000000000000000"/>
              </a:rPr>
              <a:t>Monitor your speed of service by managing queue time and length</a:t>
            </a:r>
            <a:endParaRPr lang="en-US" sz="2400" spc="-150" baseline="30000" dirty="0">
              <a:solidFill>
                <a:srgbClr val="666666"/>
              </a:solidFill>
              <a:latin typeface="Roboto Light" panose="02000000000000000000"/>
            </a:endParaRPr>
          </a:p>
        </p:txBody>
      </p:sp>
    </p:spTree>
    <p:extLst>
      <p:ext uri="{BB962C8B-B14F-4D97-AF65-F5344CB8AC3E}">
        <p14:creationId xmlns:p14="http://schemas.microsoft.com/office/powerpoint/2010/main" val="299338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33">
            <a:extLst>
              <a:ext uri="{FF2B5EF4-FFF2-40B4-BE49-F238E27FC236}">
                <a16:creationId xmlns:a16="http://schemas.microsoft.com/office/drawing/2014/main" id="{18E640A3-00EF-4EC1-98FE-C0EFD5FCB316}"/>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MY" sz="3600" spc="-167" dirty="0">
                <a:solidFill>
                  <a:srgbClr val="3A6AB3"/>
                </a:solidFill>
                <a:latin typeface="Work Sans Medium" pitchFamily="2" charset="0"/>
              </a:rPr>
              <a:t>FootfallCam Utilisation Sensor</a:t>
            </a:r>
            <a:r>
              <a:rPr lang="en-US" sz="3600" dirty="0">
                <a:solidFill>
                  <a:srgbClr val="3A6AB3"/>
                </a:solidFill>
                <a:latin typeface="Work Sans Medium" pitchFamily="2" charset="0"/>
                <a:ea typeface="Roboto Light" panose="02000000000000000000" pitchFamily="2" charset="0"/>
              </a:rPr>
              <a:t>™ </a:t>
            </a:r>
            <a:endParaRPr lang="en-MY" sz="3600" spc="-167" dirty="0">
              <a:solidFill>
                <a:srgbClr val="3A6AB3"/>
              </a:solidFill>
              <a:latin typeface="Work Sans Medium" pitchFamily="2" charset="0"/>
            </a:endParaRPr>
          </a:p>
        </p:txBody>
      </p:sp>
      <p:graphicFrame>
        <p:nvGraphicFramePr>
          <p:cNvPr id="6" name="Table 5">
            <a:extLst>
              <a:ext uri="{FF2B5EF4-FFF2-40B4-BE49-F238E27FC236}">
                <a16:creationId xmlns:a16="http://schemas.microsoft.com/office/drawing/2014/main" id="{64DFBE4D-92E4-46FA-80BE-BB01F4027CAD}"/>
              </a:ext>
            </a:extLst>
          </p:cNvPr>
          <p:cNvGraphicFramePr>
            <a:graphicFrameLocks noGrp="1"/>
          </p:cNvGraphicFramePr>
          <p:nvPr>
            <p:extLst>
              <p:ext uri="{D42A27DB-BD31-4B8C-83A1-F6EECF244321}">
                <p14:modId xmlns:p14="http://schemas.microsoft.com/office/powerpoint/2010/main" val="3754807443"/>
              </p:ext>
            </p:extLst>
          </p:nvPr>
        </p:nvGraphicFramePr>
        <p:xfrm>
          <a:off x="5193555" y="4310296"/>
          <a:ext cx="5040000" cy="2050414"/>
        </p:xfrm>
        <a:graphic>
          <a:graphicData uri="http://schemas.openxmlformats.org/drawingml/2006/table">
            <a:tbl>
              <a:tblPr firstRow="1" firstCol="1" bandRow="1">
                <a:tableStyleId>{5940675A-B579-460E-94D1-54222C63F5DA}</a:tableStyleId>
              </a:tblPr>
              <a:tblGrid>
                <a:gridCol w="1368000">
                  <a:extLst>
                    <a:ext uri="{9D8B030D-6E8A-4147-A177-3AD203B41FA5}">
                      <a16:colId xmlns:a16="http://schemas.microsoft.com/office/drawing/2014/main" val="2054211989"/>
                    </a:ext>
                  </a:extLst>
                </a:gridCol>
                <a:gridCol w="3672000">
                  <a:extLst>
                    <a:ext uri="{9D8B030D-6E8A-4147-A177-3AD203B41FA5}">
                      <a16:colId xmlns:a16="http://schemas.microsoft.com/office/drawing/2014/main" val="4276541923"/>
                    </a:ext>
                  </a:extLst>
                </a:gridCol>
              </a:tblGrid>
              <a:tr h="284400">
                <a:tc>
                  <a:txBody>
                    <a:bodyPr/>
                    <a:lstStyle/>
                    <a:p>
                      <a:pPr marL="36830" algn="l">
                        <a:spcAft>
                          <a:spcPts val="0"/>
                        </a:spcAft>
                      </a:pPr>
                      <a:r>
                        <a:rPr lang="en-US" sz="1000" b="0" dirty="0">
                          <a:solidFill>
                            <a:srgbClr val="666666"/>
                          </a:solidFill>
                          <a:effectLst/>
                          <a:latin typeface="Roboto Medium" panose="02000000000000000000"/>
                        </a:rPr>
                        <a:t>Model</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64-bit Quad-core @ 1.43GHz</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3702914"/>
                  </a:ext>
                </a:extLst>
              </a:tr>
              <a:tr h="284400">
                <a:tc>
                  <a:txBody>
                    <a:bodyPr/>
                    <a:lstStyle/>
                    <a:p>
                      <a:pPr marL="36830" algn="l">
                        <a:spcAft>
                          <a:spcPts val="0"/>
                        </a:spcAft>
                      </a:pPr>
                      <a:r>
                        <a:rPr lang="en-US" sz="1000" b="0" dirty="0">
                          <a:solidFill>
                            <a:srgbClr val="666666"/>
                          </a:solidFill>
                          <a:effectLst/>
                          <a:latin typeface="Roboto Medium" panose="02000000000000000000"/>
                        </a:rPr>
                        <a:t>Sensor Type </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Passive Infrared (PIR) + Time-of-flight (ToF)</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522470"/>
                  </a:ext>
                </a:extLst>
              </a:tr>
              <a:tr h="284400">
                <a:tc>
                  <a:txBody>
                    <a:bodyPr/>
                    <a:lstStyle/>
                    <a:p>
                      <a:pPr marL="36830" algn="l">
                        <a:spcAft>
                          <a:spcPts val="0"/>
                        </a:spcAft>
                      </a:pPr>
                      <a:r>
                        <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rPr>
                        <a:t>Detection Range</a:t>
                      </a: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rPr>
                        <a:t>Up to 3m</a:t>
                      </a: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484868"/>
                  </a:ext>
                </a:extLst>
              </a:tr>
              <a:tr h="284400">
                <a:tc>
                  <a:txBody>
                    <a:bodyPr/>
                    <a:lstStyle/>
                    <a:p>
                      <a:pPr marL="36830" algn="l">
                        <a:spcAft>
                          <a:spcPts val="0"/>
                        </a:spcAft>
                      </a:pPr>
                      <a:r>
                        <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rPr>
                        <a:t>Chipset</a:t>
                      </a: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rPr>
                        <a:t>Arm Cortex - M3 Processor</a:t>
                      </a: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5951674"/>
                  </a:ext>
                </a:extLst>
              </a:tr>
              <a:tr h="284400">
                <a:tc>
                  <a:txBody>
                    <a:bodyPr/>
                    <a:lstStyle/>
                    <a:p>
                      <a:pPr marL="36830" algn="l">
                        <a:spcAft>
                          <a:spcPts val="0"/>
                        </a:spcAft>
                      </a:pPr>
                      <a:r>
                        <a:rPr lang="en-US" sz="1000" b="0" dirty="0">
                          <a:solidFill>
                            <a:srgbClr val="666666"/>
                          </a:solidFill>
                          <a:effectLst/>
                          <a:latin typeface="Roboto Medium" panose="02000000000000000000"/>
                        </a:rPr>
                        <a:t>Transmission</a:t>
                      </a:r>
                      <a:endParaRPr lang="en-MY" sz="1000" b="0" dirty="0">
                        <a:solidFill>
                          <a:srgbClr val="666666"/>
                        </a:solidFill>
                        <a:effectLst/>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Type - RF (Between Utilisation Sensor and Receiver)</a:t>
                      </a:r>
                    </a:p>
                    <a:p>
                      <a:pPr marL="36830" algn="l">
                        <a:spcAft>
                          <a:spcPts val="0"/>
                        </a:spcAft>
                      </a:pPr>
                      <a:r>
                        <a:rPr lang="en-US" sz="1000" dirty="0">
                          <a:solidFill>
                            <a:srgbClr val="666666"/>
                          </a:solidFill>
                          <a:effectLst/>
                          <a:latin typeface="Roboto Light" panose="02000000000000000000"/>
                          <a:ea typeface="SimSun" panose="02010600030101010101" pitchFamily="2" charset="-122"/>
                          <a:cs typeface="Times New Roman" panose="02020603050405020304" pitchFamily="18" charset="0"/>
                        </a:rPr>
                        <a:t>Range - 50m radius</a:t>
                      </a:r>
                      <a:endParaRPr lang="en-MY" sz="1000" dirty="0">
                        <a:solidFill>
                          <a:srgbClr val="666666"/>
                        </a:solidFill>
                        <a:effectLst/>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264855"/>
                  </a:ext>
                </a:extLst>
              </a:tr>
              <a:tr h="284400">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Roboto Medium" panose="02000000000000000000"/>
                          <a:ea typeface="+mn-ea"/>
                          <a:cs typeface="+mn-cs"/>
                        </a:rPr>
                        <a:t>Casing Material</a:t>
                      </a:r>
                      <a:endParaRPr kumimoji="0" lang="en-MY" sz="1000" b="0" i="0" u="none" strike="noStrike" kern="1200" cap="none" spc="0" normalizeH="0" baseline="0" noProof="0" dirty="0">
                        <a:ln>
                          <a:noFill/>
                        </a:ln>
                        <a:solidFill>
                          <a:srgbClr val="666666"/>
                        </a:solidFill>
                        <a:effectLst/>
                        <a:uLnTx/>
                        <a:uFillTx/>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Roboto Light" panose="02000000000000000000"/>
                          <a:ea typeface="SimSun" panose="02010600030101010101" pitchFamily="2" charset="-122"/>
                          <a:cs typeface="Times New Roman" panose="02020603050405020304" pitchFamily="18" charset="0"/>
                        </a:rPr>
                        <a:t>ABS </a:t>
                      </a:r>
                      <a:endParaRPr kumimoji="0" lang="en-MY" sz="1000" b="0" i="0" u="none" strike="noStrike" kern="1200" cap="none" spc="0" normalizeH="0" baseline="0" noProof="0" dirty="0">
                        <a:ln>
                          <a:noFill/>
                        </a:ln>
                        <a:solidFill>
                          <a:srgbClr val="666666"/>
                        </a:solidFill>
                        <a:effectLst/>
                        <a:uLnTx/>
                        <a:uFillTx/>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6743320"/>
                  </a:ext>
                </a:extLst>
              </a:tr>
              <a:tr h="284400">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Roboto Medium" panose="02000000000000000000"/>
                          <a:ea typeface="+mn-ea"/>
                          <a:cs typeface="+mn-cs"/>
                        </a:rPr>
                        <a:t>Total Dimensions</a:t>
                      </a:r>
                      <a:endParaRPr kumimoji="0" lang="en-MY" sz="1000" b="0" i="0" u="none" strike="noStrike" kern="1200" cap="none" spc="0" normalizeH="0" baseline="0" noProof="0" dirty="0">
                        <a:ln>
                          <a:noFill/>
                        </a:ln>
                        <a:solidFill>
                          <a:srgbClr val="666666"/>
                        </a:solidFill>
                        <a:effectLst/>
                        <a:uLnTx/>
                        <a:uFillTx/>
                        <a:latin typeface="Roboto Medium"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830" marR="0" lvl="0" indent="0" algn="l" defTabSz="914400" rtl="0" eaLnBrk="1" fontAlgn="auto" latinLnBrk="0" hangingPunct="1">
                        <a:lnSpc>
                          <a:spcPct val="100000"/>
                        </a:lnSpc>
                        <a:spcBef>
                          <a:spcPts val="0"/>
                        </a:spcBef>
                        <a:spcAft>
                          <a:spcPts val="0"/>
                        </a:spcAft>
                        <a:buClrTx/>
                        <a:buSzTx/>
                        <a:buFontTx/>
                        <a:buNone/>
                        <a:tabLst/>
                        <a:defRPr/>
                      </a:pPr>
                      <a:r>
                        <a:rPr kumimoji="0" lang="en-MY" sz="1000" b="0" i="0" u="none" strike="noStrike" kern="1200" cap="none" spc="0" normalizeH="0" baseline="0" noProof="0" dirty="0">
                          <a:ln>
                            <a:noFill/>
                          </a:ln>
                          <a:solidFill>
                            <a:srgbClr val="666666"/>
                          </a:solidFill>
                          <a:effectLst/>
                          <a:uLnTx/>
                          <a:uFillTx/>
                          <a:latin typeface="Roboto Light" panose="02000000000000000000"/>
                          <a:ea typeface="+mn-ea"/>
                          <a:cs typeface="+mn-cs"/>
                        </a:rPr>
                        <a:t>67.5</a:t>
                      </a:r>
                      <a:r>
                        <a:rPr kumimoji="0" lang="pl-PL" sz="1000" b="0" i="0" u="none" strike="noStrike" kern="1200" cap="none" spc="0" normalizeH="0" baseline="0" noProof="0" dirty="0">
                          <a:ln>
                            <a:noFill/>
                          </a:ln>
                          <a:solidFill>
                            <a:srgbClr val="666666"/>
                          </a:solidFill>
                          <a:effectLst/>
                          <a:uLnTx/>
                          <a:uFillTx/>
                          <a:latin typeface="Calibri Light" panose="020F0302020204030204"/>
                          <a:ea typeface="+mn-ea"/>
                          <a:cs typeface="+mn-cs"/>
                        </a:rPr>
                        <a:t> (W) x </a:t>
                      </a:r>
                      <a:r>
                        <a:rPr kumimoji="0" lang="en-MY" sz="1000" b="0" i="0" u="none" strike="noStrike" kern="1200" cap="none" spc="0" normalizeH="0" baseline="0" noProof="0" dirty="0">
                          <a:ln>
                            <a:noFill/>
                          </a:ln>
                          <a:solidFill>
                            <a:srgbClr val="666666"/>
                          </a:solidFill>
                          <a:effectLst/>
                          <a:uLnTx/>
                          <a:uFillTx/>
                          <a:latin typeface="Roboto Light" panose="02000000000000000000"/>
                          <a:ea typeface="+mn-ea"/>
                          <a:cs typeface="+mn-cs"/>
                        </a:rPr>
                        <a:t>12.4 </a:t>
                      </a:r>
                      <a:r>
                        <a:rPr kumimoji="0" lang="pl-PL" sz="1000" b="0" i="0" u="none" strike="noStrike" kern="1200" cap="none" spc="0" normalizeH="0" baseline="0" noProof="0" dirty="0">
                          <a:ln>
                            <a:noFill/>
                          </a:ln>
                          <a:solidFill>
                            <a:srgbClr val="666666"/>
                          </a:solidFill>
                          <a:effectLst/>
                          <a:uLnTx/>
                          <a:uFillTx/>
                          <a:latin typeface="Calibri Light" panose="020F0302020204030204"/>
                          <a:ea typeface="+mn-ea"/>
                          <a:cs typeface="+mn-cs"/>
                        </a:rPr>
                        <a:t>(D) x </a:t>
                      </a:r>
                      <a:r>
                        <a:rPr kumimoji="0" lang="en-MY" sz="1000" b="0" i="0" u="none" strike="noStrike" kern="1200" cap="none" spc="0" normalizeH="0" baseline="0" noProof="0" dirty="0">
                          <a:ln>
                            <a:noFill/>
                          </a:ln>
                          <a:solidFill>
                            <a:srgbClr val="666666"/>
                          </a:solidFill>
                          <a:effectLst/>
                          <a:uLnTx/>
                          <a:uFillTx/>
                          <a:latin typeface="Roboto Light" panose="02000000000000000000"/>
                          <a:ea typeface="+mn-ea"/>
                          <a:cs typeface="+mn-cs"/>
                        </a:rPr>
                        <a:t>29.8</a:t>
                      </a:r>
                      <a:r>
                        <a:rPr kumimoji="0" lang="pl-PL" sz="1000" b="0" i="0" u="none" strike="noStrike" kern="1200" cap="none" spc="0" normalizeH="0" baseline="0" noProof="0" dirty="0">
                          <a:ln>
                            <a:noFill/>
                          </a:ln>
                          <a:solidFill>
                            <a:srgbClr val="666666"/>
                          </a:solidFill>
                          <a:effectLst/>
                          <a:uLnTx/>
                          <a:uFillTx/>
                          <a:latin typeface="Calibri Light" panose="020F0302020204030204"/>
                          <a:ea typeface="+mn-ea"/>
                          <a:cs typeface="+mn-cs"/>
                        </a:rPr>
                        <a:t> (H)</a:t>
                      </a:r>
                      <a:r>
                        <a:rPr kumimoji="0" lang="en-US" sz="1000" b="0" i="0" u="none" strike="noStrike" kern="1200" cap="none" spc="0" normalizeH="0" baseline="0" noProof="0" dirty="0">
                          <a:ln>
                            <a:noFill/>
                          </a:ln>
                          <a:solidFill>
                            <a:srgbClr val="666666"/>
                          </a:solidFill>
                          <a:effectLst/>
                          <a:uLnTx/>
                          <a:uFillTx/>
                          <a:latin typeface="Roboto Light" panose="02000000000000000000"/>
                          <a:ea typeface="+mn-ea"/>
                          <a:cs typeface="+mn-cs"/>
                        </a:rPr>
                        <a:t> mm</a:t>
                      </a:r>
                      <a:endParaRPr kumimoji="0" lang="en-MY" sz="1000" b="0" i="0" u="none" strike="noStrike" kern="1200" cap="none" spc="0" normalizeH="0" baseline="0" noProof="0" dirty="0">
                        <a:ln>
                          <a:noFill/>
                        </a:ln>
                        <a:solidFill>
                          <a:srgbClr val="666666"/>
                        </a:solidFill>
                        <a:effectLst/>
                        <a:uLnTx/>
                        <a:uFillTx/>
                        <a:latin typeface="Roboto Light" panose="02000000000000000000"/>
                        <a:ea typeface="SimSun" panose="02010600030101010101" pitchFamily="2" charset="-122"/>
                        <a:cs typeface="Times New Roman" panose="02020603050405020304" pitchFamily="18" charset="0"/>
                      </a:endParaRPr>
                    </a:p>
                  </a:txBody>
                  <a:tcPr marL="19607" marR="19607" marT="19607" marB="19607"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4806564"/>
                  </a:ext>
                </a:extLst>
              </a:tr>
            </a:tbl>
          </a:graphicData>
        </a:graphic>
      </p:graphicFrame>
      <p:sp>
        <p:nvSpPr>
          <p:cNvPr id="17" name="TextBox 16">
            <a:extLst>
              <a:ext uri="{FF2B5EF4-FFF2-40B4-BE49-F238E27FC236}">
                <a16:creationId xmlns:a16="http://schemas.microsoft.com/office/drawing/2014/main" id="{94806B23-DAEA-465D-8880-2643A4544E9E}"/>
              </a:ext>
            </a:extLst>
          </p:cNvPr>
          <p:cNvSpPr txBox="1"/>
          <p:nvPr/>
        </p:nvSpPr>
        <p:spPr>
          <a:xfrm>
            <a:off x="5204254" y="1754889"/>
            <a:ext cx="5029302"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sz="2000" dirty="0">
                <a:solidFill>
                  <a:srgbClr val="3A6AB3"/>
                </a:solidFill>
                <a:latin typeface="Roboto Medium" panose="02000000000000000000" pitchFamily="2" charset="0"/>
                <a:ea typeface="Roboto Medium" panose="02000000000000000000" pitchFamily="2" charset="0"/>
              </a:rPr>
              <a:t>Key Features</a:t>
            </a:r>
            <a:endParaRPr lang="en-MY" dirty="0"/>
          </a:p>
        </p:txBody>
      </p:sp>
      <p:sp>
        <p:nvSpPr>
          <p:cNvPr id="19" name="TextBox 18">
            <a:extLst>
              <a:ext uri="{FF2B5EF4-FFF2-40B4-BE49-F238E27FC236}">
                <a16:creationId xmlns:a16="http://schemas.microsoft.com/office/drawing/2014/main" id="{E8114EB9-3475-49D0-829A-E9BEEE22E071}"/>
              </a:ext>
            </a:extLst>
          </p:cNvPr>
          <p:cNvSpPr txBox="1"/>
          <p:nvPr/>
        </p:nvSpPr>
        <p:spPr>
          <a:xfrm>
            <a:off x="5199682" y="2159909"/>
            <a:ext cx="5029301" cy="710587"/>
          </a:xfrm>
          <a:prstGeom prst="rect">
            <a:avLst/>
          </a:prstGeom>
        </p:spPr>
        <p:txBody>
          <a:bodyPr vert="horz" lIns="0" tIns="0" rIns="0" bIns="45720" rtlCol="0">
            <a:noAutofit/>
          </a:bodyPr>
          <a:lstStyle>
            <a:defPPr>
              <a:defRPr lang="en-US"/>
            </a:defPPr>
            <a:lvl1pPr marL="285750" indent="-285750" defTabSz="1008400">
              <a:lnSpc>
                <a:spcPct val="100000"/>
              </a:lnSpc>
              <a:spcBef>
                <a:spcPts val="50"/>
              </a:spcBef>
              <a:buClr>
                <a:srgbClr val="3A6AB3"/>
              </a:buClr>
              <a:buFont typeface="Arial" panose="020B0604020202020204" pitchFamily="34" charset="0"/>
              <a:buChar char="•"/>
              <a:defRPr sz="1300">
                <a:solidFill>
                  <a:srgbClr val="333333"/>
                </a:solidFill>
                <a:latin typeface="Roboto Light" panose="02000000000000000000" pitchFamily="2" charset="0"/>
                <a:ea typeface="Roboto Light" panose="02000000000000000000" pitchFamily="2" charset="0"/>
              </a:defRPr>
            </a:lvl1pPr>
            <a:lvl2pPr marL="504188" indent="0" defTabSz="1008400">
              <a:lnSpc>
                <a:spcPct val="90000"/>
              </a:lnSpc>
              <a:spcBef>
                <a:spcPts val="551"/>
              </a:spcBef>
              <a:buFont typeface="Arial" panose="020B0604020202020204" pitchFamily="34" charset="0"/>
              <a:buNone/>
              <a:defRPr sz="2206">
                <a:solidFill>
                  <a:schemeClr val="tx1">
                    <a:tint val="75000"/>
                  </a:schemeClr>
                </a:solidFill>
              </a:defRPr>
            </a:lvl2pPr>
            <a:lvl3pPr marL="1008375" indent="0" defTabSz="1008400">
              <a:lnSpc>
                <a:spcPct val="90000"/>
              </a:lnSpc>
              <a:spcBef>
                <a:spcPts val="551"/>
              </a:spcBef>
              <a:buFont typeface="Arial" panose="020B0604020202020204" pitchFamily="34" charset="0"/>
              <a:buNone/>
              <a:defRPr sz="1985">
                <a:solidFill>
                  <a:schemeClr val="tx1">
                    <a:tint val="75000"/>
                  </a:schemeClr>
                </a:solidFill>
              </a:defRPr>
            </a:lvl3pPr>
            <a:lvl4pPr marL="1512563" indent="0" defTabSz="1008400">
              <a:lnSpc>
                <a:spcPct val="90000"/>
              </a:lnSpc>
              <a:spcBef>
                <a:spcPts val="551"/>
              </a:spcBef>
              <a:buFont typeface="Arial" panose="020B0604020202020204" pitchFamily="34" charset="0"/>
              <a:buNone/>
              <a:defRPr sz="1764">
                <a:solidFill>
                  <a:schemeClr val="tx1">
                    <a:tint val="75000"/>
                  </a:schemeClr>
                </a:solidFill>
              </a:defRPr>
            </a:lvl4pPr>
            <a:lvl5pPr marL="2016750" indent="0" defTabSz="1008400">
              <a:lnSpc>
                <a:spcPct val="90000"/>
              </a:lnSpc>
              <a:spcBef>
                <a:spcPts val="551"/>
              </a:spcBef>
              <a:buFont typeface="Arial" panose="020B0604020202020204" pitchFamily="34" charset="0"/>
              <a:buNone/>
              <a:defRPr sz="1764">
                <a:solidFill>
                  <a:schemeClr val="tx1">
                    <a:tint val="75000"/>
                  </a:schemeClr>
                </a:solidFill>
              </a:defRPr>
            </a:lvl5pPr>
            <a:lvl6pPr marL="2520938" indent="0" defTabSz="1008400">
              <a:lnSpc>
                <a:spcPct val="90000"/>
              </a:lnSpc>
              <a:spcBef>
                <a:spcPts val="551"/>
              </a:spcBef>
              <a:buFont typeface="Arial" panose="020B0604020202020204" pitchFamily="34" charset="0"/>
              <a:buNone/>
              <a:defRPr sz="1764">
                <a:solidFill>
                  <a:schemeClr val="tx1">
                    <a:tint val="75000"/>
                  </a:schemeClr>
                </a:solidFill>
              </a:defRPr>
            </a:lvl6pPr>
            <a:lvl7pPr marL="3025125" indent="0" defTabSz="1008400">
              <a:lnSpc>
                <a:spcPct val="90000"/>
              </a:lnSpc>
              <a:spcBef>
                <a:spcPts val="551"/>
              </a:spcBef>
              <a:buFont typeface="Arial" panose="020B0604020202020204" pitchFamily="34" charset="0"/>
              <a:buNone/>
              <a:defRPr sz="1764">
                <a:solidFill>
                  <a:schemeClr val="tx1">
                    <a:tint val="75000"/>
                  </a:schemeClr>
                </a:solidFill>
              </a:defRPr>
            </a:lvl7pPr>
            <a:lvl8pPr marL="3529313" indent="0" defTabSz="1008400">
              <a:lnSpc>
                <a:spcPct val="90000"/>
              </a:lnSpc>
              <a:spcBef>
                <a:spcPts val="551"/>
              </a:spcBef>
              <a:buFont typeface="Arial" panose="020B0604020202020204" pitchFamily="34" charset="0"/>
              <a:buNone/>
              <a:defRPr sz="1764">
                <a:solidFill>
                  <a:schemeClr val="tx1">
                    <a:tint val="75000"/>
                  </a:schemeClr>
                </a:solidFill>
              </a:defRPr>
            </a:lvl8pPr>
            <a:lvl9pPr marL="4033501" indent="0" defTabSz="1008400">
              <a:lnSpc>
                <a:spcPct val="90000"/>
              </a:lnSpc>
              <a:spcBef>
                <a:spcPts val="551"/>
              </a:spcBef>
              <a:buFont typeface="Arial" panose="020B0604020202020204" pitchFamily="34" charset="0"/>
              <a:buNone/>
              <a:defRPr sz="1764">
                <a:solidFill>
                  <a:schemeClr val="tx1">
                    <a:tint val="75000"/>
                  </a:schemeClr>
                </a:solidFill>
              </a:defRPr>
            </a:lvl9pPr>
          </a:lstStyle>
          <a:p>
            <a:pPr marL="285750" indent="-285750" defTabSz="1008400">
              <a:spcBef>
                <a:spcPts val="600"/>
              </a:spcBef>
              <a:buClr>
                <a:srgbClr val="3A6AB3"/>
              </a:buClr>
              <a:buFont typeface="Arial" panose="020B0604020202020204" pitchFamily="34" charset="0"/>
              <a:buChar char="•"/>
            </a:pPr>
            <a:r>
              <a:rPr lang="en-US" dirty="0">
                <a:solidFill>
                  <a:srgbClr val="3A6AB3"/>
                </a:solidFill>
                <a:latin typeface="Roboto Medium" panose="02000000000000000000" pitchFamily="2" charset="0"/>
                <a:ea typeface="Roboto Medium" panose="02000000000000000000" pitchFamily="2" charset="0"/>
              </a:rPr>
              <a:t>Anonymous </a:t>
            </a:r>
            <a:r>
              <a:rPr lang="en-US" dirty="0">
                <a:latin typeface="Roboto Light" panose="02000000000000000000" pitchFamily="2" charset="0"/>
                <a:ea typeface="Roboto Light" panose="02000000000000000000" pitchFamily="2" charset="0"/>
              </a:rPr>
              <a:t>counting for washroom usage</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Using </a:t>
            </a:r>
            <a:r>
              <a:rPr lang="en-US" dirty="0">
                <a:solidFill>
                  <a:srgbClr val="3A6AB3"/>
                </a:solidFill>
                <a:latin typeface="Roboto Medium" panose="02000000000000000000" pitchFamily="2" charset="0"/>
                <a:ea typeface="Roboto Medium" panose="02000000000000000000" pitchFamily="2" charset="0"/>
                <a:hlinkClick r:id="rId3"/>
              </a:rPr>
              <a:t>ST Micro ToF</a:t>
            </a:r>
            <a:r>
              <a:rPr lang="en-US" dirty="0">
                <a:latin typeface="Roboto Medium" panose="02000000000000000000" pitchFamily="2" charset="0"/>
                <a:ea typeface="Roboto Medium" panose="02000000000000000000" pitchFamily="2" charset="0"/>
              </a:rPr>
              <a:t> </a:t>
            </a:r>
            <a:r>
              <a:rPr lang="en-US" dirty="0">
                <a:latin typeface="Roboto Light" panose="02000000000000000000" pitchFamily="2" charset="0"/>
                <a:ea typeface="Roboto Light" panose="02000000000000000000" pitchFamily="2" charset="0"/>
              </a:rPr>
              <a:t>16x16 Sensor</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Field of view (FOV): </a:t>
            </a:r>
            <a:r>
              <a:rPr lang="en-US" dirty="0">
                <a:solidFill>
                  <a:srgbClr val="3A6AB3"/>
                </a:solidFill>
                <a:latin typeface="Roboto Medium" panose="02000000000000000000" pitchFamily="2" charset="0"/>
                <a:ea typeface="Roboto Medium" panose="02000000000000000000" pitchFamily="2" charset="0"/>
              </a:rPr>
              <a:t>57°</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Configurable cleaning threshold</a:t>
            </a:r>
          </a:p>
          <a:p>
            <a:pPr marL="285750" indent="-285750" defTabSz="1008400">
              <a:spcBef>
                <a:spcPts val="600"/>
              </a:spcBef>
              <a:buClr>
                <a:srgbClr val="3A6AB3"/>
              </a:buClr>
              <a:buFont typeface="Arial" panose="020B0604020202020204" pitchFamily="34" charset="0"/>
              <a:buChar char="•"/>
            </a:pPr>
            <a:r>
              <a:rPr lang="en-US" dirty="0">
                <a:solidFill>
                  <a:srgbClr val="3A6AB3"/>
                </a:solidFill>
                <a:latin typeface="Roboto Medium" panose="02000000000000000000" pitchFamily="2" charset="0"/>
                <a:ea typeface="Roboto Medium" panose="02000000000000000000" pitchFamily="2" charset="0"/>
              </a:rPr>
              <a:t>Automated cleaning alert </a:t>
            </a:r>
            <a:r>
              <a:rPr lang="en-US" dirty="0">
                <a:latin typeface="Roboto Light" panose="02000000000000000000" pitchFamily="2" charset="0"/>
                <a:ea typeface="Roboto Light" panose="02000000000000000000" pitchFamily="2" charset="0"/>
              </a:rPr>
              <a:t>to Smart Watch via Radio Frequency (RF)</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Proven deployment in Rentokil, Bank of America &amp; etc. </a:t>
            </a:r>
          </a:p>
        </p:txBody>
      </p:sp>
      <p:pic>
        <p:nvPicPr>
          <p:cNvPr id="2" name="Picture 1">
            <a:extLst>
              <a:ext uri="{FF2B5EF4-FFF2-40B4-BE49-F238E27FC236}">
                <a16:creationId xmlns:a16="http://schemas.microsoft.com/office/drawing/2014/main" id="{0AE67748-A61F-469E-A503-E80DC0C2D157}"/>
              </a:ext>
            </a:extLst>
          </p:cNvPr>
          <p:cNvPicPr/>
          <p:nvPr/>
        </p:nvPicPr>
        <p:blipFill rotWithShape="1">
          <a:blip r:embed="rId4" cstate="print">
            <a:extLst>
              <a:ext uri="{28A0092B-C50C-407E-A947-70E740481C1C}">
                <a14:useLocalDpi xmlns:a14="http://schemas.microsoft.com/office/drawing/2010/main" val="0"/>
              </a:ext>
            </a:extLst>
          </a:blip>
          <a:srcRect l="-1" r="1423"/>
          <a:stretch/>
        </p:blipFill>
        <p:spPr bwMode="auto">
          <a:xfrm>
            <a:off x="455082" y="1238499"/>
            <a:ext cx="4411440" cy="3071797"/>
          </a:xfrm>
          <a:prstGeom prst="rect">
            <a:avLst/>
          </a:prstGeom>
          <a:noFill/>
          <a:ln>
            <a:noFill/>
          </a:ln>
        </p:spPr>
      </p:pic>
      <p:pic>
        <p:nvPicPr>
          <p:cNvPr id="5" name="Picture 4">
            <a:extLst>
              <a:ext uri="{FF2B5EF4-FFF2-40B4-BE49-F238E27FC236}">
                <a16:creationId xmlns:a16="http://schemas.microsoft.com/office/drawing/2014/main" id="{9FDEBC61-A907-4CE8-BA2D-6B1A53309D11}"/>
              </a:ext>
            </a:extLst>
          </p:cNvPr>
          <p:cNvPicPr>
            <a:picLocks noChangeAspect="1"/>
          </p:cNvPicPr>
          <p:nvPr/>
        </p:nvPicPr>
        <p:blipFill>
          <a:blip r:embed="rId5"/>
          <a:stretch>
            <a:fillRect/>
          </a:stretch>
        </p:blipFill>
        <p:spPr>
          <a:xfrm>
            <a:off x="455082" y="4414981"/>
            <a:ext cx="4411182" cy="2405063"/>
          </a:xfrm>
          <a:prstGeom prst="rect">
            <a:avLst/>
          </a:prstGeom>
        </p:spPr>
      </p:pic>
      <p:sp>
        <p:nvSpPr>
          <p:cNvPr id="3" name="TextBox 2">
            <a:extLst>
              <a:ext uri="{FF2B5EF4-FFF2-40B4-BE49-F238E27FC236}">
                <a16:creationId xmlns:a16="http://schemas.microsoft.com/office/drawing/2014/main" id="{0EBB8D29-74D9-4EC1-8B50-307D349A7F91}"/>
              </a:ext>
            </a:extLst>
          </p:cNvPr>
          <p:cNvSpPr txBox="1"/>
          <p:nvPr/>
        </p:nvSpPr>
        <p:spPr>
          <a:xfrm>
            <a:off x="5193554" y="6432326"/>
            <a:ext cx="5040000" cy="292388"/>
          </a:xfrm>
          <a:prstGeom prst="rect">
            <a:avLst/>
          </a:prstGeom>
          <a:noFill/>
        </p:spPr>
        <p:txBody>
          <a:bodyPr wrap="square">
            <a:spAutoFit/>
          </a:bodyPr>
          <a:lstStyle/>
          <a:p>
            <a:r>
              <a:rPr lang="en-US" sz="1300" dirty="0">
                <a:solidFill>
                  <a:srgbClr val="454545"/>
                </a:solidFill>
                <a:latin typeface="Roboto Light" panose="02000000000000000000" pitchFamily="2" charset="0"/>
                <a:ea typeface="Roboto Light" panose="02000000000000000000" pitchFamily="2" charset="0"/>
              </a:rPr>
              <a:t>Click</a:t>
            </a:r>
            <a:r>
              <a:rPr lang="en-US" sz="1300" dirty="0">
                <a:solidFill>
                  <a:srgbClr val="3A6AB3"/>
                </a:solidFill>
                <a:latin typeface="Roboto Light" panose="02000000000000000000" pitchFamily="2" charset="0"/>
                <a:ea typeface="Roboto Light" panose="02000000000000000000" pitchFamily="2" charset="0"/>
              </a:rPr>
              <a:t> </a:t>
            </a:r>
            <a:r>
              <a:rPr lang="en-US" sz="1300" dirty="0">
                <a:solidFill>
                  <a:srgbClr val="3A6AB3"/>
                </a:solidFill>
                <a:latin typeface="Roboto Light" panose="02000000000000000000" pitchFamily="2" charset="0"/>
                <a:ea typeface="Roboto Light" panose="02000000000000000000" pitchFamily="2" charset="0"/>
                <a:hlinkClick r:id="rId6"/>
              </a:rPr>
              <a:t>here</a:t>
            </a:r>
            <a:r>
              <a:rPr lang="en-US" sz="1300" dirty="0">
                <a:solidFill>
                  <a:srgbClr val="3A6AB3"/>
                </a:solidFill>
                <a:latin typeface="Roboto Light" panose="02000000000000000000" pitchFamily="2" charset="0"/>
                <a:ea typeface="Roboto Light" panose="02000000000000000000" pitchFamily="2" charset="0"/>
              </a:rPr>
              <a:t> </a:t>
            </a:r>
            <a:r>
              <a:rPr lang="en-US" sz="1300" dirty="0">
                <a:solidFill>
                  <a:srgbClr val="454545"/>
                </a:solidFill>
                <a:latin typeface="Roboto Light" panose="02000000000000000000" pitchFamily="2" charset="0"/>
                <a:ea typeface="Roboto Light" panose="02000000000000000000" pitchFamily="2" charset="0"/>
              </a:rPr>
              <a:t>to view Datasheet</a:t>
            </a:r>
            <a:endParaRPr lang="en-GB" sz="1300" dirty="0">
              <a:solidFill>
                <a:srgbClr val="454545"/>
              </a:solidFill>
            </a:endParaRPr>
          </a:p>
        </p:txBody>
      </p:sp>
    </p:spTree>
    <p:extLst>
      <p:ext uri="{BB962C8B-B14F-4D97-AF65-F5344CB8AC3E}">
        <p14:creationId xmlns:p14="http://schemas.microsoft.com/office/powerpoint/2010/main" val="217897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31" name="Text Placeholder 10">
            <a:extLst>
              <a:ext uri="{FF2B5EF4-FFF2-40B4-BE49-F238E27FC236}">
                <a16:creationId xmlns:a16="http://schemas.microsoft.com/office/drawing/2014/main" id="{6B664C3E-A120-4FCC-B80A-72E36A491044}"/>
              </a:ext>
            </a:extLst>
          </p:cNvPr>
          <p:cNvSpPr txBox="1">
            <a:spLocks/>
          </p:cNvSpPr>
          <p:nvPr/>
        </p:nvSpPr>
        <p:spPr>
          <a:xfrm>
            <a:off x="6884993" y="2806607"/>
            <a:ext cx="3348563"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26" name="Text Placeholder 10">
            <a:extLst>
              <a:ext uri="{FF2B5EF4-FFF2-40B4-BE49-F238E27FC236}">
                <a16:creationId xmlns:a16="http://schemas.microsoft.com/office/drawing/2014/main" id="{F7F6E34B-EB26-4197-B577-424211937103}"/>
              </a:ext>
            </a:extLst>
          </p:cNvPr>
          <p:cNvSpPr txBox="1">
            <a:spLocks/>
          </p:cNvSpPr>
          <p:nvPr/>
        </p:nvSpPr>
        <p:spPr>
          <a:xfrm>
            <a:off x="6884994" y="5518864"/>
            <a:ext cx="3495464"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22" name="Text Placeholder 10">
            <a:extLst>
              <a:ext uri="{FF2B5EF4-FFF2-40B4-BE49-F238E27FC236}">
                <a16:creationId xmlns:a16="http://schemas.microsoft.com/office/drawing/2014/main" id="{7C645927-C536-43B2-9101-DFD45F18FE3A}"/>
              </a:ext>
            </a:extLst>
          </p:cNvPr>
          <p:cNvSpPr txBox="1">
            <a:spLocks/>
          </p:cNvSpPr>
          <p:nvPr/>
        </p:nvSpPr>
        <p:spPr>
          <a:xfrm>
            <a:off x="1" y="2765781"/>
            <a:ext cx="4345857" cy="4797069"/>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lvl="1"/>
            <a:endParaRPr lang="en-US" sz="2000" dirty="0">
              <a:solidFill>
                <a:schemeClr val="accent3">
                  <a:lumMod val="75000"/>
                </a:schemeClr>
              </a:solidFill>
              <a:latin typeface="Source Sans Pro Light" panose="020B0403030403020204" pitchFamily="34" charset="0"/>
              <a:ea typeface="Source Sans Pro Light" panose="020B0403030403020204" pitchFamily="34" charset="0"/>
            </a:endParaRPr>
          </a:p>
        </p:txBody>
      </p:sp>
      <p:sp>
        <p:nvSpPr>
          <p:cNvPr id="23" name="Title 33">
            <a:extLst>
              <a:ext uri="{FF2B5EF4-FFF2-40B4-BE49-F238E27FC236}">
                <a16:creationId xmlns:a16="http://schemas.microsoft.com/office/drawing/2014/main" id="{18E640A3-00EF-4EC1-98FE-C0EFD5FCB316}"/>
              </a:ext>
            </a:extLst>
          </p:cNvPr>
          <p:cNvSpPr txBox="1">
            <a:spLocks/>
          </p:cNvSpPr>
          <p:nvPr/>
        </p:nvSpPr>
        <p:spPr>
          <a:xfrm>
            <a:off x="220915" y="325537"/>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panose="02000000000000000000" pitchFamily="2" charset="0"/>
              </a:rPr>
              <a:t>FootfallCam Analytic Manager V9</a:t>
            </a:r>
            <a:r>
              <a:rPr lang="en-US" sz="3400" spc="-150" dirty="0">
                <a:solidFill>
                  <a:srgbClr val="3A6AB3"/>
                </a:solidFill>
                <a:latin typeface="Work Sans Medium" pitchFamily="2" charset="0"/>
              </a:rPr>
              <a:t>™</a:t>
            </a:r>
            <a:endParaRPr lang="en-US" sz="3400" spc="-150" dirty="0">
              <a:solidFill>
                <a:srgbClr val="3A6AB3"/>
              </a:solidFill>
              <a:latin typeface="Work Sans Medium" pitchFamily="2" charset="0"/>
              <a:ea typeface="Roboto" panose="02000000000000000000" pitchFamily="2" charset="0"/>
            </a:endParaRPr>
          </a:p>
        </p:txBody>
      </p:sp>
      <p:graphicFrame>
        <p:nvGraphicFramePr>
          <p:cNvPr id="2" name="Table 1">
            <a:extLst>
              <a:ext uri="{FF2B5EF4-FFF2-40B4-BE49-F238E27FC236}">
                <a16:creationId xmlns:a16="http://schemas.microsoft.com/office/drawing/2014/main" id="{F7A00CB4-2B85-4E44-A7EF-4C6BCB79462E}"/>
              </a:ext>
            </a:extLst>
          </p:cNvPr>
          <p:cNvGraphicFramePr>
            <a:graphicFrameLocks noGrp="1"/>
          </p:cNvGraphicFramePr>
          <p:nvPr/>
        </p:nvGraphicFramePr>
        <p:xfrm>
          <a:off x="4723106" y="1192377"/>
          <a:ext cx="5389459" cy="5255837"/>
        </p:xfrm>
        <a:graphic>
          <a:graphicData uri="http://schemas.openxmlformats.org/drawingml/2006/table">
            <a:tbl>
              <a:tblPr firstRow="1" firstCol="1" bandRow="1"/>
              <a:tblGrid>
                <a:gridCol w="1750005">
                  <a:extLst>
                    <a:ext uri="{9D8B030D-6E8A-4147-A177-3AD203B41FA5}">
                      <a16:colId xmlns:a16="http://schemas.microsoft.com/office/drawing/2014/main" val="3972742455"/>
                    </a:ext>
                  </a:extLst>
                </a:gridCol>
                <a:gridCol w="3639454">
                  <a:extLst>
                    <a:ext uri="{9D8B030D-6E8A-4147-A177-3AD203B41FA5}">
                      <a16:colId xmlns:a16="http://schemas.microsoft.com/office/drawing/2014/main" val="2136130691"/>
                    </a:ext>
                  </a:extLst>
                </a:gridCol>
              </a:tblGrid>
              <a:tr h="296181">
                <a:tc gridSpan="2">
                  <a:txBody>
                    <a:bodyPr/>
                    <a:lstStyle/>
                    <a:p>
                      <a:pPr marL="0" marR="0" algn="l">
                        <a:spcBef>
                          <a:spcPts val="0"/>
                        </a:spcBef>
                        <a:spcAft>
                          <a:spcPts val="0"/>
                        </a:spcAft>
                      </a:pPr>
                      <a:r>
                        <a:rPr lang="en-US" sz="1300" b="0" dirty="0">
                          <a:solidFill>
                            <a:schemeClr val="bg1"/>
                          </a:solidFill>
                          <a:effectLst/>
                          <a:latin typeface="Roboto Medium" panose="02000000000000000000" pitchFamily="2" charset="0"/>
                          <a:ea typeface="Roboto Medium" panose="02000000000000000000" pitchFamily="2" charset="0"/>
                          <a:cs typeface="Times New Roman" panose="02020603050405020304" pitchFamily="18" charset="0"/>
                        </a:rPr>
                        <a:t>Software Specifications</a:t>
                      </a:r>
                      <a:endParaRPr lang="en-MY" sz="1300" b="0" dirty="0">
                        <a:solidFill>
                          <a:schemeClr val="bg1"/>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002060"/>
                    </a:solidFill>
                  </a:tcPr>
                </a:tc>
                <a:tc hMerge="1">
                  <a:txBody>
                    <a:bodyPr/>
                    <a:lstStyle/>
                    <a:p>
                      <a:endParaRPr lang="en-MY"/>
                    </a:p>
                  </a:txBody>
                  <a:tcPr/>
                </a:tc>
                <a:extLst>
                  <a:ext uri="{0D108BD9-81ED-4DB2-BD59-A6C34878D82A}">
                    <a16:rowId xmlns:a16="http://schemas.microsoft.com/office/drawing/2014/main" val="329874547"/>
                  </a:ext>
                </a:extLst>
              </a:tr>
              <a:tr h="255671">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Interface</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Http; Https</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017669536"/>
                  </a:ext>
                </a:extLst>
              </a:tr>
              <a:tr h="913113">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Compatible Browser</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IE7 or Later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Mozilla Firefox or Later</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Chrome Version 4.0 or Later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Safari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669995343"/>
                  </a:ext>
                </a:extLst>
              </a:tr>
              <a:tr h="417672">
                <a:tc>
                  <a:txBody>
                    <a:bodyPr/>
                    <a:lstStyle/>
                    <a:p>
                      <a:pPr marL="85725" marR="0" indent="-85725"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User Levels</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2 levels: Administrator, Standard User</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286761315"/>
                  </a:ext>
                </a:extLst>
              </a:tr>
              <a:tr h="255671">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Ethernet</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10/100 Mb Ethernet</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04844554"/>
                  </a:ext>
                </a:extLst>
              </a:tr>
              <a:tr h="596674">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Time</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NTP, Adjustable time zone, automatic day light saving adjustments</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013698333"/>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Data Delivery</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TCP/IP</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224472565"/>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Database Type</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SQLite</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510820097"/>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Report format</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csv, .xml, .txt</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82384290"/>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Data Storage</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5 Years storage with auto sync</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795749197"/>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Data Backup</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Yes</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057268209"/>
                  </a:ext>
                </a:extLst>
              </a:tr>
              <a:tr h="645826">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Backup Frequency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Daily Full Backup of Data and Configuration</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Weekly Backup to Sub Server for Contingency Purpose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312653258"/>
                  </a:ext>
                </a:extLst>
              </a:tr>
              <a:tr h="596674">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Software Version Upgrade</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Auto Upgrade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163190520"/>
                  </a:ext>
                </a:extLst>
              </a:tr>
            </a:tbl>
          </a:graphicData>
        </a:graphic>
      </p:graphicFrame>
      <p:sp>
        <p:nvSpPr>
          <p:cNvPr id="11" name="Text Placeholder 10">
            <a:extLst>
              <a:ext uri="{FF2B5EF4-FFF2-40B4-BE49-F238E27FC236}">
                <a16:creationId xmlns:a16="http://schemas.microsoft.com/office/drawing/2014/main" id="{240C4922-977D-46AE-905A-C24D3C9F0898}"/>
              </a:ext>
            </a:extLst>
          </p:cNvPr>
          <p:cNvSpPr txBox="1">
            <a:spLocks/>
          </p:cNvSpPr>
          <p:nvPr/>
        </p:nvSpPr>
        <p:spPr>
          <a:xfrm>
            <a:off x="576073" y="3891942"/>
            <a:ext cx="3858768" cy="3297419"/>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Functions: </a:t>
            </a:r>
          </a:p>
          <a:p>
            <a:pPr marL="342900" indent="-342900">
              <a:spcBef>
                <a:spcPts val="600"/>
              </a:spcBef>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Staff alert if capacity limit is breached</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Centralized Management Analytics Software</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API Available for Data Integration</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Pre-defined Report Set</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Health Check Report</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User Account Management </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Automated Email Scheduler </a:t>
            </a:r>
          </a:p>
          <a:p>
            <a:pPr lvl="1"/>
            <a:endParaRPr lang="en-US" sz="1800" dirty="0">
              <a:solidFill>
                <a:schemeClr val="accent3">
                  <a:lumMod val="75000"/>
                </a:schemeClr>
              </a:solidFill>
              <a:latin typeface="Source Sans Pro Light" panose="020B0403030403020204" pitchFamily="34" charset="0"/>
              <a:ea typeface="Source Sans Pro Light" panose="020B0403030403020204" pitchFamily="34" charset="0"/>
            </a:endParaRPr>
          </a:p>
          <a:p>
            <a:pPr marL="789938" lvl="1" indent="-285750">
              <a:buFont typeface="Arial" panose="020B0604020202020204" pitchFamily="34" charset="0"/>
              <a:buChar char="•"/>
            </a:pPr>
            <a:endParaRPr lang="en-US" sz="1800" dirty="0">
              <a:solidFill>
                <a:schemeClr val="accent3">
                  <a:lumMod val="75000"/>
                </a:schemeClr>
              </a:solidFill>
              <a:latin typeface="Source Sans Pro Light" panose="020B0403030403020204" pitchFamily="34" charset="0"/>
              <a:ea typeface="Source Sans Pro Light" panose="020B0403030403020204" pitchFamily="34" charset="0"/>
            </a:endParaRPr>
          </a:p>
          <a:p>
            <a:pPr lvl="1"/>
            <a:endParaRPr lang="en-US" sz="1800" dirty="0">
              <a:solidFill>
                <a:schemeClr val="accent3">
                  <a:lumMod val="75000"/>
                </a:schemeClr>
              </a:solidFill>
              <a:latin typeface="Source Sans Pro Light" panose="020B0403030403020204" pitchFamily="34" charset="0"/>
              <a:ea typeface="Source Sans Pro Light" panose="020B0403030403020204" pitchFamily="34" charset="0"/>
            </a:endParaRPr>
          </a:p>
        </p:txBody>
      </p:sp>
      <p:pic>
        <p:nvPicPr>
          <p:cNvPr id="12" name="Picture 11">
            <a:extLst>
              <a:ext uri="{FF2B5EF4-FFF2-40B4-BE49-F238E27FC236}">
                <a16:creationId xmlns:a16="http://schemas.microsoft.com/office/drawing/2014/main" id="{A3703885-E7C7-4F33-9E3E-5C61F311CF6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3826" y="1099204"/>
            <a:ext cx="3760564" cy="2321302"/>
          </a:xfrm>
          <a:prstGeom prst="rect">
            <a:avLst/>
          </a:prstGeom>
          <a:noFill/>
          <a:ln>
            <a:noFill/>
          </a:ln>
        </p:spPr>
      </p:pic>
    </p:spTree>
    <p:extLst>
      <p:ext uri="{BB962C8B-B14F-4D97-AF65-F5344CB8AC3E}">
        <p14:creationId xmlns:p14="http://schemas.microsoft.com/office/powerpoint/2010/main" val="282540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1E0FC7-7247-4220-9D67-AEB1BD668153}"/>
              </a:ext>
            </a:extLst>
          </p:cNvPr>
          <p:cNvSpPr>
            <a:spLocks noGrp="1"/>
          </p:cNvSpPr>
          <p:nvPr>
            <p:ph type="body" idx="1"/>
          </p:nvPr>
        </p:nvSpPr>
        <p:spPr>
          <a:xfrm>
            <a:off x="5988189" y="1686401"/>
            <a:ext cx="4384247" cy="4224872"/>
          </a:xfrm>
        </p:spPr>
        <p:txBody>
          <a:bodyPr>
            <a:noAutofit/>
          </a:bodyPr>
          <a:lstStyle/>
          <a:p>
            <a:r>
              <a:rPr lang="en-US" sz="2000" dirty="0">
                <a:solidFill>
                  <a:srgbClr val="3A6AB3"/>
                </a:solidFill>
                <a:latin typeface="Roboto Medium" panose="02000000000000000000" pitchFamily="2" charset="0"/>
                <a:ea typeface="Roboto Medium" panose="02000000000000000000" pitchFamily="2" charset="0"/>
              </a:rPr>
              <a:t>Multi-language Interface</a:t>
            </a:r>
          </a:p>
          <a:p>
            <a:pPr lvl="0" defTabSz="457200">
              <a:spcBef>
                <a:spcPts val="500"/>
              </a:spcBef>
              <a:buClr>
                <a:srgbClr val="3A6AB3"/>
              </a:buClr>
            </a:pPr>
            <a:r>
              <a:rPr lang="en-US" sz="1300" dirty="0">
                <a:solidFill>
                  <a:srgbClr val="333333"/>
                </a:solidFill>
                <a:latin typeface="Roboto Light" panose="02000000000000000000" pitchFamily="2" charset="0"/>
                <a:ea typeface="Roboto Light" panose="02000000000000000000" pitchFamily="2" charset="0"/>
              </a:rPr>
              <a:t>Different languages available such as: </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English</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Dutch</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Spanish</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French</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Italian</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German</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Arabic</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Japanese</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Chinese</a:t>
            </a:r>
            <a:endParaRPr lang="en-US" sz="1300" dirty="0">
              <a:solidFill>
                <a:srgbClr val="3A6AB3"/>
              </a:solidFill>
              <a:latin typeface="Roboto Light" panose="02000000000000000000" pitchFamily="2" charset="0"/>
              <a:ea typeface="Roboto Light" panose="02000000000000000000" pitchFamily="2" charset="0"/>
            </a:endParaRPr>
          </a:p>
          <a:p>
            <a:r>
              <a:rPr lang="en-US" sz="2000" dirty="0" err="1">
                <a:solidFill>
                  <a:srgbClr val="3A6AB3"/>
                </a:solidFill>
                <a:latin typeface="Roboto Medium" panose="02000000000000000000" pitchFamily="2" charset="0"/>
                <a:ea typeface="Roboto Medium" panose="02000000000000000000" pitchFamily="2" charset="0"/>
              </a:rPr>
              <a:t>Customise</a:t>
            </a:r>
            <a:r>
              <a:rPr lang="en-US" sz="2000" dirty="0">
                <a:solidFill>
                  <a:srgbClr val="3A6AB3"/>
                </a:solidFill>
                <a:latin typeface="Roboto Medium" panose="02000000000000000000" pitchFamily="2" charset="0"/>
                <a:ea typeface="Roboto Medium" panose="02000000000000000000" pitchFamily="2" charset="0"/>
              </a:rPr>
              <a:t> dashboard design</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FootfallCam will customize the language and images in the dashboard</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Provide us with the translated text and graphics, then we will help you handle the configuration</a:t>
            </a:r>
          </a:p>
          <a:p>
            <a:pPr marL="285750" lvl="0" indent="-285750" defTabSz="45720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lvl="0" defTabSz="457200">
              <a:spcBef>
                <a:spcPts val="500"/>
              </a:spcBef>
              <a:buClr>
                <a:srgbClr val="3A6AB3"/>
              </a:buClr>
            </a:pPr>
            <a:endParaRPr lang="en-US" sz="1300" dirty="0">
              <a:solidFill>
                <a:srgbClr val="333333"/>
              </a:solidFill>
              <a:latin typeface="Roboto Light" panose="02000000000000000000" pitchFamily="2" charset="0"/>
              <a:ea typeface="Roboto Light" panose="02000000000000000000" pitchFamily="2" charset="0"/>
            </a:endParaRPr>
          </a:p>
          <a:p>
            <a:pPr marL="285750" lvl="0" indent="-285750" defTabSz="457200">
              <a:spcBef>
                <a:spcPts val="500"/>
              </a:spcBef>
              <a:buClr>
                <a:srgbClr val="3A6AB3"/>
              </a:buClr>
              <a:buFont typeface="Arial" panose="020B0604020202020204" pitchFamily="34" charset="0"/>
              <a:buChar char="•"/>
            </a:pPr>
            <a:endParaRPr lang="en-US" sz="1300" dirty="0">
              <a:solidFill>
                <a:srgbClr val="3A6AB3"/>
              </a:solidFill>
              <a:latin typeface="Roboto Light" panose="02000000000000000000" pitchFamily="2" charset="0"/>
              <a:ea typeface="Roboto Light" panose="02000000000000000000" pitchFamily="2" charset="0"/>
            </a:endParaRPr>
          </a:p>
          <a:p>
            <a:endParaRPr lang="en-US" sz="2000" dirty="0">
              <a:solidFill>
                <a:srgbClr val="3A6AB3"/>
              </a:solidFill>
              <a:latin typeface="Roboto Medium" panose="02000000000000000000" pitchFamily="2" charset="0"/>
              <a:ea typeface="Roboto Medium" panose="02000000000000000000" pitchFamily="2" charset="0"/>
            </a:endParaRPr>
          </a:p>
          <a:p>
            <a:endParaRPr lang="en-US" sz="2000" dirty="0">
              <a:solidFill>
                <a:srgbClr val="3A6AB3"/>
              </a:solidFill>
              <a:latin typeface="Roboto Medium" panose="02000000000000000000" pitchFamily="2" charset="0"/>
              <a:ea typeface="Roboto Medium" panose="02000000000000000000" pitchFamily="2" charset="0"/>
            </a:endParaRPr>
          </a:p>
        </p:txBody>
      </p:sp>
      <p:sp>
        <p:nvSpPr>
          <p:cNvPr id="4" name="Title 33">
            <a:extLst>
              <a:ext uri="{FF2B5EF4-FFF2-40B4-BE49-F238E27FC236}">
                <a16:creationId xmlns:a16="http://schemas.microsoft.com/office/drawing/2014/main" id="{EA43ACAD-527B-43AD-9666-B2BFA4FB0C0A}"/>
              </a:ext>
            </a:extLst>
          </p:cNvPr>
          <p:cNvSpPr txBox="1">
            <a:spLocks/>
          </p:cNvSpPr>
          <p:nvPr/>
        </p:nvSpPr>
        <p:spPr>
          <a:xfrm>
            <a:off x="408761" y="253348"/>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Enterprise Class Software</a:t>
            </a:r>
          </a:p>
          <a:p>
            <a:endParaRPr lang="en-US" sz="3400" spc="-150" dirty="0">
              <a:solidFill>
                <a:srgbClr val="3A6AB3"/>
              </a:solidFill>
              <a:latin typeface="Work Sans Medium" pitchFamily="2" charset="0"/>
              <a:ea typeface="Roboto" panose="02000000000000000000" pitchFamily="2" charset="0"/>
            </a:endParaRPr>
          </a:p>
        </p:txBody>
      </p:sp>
      <p:sp>
        <p:nvSpPr>
          <p:cNvPr id="6" name="Text Placeholder 10">
            <a:extLst>
              <a:ext uri="{FF2B5EF4-FFF2-40B4-BE49-F238E27FC236}">
                <a16:creationId xmlns:a16="http://schemas.microsoft.com/office/drawing/2014/main" id="{2B326B64-E558-4724-854A-7858AE37F650}"/>
              </a:ext>
            </a:extLst>
          </p:cNvPr>
          <p:cNvSpPr txBox="1">
            <a:spLocks/>
          </p:cNvSpPr>
          <p:nvPr/>
        </p:nvSpPr>
        <p:spPr>
          <a:xfrm>
            <a:off x="1087492" y="1214466"/>
            <a:ext cx="4256827" cy="1435693"/>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endParaRPr lang="en-US" sz="1300" dirty="0">
              <a:solidFill>
                <a:schemeClr val="bg2">
                  <a:lumMod val="50000"/>
                </a:schemeClr>
              </a:solidFill>
            </a:endParaRPr>
          </a:p>
        </p:txBody>
      </p:sp>
      <p:sp>
        <p:nvSpPr>
          <p:cNvPr id="9" name="Text Placeholder 10">
            <a:extLst>
              <a:ext uri="{FF2B5EF4-FFF2-40B4-BE49-F238E27FC236}">
                <a16:creationId xmlns:a16="http://schemas.microsoft.com/office/drawing/2014/main" id="{442E10C0-EEFC-4006-908B-4B2F0420209A}"/>
              </a:ext>
            </a:extLst>
          </p:cNvPr>
          <p:cNvSpPr txBox="1">
            <a:spLocks/>
          </p:cNvSpPr>
          <p:nvPr/>
        </p:nvSpPr>
        <p:spPr>
          <a:xfrm>
            <a:off x="5988187" y="2962119"/>
            <a:ext cx="4256827" cy="1435693"/>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solidFill>
                <a:schemeClr val="bg2">
                  <a:lumMod val="50000"/>
                </a:schemeClr>
              </a:solidFill>
            </a:endParaRPr>
          </a:p>
        </p:txBody>
      </p:sp>
      <p:grpSp>
        <p:nvGrpSpPr>
          <p:cNvPr id="12" name="Group 11">
            <a:extLst>
              <a:ext uri="{FF2B5EF4-FFF2-40B4-BE49-F238E27FC236}">
                <a16:creationId xmlns:a16="http://schemas.microsoft.com/office/drawing/2014/main" id="{57714EF8-5E73-40E8-ABF1-01B8BEF45F12}"/>
              </a:ext>
            </a:extLst>
          </p:cNvPr>
          <p:cNvGrpSpPr/>
          <p:nvPr/>
        </p:nvGrpSpPr>
        <p:grpSpPr>
          <a:xfrm>
            <a:off x="443623" y="1730600"/>
            <a:ext cx="5260431" cy="4101650"/>
            <a:chOff x="443624" y="1730600"/>
            <a:chExt cx="5260431" cy="4101650"/>
          </a:xfrm>
        </p:grpSpPr>
        <p:pic>
          <p:nvPicPr>
            <p:cNvPr id="13" name="Picture 12">
              <a:extLst>
                <a:ext uri="{FF2B5EF4-FFF2-40B4-BE49-F238E27FC236}">
                  <a16:creationId xmlns:a16="http://schemas.microsoft.com/office/drawing/2014/main" id="{28814C1C-5101-4ED4-B6E8-CE4C8E5C8CD4}"/>
                </a:ext>
              </a:extLst>
            </p:cNvPr>
            <p:cNvPicPr>
              <a:picLocks noChangeAspect="1"/>
            </p:cNvPicPr>
            <p:nvPr/>
          </p:nvPicPr>
          <p:blipFill>
            <a:blip r:embed="rId2"/>
            <a:stretch>
              <a:fillRect/>
            </a:stretch>
          </p:blipFill>
          <p:spPr>
            <a:xfrm>
              <a:off x="443624" y="1730600"/>
              <a:ext cx="5260431" cy="4101650"/>
            </a:xfrm>
            <a:prstGeom prst="rect">
              <a:avLst/>
            </a:prstGeom>
            <a:ln w="3175">
              <a:solidFill>
                <a:srgbClr val="7D7D7D"/>
              </a:solidFill>
            </a:ln>
            <a:effectLst>
              <a:outerShdw blurRad="50800" dist="38100" dir="2700000" algn="tl" rotWithShape="0">
                <a:srgbClr val="000000">
                  <a:alpha val="15000"/>
                </a:srgbClr>
              </a:outerShdw>
            </a:effectLst>
          </p:spPr>
        </p:pic>
        <p:pic>
          <p:nvPicPr>
            <p:cNvPr id="14" name="Picture 13">
              <a:extLst>
                <a:ext uri="{FF2B5EF4-FFF2-40B4-BE49-F238E27FC236}">
                  <a16:creationId xmlns:a16="http://schemas.microsoft.com/office/drawing/2014/main" id="{72B318F7-BE3F-483F-87F2-0D266A25D384}"/>
                </a:ext>
              </a:extLst>
            </p:cNvPr>
            <p:cNvPicPr>
              <a:picLocks noChangeAspect="1"/>
            </p:cNvPicPr>
            <p:nvPr/>
          </p:nvPicPr>
          <p:blipFill rotWithShape="1">
            <a:blip r:embed="rId3"/>
            <a:srcRect r="737"/>
            <a:stretch/>
          </p:blipFill>
          <p:spPr>
            <a:xfrm>
              <a:off x="1851206" y="2390775"/>
              <a:ext cx="3422470" cy="3335471"/>
            </a:xfrm>
            <a:prstGeom prst="rect">
              <a:avLst/>
            </a:prstGeom>
          </p:spPr>
        </p:pic>
      </p:grpSp>
    </p:spTree>
    <p:extLst>
      <p:ext uri="{BB962C8B-B14F-4D97-AF65-F5344CB8AC3E}">
        <p14:creationId xmlns:p14="http://schemas.microsoft.com/office/powerpoint/2010/main" val="342889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419D806E-1DCC-488F-B41D-C8936752E2B3}"/>
              </a:ext>
            </a:extLst>
          </p:cNvPr>
          <p:cNvSpPr>
            <a:spLocks noGrp="1"/>
          </p:cNvSpPr>
          <p:nvPr>
            <p:ph type="body" sz="quarter" idx="14"/>
          </p:nvPr>
        </p:nvSpPr>
        <p:spPr>
          <a:xfrm>
            <a:off x="260719" y="7118182"/>
            <a:ext cx="3551871" cy="444668"/>
          </a:xfrm>
        </p:spPr>
        <p:txBody>
          <a:bodyPr/>
          <a:lstStyle/>
          <a:p>
            <a:r>
              <a:rPr lang="en-US" dirty="0"/>
              <a:t>©2002-2020 Footfall counter is trademark application of FootfallCam in various jurisdictions. We reserve the right to introduce modifications without notice. All other company names and products are trademarks of their respective companies.</a:t>
            </a:r>
          </a:p>
        </p:txBody>
      </p:sp>
      <p:sp>
        <p:nvSpPr>
          <p:cNvPr id="10" name="Rectangle 9">
            <a:extLst>
              <a:ext uri="{FF2B5EF4-FFF2-40B4-BE49-F238E27FC236}">
                <a16:creationId xmlns:a16="http://schemas.microsoft.com/office/drawing/2014/main" id="{39B4718F-09B7-4BAD-9051-650E68B4E3D7}"/>
              </a:ext>
            </a:extLst>
          </p:cNvPr>
          <p:cNvSpPr/>
          <p:nvPr/>
        </p:nvSpPr>
        <p:spPr>
          <a:xfrm>
            <a:off x="704164" y="4063546"/>
            <a:ext cx="7144436" cy="253899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9">
            <a:extLst>
              <a:ext uri="{FF2B5EF4-FFF2-40B4-BE49-F238E27FC236}">
                <a16:creationId xmlns:a16="http://schemas.microsoft.com/office/drawing/2014/main" id="{EC301D60-14F2-4372-90A4-5340F124CD74}"/>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8200" spc="-150" dirty="0">
                <a:solidFill>
                  <a:srgbClr val="3A6AB3"/>
                </a:solidFill>
                <a:latin typeface="Work Sans Medium" pitchFamily="2" charset="0"/>
              </a:rPr>
              <a:t>The End</a:t>
            </a:r>
          </a:p>
        </p:txBody>
      </p:sp>
      <p:sp>
        <p:nvSpPr>
          <p:cNvPr id="12" name="Title 33">
            <a:extLst>
              <a:ext uri="{FF2B5EF4-FFF2-40B4-BE49-F238E27FC236}">
                <a16:creationId xmlns:a16="http://schemas.microsoft.com/office/drawing/2014/main" id="{453F39A7-5156-4384-B3CB-49346AF94340}"/>
              </a:ext>
            </a:extLst>
          </p:cNvPr>
          <p:cNvSpPr txBox="1">
            <a:spLocks/>
          </p:cNvSpPr>
          <p:nvPr/>
        </p:nvSpPr>
        <p:spPr>
          <a:xfrm>
            <a:off x="732739" y="4098633"/>
            <a:ext cx="3057990" cy="617432"/>
          </a:xfrm>
          <a:prstGeom prst="rect">
            <a:avLst/>
          </a:prstGeom>
        </p:spPr>
        <p:txBody>
          <a:bodyPr>
            <a:norm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2400" dirty="0">
                <a:solidFill>
                  <a:srgbClr val="3A6AB3"/>
                </a:solidFill>
                <a:latin typeface="Roboto Medium" panose="02000000000000000000" pitchFamily="2" charset="0"/>
                <a:ea typeface="Roboto Medium" panose="02000000000000000000" pitchFamily="2" charset="0"/>
              </a:rPr>
              <a:t>Contact Us</a:t>
            </a:r>
          </a:p>
        </p:txBody>
      </p:sp>
      <p:sp>
        <p:nvSpPr>
          <p:cNvPr id="13" name="Text Placeholder 10">
            <a:extLst>
              <a:ext uri="{FF2B5EF4-FFF2-40B4-BE49-F238E27FC236}">
                <a16:creationId xmlns:a16="http://schemas.microsoft.com/office/drawing/2014/main" id="{6E9D1F37-B9FD-426E-A4EE-04A7DA1FEA4D}"/>
              </a:ext>
            </a:extLst>
          </p:cNvPr>
          <p:cNvSpPr>
            <a:spLocks noGrp="1"/>
          </p:cNvSpPr>
          <p:nvPr>
            <p:ph type="body" idx="1"/>
          </p:nvPr>
        </p:nvSpPr>
        <p:spPr>
          <a:xfrm>
            <a:off x="833807" y="4708861"/>
            <a:ext cx="6681418" cy="1825364"/>
          </a:xfrm>
        </p:spPr>
        <p:txBody>
          <a:bodyPr>
            <a:noAutofit/>
          </a:bodyPr>
          <a:lstStyle/>
          <a:p>
            <a:pPr>
              <a:lnSpc>
                <a:spcPct val="100000"/>
              </a:lnSpc>
              <a:spcBef>
                <a:spcPts val="0"/>
              </a:spcBef>
            </a:pPr>
            <a:r>
              <a:rPr lang="en-US" sz="1400" dirty="0">
                <a:solidFill>
                  <a:srgbClr val="333333"/>
                </a:solidFill>
                <a:latin typeface="Roboto Light" panose="02000000000000000000" pitchFamily="2" charset="0"/>
                <a:ea typeface="Roboto Light" panose="02000000000000000000" pitchFamily="2" charset="0"/>
              </a:rPr>
              <a:t>You need further information or have a question? </a:t>
            </a:r>
          </a:p>
          <a:p>
            <a:pPr>
              <a:lnSpc>
                <a:spcPct val="100000"/>
              </a:lnSpc>
              <a:spcBef>
                <a:spcPts val="0"/>
              </a:spcBef>
            </a:pPr>
            <a:r>
              <a:rPr lang="en-US" sz="1400" dirty="0">
                <a:solidFill>
                  <a:srgbClr val="333333"/>
                </a:solidFill>
                <a:latin typeface="Roboto Light" panose="02000000000000000000" pitchFamily="2" charset="0"/>
                <a:ea typeface="Roboto Light" panose="02000000000000000000" pitchFamily="2" charset="0"/>
              </a:rPr>
              <a:t>Please visit:</a:t>
            </a:r>
          </a:p>
          <a:p>
            <a:pPr>
              <a:lnSpc>
                <a:spcPct val="200000"/>
              </a:lnSpc>
              <a:spcBef>
                <a:spcPts val="0"/>
              </a:spcBef>
            </a:pPr>
            <a:r>
              <a:rPr lang="en-US" sz="1400" dirty="0">
                <a:solidFill>
                  <a:srgbClr val="2888C9"/>
                </a:solidFill>
                <a:latin typeface="Roboto Light" panose="02000000000000000000" pitchFamily="2" charset="0"/>
                <a:ea typeface="Roboto Light" panose="02000000000000000000" pitchFamily="2" charset="0"/>
                <a:cs typeface="Calibri Bold" panose="020F0702030404030204" pitchFamily="34" charset="0"/>
                <a:hlinkClick r:id="rId4">
                  <a:extLst>
                    <a:ext uri="{A12FA001-AC4F-418D-AE19-62706E023703}">
                      <ahyp:hlinkClr xmlns:ahyp="http://schemas.microsoft.com/office/drawing/2018/hyperlinkcolor" val="tx"/>
                    </a:ext>
                  </a:extLst>
                </a:hlinkClick>
              </a:rPr>
              <a:t>www.footfallcam.com</a:t>
            </a:r>
            <a:endParaRPr lang="en-US" sz="1400" dirty="0">
              <a:solidFill>
                <a:schemeClr val="tx1"/>
              </a:solidFill>
              <a:latin typeface="Roboto Light" panose="02000000000000000000" pitchFamily="2" charset="0"/>
              <a:ea typeface="Roboto Light" panose="02000000000000000000" pitchFamily="2" charset="0"/>
              <a:cs typeface="Calibri Bold" panose="020F0702030404030204" pitchFamily="34" charset="0"/>
            </a:endParaRPr>
          </a:p>
          <a:p>
            <a:pPr>
              <a:lnSpc>
                <a:spcPct val="200000"/>
              </a:lnSpc>
              <a:spcBef>
                <a:spcPts val="0"/>
              </a:spcBef>
            </a:pPr>
            <a:r>
              <a:rPr lang="en-US" sz="1400" dirty="0">
                <a:solidFill>
                  <a:schemeClr val="tx1"/>
                </a:solidFill>
                <a:latin typeface="Roboto Light" panose="02000000000000000000" pitchFamily="2" charset="0"/>
                <a:ea typeface="Roboto Light" panose="02000000000000000000" pitchFamily="2" charset="0"/>
                <a:cs typeface="Calibri Bold" panose="020F0702030404030204" pitchFamily="34" charset="0"/>
              </a:rPr>
              <a:t>Subscribe to FootfallCam YouTube channel for more marketing and training videos:</a:t>
            </a:r>
          </a:p>
        </p:txBody>
      </p:sp>
      <p:pic>
        <p:nvPicPr>
          <p:cNvPr id="4" name="Picture 4" descr="YouTube Banner Size &amp; YouTube Channel Art Size Guide | May 2020">
            <a:hlinkClick r:id="rId5"/>
            <a:extLst>
              <a:ext uri="{FF2B5EF4-FFF2-40B4-BE49-F238E27FC236}">
                <a16:creationId xmlns:a16="http://schemas.microsoft.com/office/drawing/2014/main" id="{9749E0CB-BA13-48D5-988E-4E6C4626E10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807" y="5932996"/>
            <a:ext cx="1156918" cy="47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87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EB6F3E-6028-408A-8667-341AF140213A}"/>
              </a:ext>
            </a:extLst>
          </p:cNvPr>
          <p:cNvSpPr txBox="1"/>
          <p:nvPr/>
        </p:nvSpPr>
        <p:spPr>
          <a:xfrm>
            <a:off x="448664" y="1255459"/>
            <a:ext cx="9695461" cy="492443"/>
          </a:xfrm>
          <a:prstGeom prst="rect">
            <a:avLst/>
          </a:prstGeom>
          <a:noFill/>
        </p:spPr>
        <p:txBody>
          <a:bodyPr wrap="square" rtlCol="0">
            <a:spAutoFit/>
          </a:bodyPr>
          <a:lstStyle/>
          <a:p>
            <a:pPr defTabSz="1008400">
              <a:spcBef>
                <a:spcPts val="1103"/>
              </a:spcBef>
            </a:pPr>
            <a:r>
              <a:rPr lang="en-US" sz="1300" dirty="0">
                <a:latin typeface="Roboto Light" panose="02000000000000000000" pitchFamily="2" charset="0"/>
                <a:ea typeface="Roboto Light" panose="02000000000000000000" pitchFamily="2" charset="0"/>
              </a:rPr>
              <a:t>With queue counting detection and blob tracking technology, the </a:t>
            </a:r>
            <a:r>
              <a:rPr lang="en-US" sz="1300" dirty="0">
                <a:solidFill>
                  <a:srgbClr val="3A6AB3"/>
                </a:solidFill>
                <a:latin typeface="Roboto Light" panose="02000000000000000000" pitchFamily="2" charset="0"/>
                <a:ea typeface="Roboto Light" panose="02000000000000000000" pitchFamily="2" charset="0"/>
              </a:rPr>
              <a:t>FootfallCam 3D MAX™</a:t>
            </a:r>
            <a:r>
              <a:rPr lang="en-US" sz="1300" dirty="0">
                <a:latin typeface="Roboto Light" panose="02000000000000000000" pitchFamily="2" charset="0"/>
                <a:ea typeface="Roboto Light" panose="02000000000000000000" pitchFamily="2" charset="0"/>
              </a:rPr>
              <a:t> will automatically detect any form of movement and register the queuing patterns.</a:t>
            </a:r>
          </a:p>
        </p:txBody>
      </p:sp>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Medium" panose="02000000000000000000" pitchFamily="2" charset="0"/>
              </a:rPr>
              <a:t>Queue Counting - </a:t>
            </a:r>
            <a:r>
              <a:rPr lang="en-US" sz="3400" spc="-150" dirty="0" err="1">
                <a:solidFill>
                  <a:srgbClr val="3A6AB3"/>
                </a:solidFill>
                <a:latin typeface="Work Sans Medium" pitchFamily="2" charset="0"/>
                <a:ea typeface="Roboto Medium" panose="02000000000000000000" pitchFamily="2" charset="0"/>
              </a:rPr>
              <a:t>Optimise</a:t>
            </a:r>
            <a:r>
              <a:rPr lang="en-US" sz="3400" spc="-150" dirty="0">
                <a:solidFill>
                  <a:srgbClr val="3A6AB3"/>
                </a:solidFill>
                <a:latin typeface="Work Sans Medium" pitchFamily="2" charset="0"/>
                <a:ea typeface="Roboto Medium" panose="02000000000000000000" pitchFamily="2" charset="0"/>
              </a:rPr>
              <a:t> Speed of Service</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pic>
        <p:nvPicPr>
          <p:cNvPr id="7" name="Picture 6">
            <a:extLst>
              <a:ext uri="{FF2B5EF4-FFF2-40B4-BE49-F238E27FC236}">
                <a16:creationId xmlns:a16="http://schemas.microsoft.com/office/drawing/2014/main" id="{69781EF8-1081-4D59-8FFE-9C7B04BA8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632" y="1444763"/>
            <a:ext cx="7949837" cy="5635031"/>
          </a:xfrm>
          <a:prstGeom prst="rect">
            <a:avLst/>
          </a:prstGeom>
        </p:spPr>
      </p:pic>
      <p:pic>
        <p:nvPicPr>
          <p:cNvPr id="8" name="Picture 7">
            <a:extLst>
              <a:ext uri="{FF2B5EF4-FFF2-40B4-BE49-F238E27FC236}">
                <a16:creationId xmlns:a16="http://schemas.microsoft.com/office/drawing/2014/main" id="{EE5F0E0C-EA02-477F-BC64-C6983C1E7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968" y="4287023"/>
            <a:ext cx="4189157" cy="2792771"/>
          </a:xfrm>
          <a:prstGeom prst="rect">
            <a:avLst/>
          </a:prstGeom>
        </p:spPr>
      </p:pic>
      <p:sp>
        <p:nvSpPr>
          <p:cNvPr id="18" name="TextBox 17">
            <a:extLst>
              <a:ext uri="{FF2B5EF4-FFF2-40B4-BE49-F238E27FC236}">
                <a16:creationId xmlns:a16="http://schemas.microsoft.com/office/drawing/2014/main" id="{9577882B-F473-4F41-B7AC-14747BFD6076}"/>
              </a:ext>
            </a:extLst>
          </p:cNvPr>
          <p:cNvSpPr txBox="1"/>
          <p:nvPr/>
        </p:nvSpPr>
        <p:spPr>
          <a:xfrm>
            <a:off x="6094529" y="1948740"/>
            <a:ext cx="4049596" cy="2616101"/>
          </a:xfrm>
          <a:prstGeom prst="rect">
            <a:avLst/>
          </a:prstGeom>
          <a:noFill/>
        </p:spPr>
        <p:txBody>
          <a:bodyPr wrap="square" rtlCol="0">
            <a:spAutoFit/>
          </a:bodyPr>
          <a:lstStyle/>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Using </a:t>
            </a:r>
            <a:r>
              <a:rPr lang="en-US" dirty="0">
                <a:solidFill>
                  <a:srgbClr val="3A6AB3"/>
                </a:solidFill>
                <a:latin typeface="Roboto Light" panose="02000000000000000000" pitchFamily="2" charset="0"/>
                <a:ea typeface="Roboto Light" panose="02000000000000000000" pitchFamily="2" charset="0"/>
              </a:rPr>
              <a:t>3D Stereo Vision </a:t>
            </a:r>
            <a:r>
              <a:rPr lang="en-US" dirty="0">
                <a:latin typeface="Roboto Light" panose="02000000000000000000" pitchFamily="2" charset="0"/>
                <a:ea typeface="Roboto Light" panose="02000000000000000000" pitchFamily="2" charset="0"/>
              </a:rPr>
              <a:t>technology and 2D </a:t>
            </a:r>
            <a:r>
              <a:rPr lang="en-US" dirty="0">
                <a:latin typeface="Roboto Light" panose="02000000000000000000" pitchFamily="2" charset="0"/>
                <a:ea typeface="Roboto Light" panose="02000000000000000000" pitchFamily="2" charset="0"/>
                <a:hlinkClick r:id="rId5"/>
              </a:rPr>
              <a:t>video analytics</a:t>
            </a:r>
            <a:endParaRPr lang="en-US" dirty="0">
              <a:latin typeface="Roboto Light" panose="02000000000000000000" pitchFamily="2" charset="0"/>
              <a:ea typeface="Roboto Light" panose="02000000000000000000" pitchFamily="2" charset="0"/>
            </a:endParaRP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Highly accurate with video proof</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Suitable for covering </a:t>
            </a:r>
            <a:r>
              <a:rPr lang="en-US" dirty="0">
                <a:solidFill>
                  <a:srgbClr val="3A6AB3"/>
                </a:solidFill>
                <a:latin typeface="Roboto Light" panose="02000000000000000000" pitchFamily="2" charset="0"/>
                <a:ea typeface="Roboto Light" panose="02000000000000000000" pitchFamily="2" charset="0"/>
              </a:rPr>
              <a:t>wide areas</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Field of view (FOV): </a:t>
            </a:r>
            <a:r>
              <a:rPr lang="en-US" dirty="0">
                <a:solidFill>
                  <a:srgbClr val="3A6AB3"/>
                </a:solidFill>
                <a:latin typeface="Roboto Light" panose="02000000000000000000" pitchFamily="2" charset="0"/>
                <a:ea typeface="Roboto Light" panose="02000000000000000000" pitchFamily="2" charset="0"/>
              </a:rPr>
              <a:t>120°</a:t>
            </a:r>
          </a:p>
          <a:p>
            <a:pPr marL="285750" indent="-285750" defTabSz="1008400">
              <a:spcBef>
                <a:spcPts val="600"/>
              </a:spcBef>
              <a:buClr>
                <a:srgbClr val="3A6AB3"/>
              </a:buClr>
              <a:buFont typeface="Arial" panose="020B0604020202020204" pitchFamily="34" charset="0"/>
              <a:buChar char="•"/>
            </a:pPr>
            <a:r>
              <a:rPr lang="en-US" dirty="0">
                <a:latin typeface="Roboto Light" panose="02000000000000000000" pitchFamily="2" charset="0"/>
                <a:ea typeface="Roboto Light" panose="02000000000000000000" pitchFamily="2" charset="0"/>
              </a:rPr>
              <a:t>Proven deployment in KFC (Kentucky Fried Chicken), </a:t>
            </a:r>
            <a:r>
              <a:rPr lang="en-US" dirty="0" err="1">
                <a:latin typeface="Roboto Light" panose="02000000000000000000" pitchFamily="2" charset="0"/>
                <a:ea typeface="Roboto Light" panose="02000000000000000000" pitchFamily="2" charset="0"/>
              </a:rPr>
              <a:t>Applegreen</a:t>
            </a:r>
            <a:r>
              <a:rPr lang="en-US" dirty="0">
                <a:latin typeface="Roboto Light" panose="02000000000000000000" pitchFamily="2" charset="0"/>
                <a:ea typeface="Roboto Light" panose="02000000000000000000" pitchFamily="2" charset="0"/>
              </a:rPr>
              <a:t>, and more</a:t>
            </a:r>
          </a:p>
        </p:txBody>
      </p:sp>
      <p:sp>
        <p:nvSpPr>
          <p:cNvPr id="20" name="TextBox 19">
            <a:extLst>
              <a:ext uri="{FF2B5EF4-FFF2-40B4-BE49-F238E27FC236}">
                <a16:creationId xmlns:a16="http://schemas.microsoft.com/office/drawing/2014/main" id="{0E10F221-C27B-4397-AC80-5B42F9D3DF53}"/>
              </a:ext>
            </a:extLst>
          </p:cNvPr>
          <p:cNvSpPr txBox="1"/>
          <p:nvPr/>
        </p:nvSpPr>
        <p:spPr>
          <a:xfrm>
            <a:off x="7029229" y="6334995"/>
            <a:ext cx="2257632" cy="292388"/>
          </a:xfrm>
          <a:prstGeom prst="rect">
            <a:avLst/>
          </a:prstGeom>
          <a:noFill/>
        </p:spPr>
        <p:txBody>
          <a:bodyPr wrap="square" rtlCol="0">
            <a:spAutoFit/>
          </a:bodyPr>
          <a:lstStyle/>
          <a:p>
            <a:pPr defTabSz="1008400">
              <a:spcBef>
                <a:spcPts val="1103"/>
              </a:spcBef>
            </a:pPr>
            <a:r>
              <a:rPr lang="en-US" sz="1300" dirty="0">
                <a:latin typeface="Roboto Medium" panose="02000000000000000000" pitchFamily="2" charset="0"/>
                <a:ea typeface="Roboto Medium" panose="02000000000000000000" pitchFamily="2" charset="0"/>
                <a:hlinkClick r:id="rId6"/>
              </a:rPr>
              <a:t>FootfallCam 3D MAX™</a:t>
            </a:r>
            <a:endParaRPr lang="en-US" sz="1300" dirty="0">
              <a:latin typeface="Roboto Medium" panose="02000000000000000000" pitchFamily="2" charset="0"/>
              <a:ea typeface="Roboto Medium" panose="02000000000000000000" pitchFamily="2" charset="0"/>
            </a:endParaRPr>
          </a:p>
        </p:txBody>
      </p:sp>
      <p:sp>
        <p:nvSpPr>
          <p:cNvPr id="30" name="TextBox 29">
            <a:extLst>
              <a:ext uri="{FF2B5EF4-FFF2-40B4-BE49-F238E27FC236}">
                <a16:creationId xmlns:a16="http://schemas.microsoft.com/office/drawing/2014/main" id="{F6BE847D-CFF2-4DE8-9C2E-B92D06E16C3C}"/>
              </a:ext>
            </a:extLst>
          </p:cNvPr>
          <p:cNvSpPr txBox="1"/>
          <p:nvPr/>
        </p:nvSpPr>
        <p:spPr>
          <a:xfrm>
            <a:off x="544510" y="6188801"/>
            <a:ext cx="5345722" cy="292388"/>
          </a:xfrm>
          <a:prstGeom prst="rect">
            <a:avLst/>
          </a:prstGeom>
          <a:noFill/>
        </p:spPr>
        <p:txBody>
          <a:bodyPr wrap="square">
            <a:spAutoFit/>
          </a:bodyPr>
          <a:lstStyle/>
          <a:p>
            <a:r>
              <a:rPr lang="en-MY" sz="1300" dirty="0">
                <a:latin typeface="Roboto Light" panose="02000000000000000000" pitchFamily="2" charset="0"/>
                <a:ea typeface="Roboto Light" panose="02000000000000000000" pitchFamily="2" charset="0"/>
              </a:rPr>
              <a:t>Y</a:t>
            </a:r>
            <a:r>
              <a:rPr lang="en-GB" sz="1300" dirty="0" err="1">
                <a:latin typeface="Roboto Light" panose="02000000000000000000" pitchFamily="2" charset="0"/>
                <a:ea typeface="Roboto Light" panose="02000000000000000000" pitchFamily="2" charset="0"/>
              </a:rPr>
              <a:t>ouTube</a:t>
            </a:r>
            <a:r>
              <a:rPr lang="en-GB" sz="1300" dirty="0">
                <a:latin typeface="Roboto Light" panose="02000000000000000000" pitchFamily="2" charset="0"/>
                <a:ea typeface="Roboto Light" panose="02000000000000000000" pitchFamily="2" charset="0"/>
              </a:rPr>
              <a:t> Link: </a:t>
            </a:r>
            <a:r>
              <a:rPr lang="en-GB" sz="1300" dirty="0">
                <a:latin typeface="Roboto Light" panose="02000000000000000000" pitchFamily="2" charset="0"/>
                <a:ea typeface="Roboto Light" panose="02000000000000000000" pitchFamily="2" charset="0"/>
                <a:hlinkClick r:id="rId7"/>
              </a:rPr>
              <a:t>https://youtu.be/MFFJfvdylfY</a:t>
            </a:r>
            <a:r>
              <a:rPr lang="en-GB" sz="1300" dirty="0">
                <a:latin typeface="Roboto Light" panose="02000000000000000000" pitchFamily="2" charset="0"/>
                <a:ea typeface="Roboto Light" panose="02000000000000000000" pitchFamily="2" charset="0"/>
              </a:rPr>
              <a:t> </a:t>
            </a:r>
          </a:p>
        </p:txBody>
      </p:sp>
    </p:spTree>
    <p:extLst>
      <p:ext uri="{BB962C8B-B14F-4D97-AF65-F5344CB8AC3E}">
        <p14:creationId xmlns:p14="http://schemas.microsoft.com/office/powerpoint/2010/main" val="173176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449190-67F3-4288-A5A4-92950D801F54}"/>
              </a:ext>
            </a:extLst>
          </p:cNvPr>
          <p:cNvPicPr>
            <a:picLocks noChangeAspect="1"/>
          </p:cNvPicPr>
          <p:nvPr/>
        </p:nvPicPr>
        <p:blipFill>
          <a:blip r:embed="rId3"/>
          <a:stretch>
            <a:fillRect/>
          </a:stretch>
        </p:blipFill>
        <p:spPr>
          <a:xfrm>
            <a:off x="498724" y="1101136"/>
            <a:ext cx="4670423" cy="5642635"/>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panose="02000000000000000000" pitchFamily="2" charset="0"/>
              </a:rPr>
              <a:t>Queue Management Report</a:t>
            </a:r>
          </a:p>
        </p:txBody>
      </p:sp>
      <p:grpSp>
        <p:nvGrpSpPr>
          <p:cNvPr id="30" name="Group 29">
            <a:extLst>
              <a:ext uri="{FF2B5EF4-FFF2-40B4-BE49-F238E27FC236}">
                <a16:creationId xmlns:a16="http://schemas.microsoft.com/office/drawing/2014/main" id="{16AFC1F3-7D8D-41AC-A274-015DF4670D81}"/>
              </a:ext>
            </a:extLst>
          </p:cNvPr>
          <p:cNvGrpSpPr/>
          <p:nvPr/>
        </p:nvGrpSpPr>
        <p:grpSpPr>
          <a:xfrm>
            <a:off x="5519493" y="1101136"/>
            <a:ext cx="4860964" cy="4303377"/>
            <a:chOff x="5607940" y="2289138"/>
            <a:chExt cx="5286689" cy="1231914"/>
          </a:xfrm>
        </p:grpSpPr>
        <p:sp>
          <p:nvSpPr>
            <p:cNvPr id="31" name="Text Placeholder 10">
              <a:extLst>
                <a:ext uri="{FF2B5EF4-FFF2-40B4-BE49-F238E27FC236}">
                  <a16:creationId xmlns:a16="http://schemas.microsoft.com/office/drawing/2014/main" id="{5100F814-2384-43C7-A4E3-3A125F68BB51}"/>
                </a:ext>
              </a:extLst>
            </p:cNvPr>
            <p:cNvSpPr txBox="1">
              <a:spLocks/>
            </p:cNvSpPr>
            <p:nvPr/>
          </p:nvSpPr>
          <p:spPr>
            <a:xfrm>
              <a:off x="5607940" y="2489630"/>
              <a:ext cx="5286689" cy="1031422"/>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How long is the </a:t>
              </a:r>
              <a:r>
                <a:rPr lang="en-US" sz="1600" dirty="0">
                  <a:solidFill>
                    <a:schemeClr val="accent1"/>
                  </a:solidFill>
                  <a:latin typeface="Roboto Light" panose="02000000000000000000" pitchFamily="2" charset="0"/>
                  <a:ea typeface="Roboto Light" panose="02000000000000000000" pitchFamily="2" charset="0"/>
                </a:rPr>
                <a:t>average queue length</a:t>
              </a:r>
              <a:r>
                <a:rPr lang="en-US" sz="1600" dirty="0">
                  <a:solidFill>
                    <a:schemeClr val="tx1"/>
                  </a:solidFill>
                  <a:latin typeface="Roboto Light" panose="02000000000000000000" pitchFamily="2" charset="0"/>
                  <a:ea typeface="Roboto Light" panose="02000000000000000000" pitchFamily="2" charset="0"/>
                </a:rPr>
                <a:t>?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How long does a customer have to wait before they are </a:t>
              </a:r>
              <a:r>
                <a:rPr lang="en-US" sz="1600" dirty="0">
                  <a:solidFill>
                    <a:schemeClr val="accent1"/>
                  </a:solidFill>
                  <a:latin typeface="Roboto Light" panose="02000000000000000000" pitchFamily="2" charset="0"/>
                  <a:ea typeface="Roboto Light" panose="02000000000000000000" pitchFamily="2" charset="0"/>
                </a:rPr>
                <a:t>served</a:t>
              </a:r>
              <a:r>
                <a:rPr lang="en-US" sz="1600" dirty="0">
                  <a:solidFill>
                    <a:schemeClr val="tx1"/>
                  </a:solidFill>
                  <a:latin typeface="Roboto Light" panose="02000000000000000000" pitchFamily="2" charset="0"/>
                  <a:ea typeface="Roboto Light" panose="02000000000000000000" pitchFamily="2" charset="0"/>
                </a:rPr>
                <a:t>?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How long does a customer have to wait before </a:t>
              </a:r>
              <a:r>
                <a:rPr lang="en-US" sz="1600" dirty="0">
                  <a:solidFill>
                    <a:schemeClr val="accent1"/>
                  </a:solidFill>
                  <a:latin typeface="Roboto Light" panose="02000000000000000000" pitchFamily="2" charset="0"/>
                  <a:ea typeface="Roboto Light" panose="02000000000000000000" pitchFamily="2" charset="0"/>
                </a:rPr>
                <a:t>picking up </a:t>
              </a:r>
              <a:r>
                <a:rPr lang="en-US" sz="1600" dirty="0">
                  <a:solidFill>
                    <a:schemeClr val="tx1"/>
                  </a:solidFill>
                  <a:latin typeface="Roboto Light" panose="02000000000000000000" pitchFamily="2" charset="0"/>
                  <a:ea typeface="Roboto Light" panose="02000000000000000000" pitchFamily="2" charset="0"/>
                </a:rPr>
                <a:t>their food?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How many customer left due to long waiting time?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How many customers are served on a daily basis? </a:t>
              </a:r>
            </a:p>
            <a:p>
              <a:pPr marL="342900" indent="-342900">
                <a:spcBef>
                  <a:spcPts val="50"/>
                </a:spcBef>
                <a:buClr>
                  <a:srgbClr val="3A6AB3"/>
                </a:buClr>
                <a:buFont typeface="+mj-lt"/>
                <a:buAutoNum type="arabicPeriod"/>
              </a:pPr>
              <a:r>
                <a:rPr lang="en-US" sz="1600" dirty="0">
                  <a:solidFill>
                    <a:schemeClr val="tx1"/>
                  </a:solidFill>
                  <a:latin typeface="Roboto Light" panose="02000000000000000000" pitchFamily="2" charset="0"/>
                  <a:ea typeface="Roboto Light" panose="02000000000000000000" pitchFamily="2" charset="0"/>
                </a:rPr>
                <a:t>When should I </a:t>
              </a:r>
              <a:r>
                <a:rPr lang="en-US" sz="1600" dirty="0">
                  <a:solidFill>
                    <a:schemeClr val="accent1"/>
                  </a:solidFill>
                  <a:latin typeface="Roboto Light" panose="02000000000000000000" pitchFamily="2" charset="0"/>
                  <a:ea typeface="Roboto Light" panose="02000000000000000000" pitchFamily="2" charset="0"/>
                </a:rPr>
                <a:t>open more counters </a:t>
              </a:r>
              <a:r>
                <a:rPr lang="en-US" sz="1600" dirty="0">
                  <a:solidFill>
                    <a:schemeClr val="tx1"/>
                  </a:solidFill>
                  <a:latin typeface="Roboto Light" panose="02000000000000000000" pitchFamily="2" charset="0"/>
                  <a:ea typeface="Roboto Light" panose="02000000000000000000" pitchFamily="2" charset="0"/>
                </a:rPr>
                <a:t>to accommodate the increase in the number of customers? </a:t>
              </a:r>
            </a:p>
          </p:txBody>
        </p:sp>
        <p:sp>
          <p:nvSpPr>
            <p:cNvPr id="32" name="Text Placeholder 12">
              <a:extLst>
                <a:ext uri="{FF2B5EF4-FFF2-40B4-BE49-F238E27FC236}">
                  <a16:creationId xmlns:a16="http://schemas.microsoft.com/office/drawing/2014/main" id="{ED852FB4-A24B-4C7E-BB0B-9907E5041C3E}"/>
                </a:ext>
              </a:extLst>
            </p:cNvPr>
            <p:cNvSpPr txBox="1">
              <a:spLocks/>
            </p:cNvSpPr>
            <p:nvPr/>
          </p:nvSpPr>
          <p:spPr>
            <a:xfrm>
              <a:off x="5607940" y="2289138"/>
              <a:ext cx="5286689" cy="355017"/>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Enable Management to Answer Key Business Questions: </a:t>
              </a:r>
            </a:p>
          </p:txBody>
        </p:sp>
      </p:grpSp>
      <p:sp>
        <p:nvSpPr>
          <p:cNvPr id="2" name="TextBox 1">
            <a:extLst>
              <a:ext uri="{FF2B5EF4-FFF2-40B4-BE49-F238E27FC236}">
                <a16:creationId xmlns:a16="http://schemas.microsoft.com/office/drawing/2014/main" id="{BA2F56A0-E173-4252-95FE-026FD6D9C046}"/>
              </a:ext>
            </a:extLst>
          </p:cNvPr>
          <p:cNvSpPr txBox="1"/>
          <p:nvPr/>
        </p:nvSpPr>
        <p:spPr>
          <a:xfrm>
            <a:off x="162387" y="6743771"/>
            <a:ext cx="5343098" cy="292388"/>
          </a:xfrm>
          <a:prstGeom prst="rect">
            <a:avLst/>
          </a:prstGeom>
          <a:noFill/>
        </p:spPr>
        <p:txBody>
          <a:bodyPr wrap="square">
            <a:spAutoFit/>
          </a:bodyPr>
          <a:lstStyle/>
          <a:p>
            <a:pPr algn="ctr"/>
            <a:r>
              <a:rPr lang="en-US" sz="1300" dirty="0">
                <a:latin typeface="Roboto Light" panose="02000000000000000000" pitchFamily="2" charset="0"/>
                <a:ea typeface="Roboto Light" panose="02000000000000000000" pitchFamily="2" charset="0"/>
              </a:rPr>
              <a:t>View report </a:t>
            </a:r>
            <a:r>
              <a:rPr lang="en-US" sz="1300" dirty="0">
                <a:latin typeface="Roboto Light" panose="02000000000000000000" pitchFamily="2" charset="0"/>
                <a:ea typeface="Roboto Light" panose="02000000000000000000" pitchFamily="2" charset="0"/>
                <a:hlinkClick r:id="rId4"/>
              </a:rPr>
              <a:t>here</a:t>
            </a:r>
            <a:r>
              <a:rPr lang="en-US" sz="1300" dirty="0">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319432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152440"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panose="02000000000000000000" pitchFamily="2" charset="0"/>
              </a:rPr>
              <a:t>Queue Management Dashboard</a:t>
            </a:r>
          </a:p>
        </p:txBody>
      </p:sp>
      <p:pic>
        <p:nvPicPr>
          <p:cNvPr id="3" name="Picture 2">
            <a:extLst>
              <a:ext uri="{FF2B5EF4-FFF2-40B4-BE49-F238E27FC236}">
                <a16:creationId xmlns:a16="http://schemas.microsoft.com/office/drawing/2014/main" id="{35EF906A-14FF-4442-9AB2-CADCEE00BF76}"/>
              </a:ext>
            </a:extLst>
          </p:cNvPr>
          <p:cNvPicPr>
            <a:picLocks noChangeAspect="1"/>
          </p:cNvPicPr>
          <p:nvPr/>
        </p:nvPicPr>
        <p:blipFill>
          <a:blip r:embed="rId3"/>
          <a:stretch>
            <a:fillRect/>
          </a:stretch>
        </p:blipFill>
        <p:spPr>
          <a:xfrm>
            <a:off x="1439068" y="1011775"/>
            <a:ext cx="7810500" cy="3600450"/>
          </a:xfrm>
          <a:prstGeom prst="rect">
            <a:avLst/>
          </a:prstGeom>
        </p:spPr>
      </p:pic>
      <p:grpSp>
        <p:nvGrpSpPr>
          <p:cNvPr id="20" name="Group 19">
            <a:extLst>
              <a:ext uri="{FF2B5EF4-FFF2-40B4-BE49-F238E27FC236}">
                <a16:creationId xmlns:a16="http://schemas.microsoft.com/office/drawing/2014/main" id="{F63A55DC-0B5E-4E4B-94A3-10D7A0D4227D}"/>
              </a:ext>
            </a:extLst>
          </p:cNvPr>
          <p:cNvGrpSpPr/>
          <p:nvPr/>
        </p:nvGrpSpPr>
        <p:grpSpPr>
          <a:xfrm>
            <a:off x="514031" y="4697107"/>
            <a:ext cx="9660574" cy="2558009"/>
            <a:chOff x="544511" y="4463427"/>
            <a:chExt cx="9660574" cy="2558009"/>
          </a:xfrm>
        </p:grpSpPr>
        <p:sp>
          <p:nvSpPr>
            <p:cNvPr id="21" name="TextBox 20">
              <a:extLst>
                <a:ext uri="{FF2B5EF4-FFF2-40B4-BE49-F238E27FC236}">
                  <a16:creationId xmlns:a16="http://schemas.microsoft.com/office/drawing/2014/main" id="{D592DE67-DD92-424F-8569-C5C9274764FE}"/>
                </a:ext>
              </a:extLst>
            </p:cNvPr>
            <p:cNvSpPr txBox="1"/>
            <p:nvPr/>
          </p:nvSpPr>
          <p:spPr>
            <a:xfrm>
              <a:off x="544511" y="6528993"/>
              <a:ext cx="9599613" cy="492443"/>
            </a:xfrm>
            <a:prstGeom prst="rect">
              <a:avLst/>
            </a:prstGeom>
            <a:noFill/>
          </p:spPr>
          <p:txBody>
            <a:bodyPr wrap="square">
              <a:spAutoFit/>
            </a:bodyPr>
            <a:lstStyle/>
            <a:p>
              <a:pPr lvl="0">
                <a:spcBef>
                  <a:spcPts val="500"/>
                </a:spcBef>
                <a:buClr>
                  <a:srgbClr val="3A6AB3"/>
                </a:buClr>
              </a:pPr>
              <a:r>
                <a:rPr lang="en-US" sz="1300" dirty="0">
                  <a:latin typeface="Roboto Light" panose="02000000000000000000"/>
                  <a:ea typeface="Roboto Light" panose="02000000000000000000" pitchFamily="2" charset="0"/>
                </a:rPr>
                <a:t>Make decisions based on the </a:t>
              </a:r>
              <a:r>
                <a:rPr lang="en-US" sz="1300" dirty="0">
                  <a:solidFill>
                    <a:schemeClr val="accent1"/>
                  </a:solidFill>
                  <a:latin typeface="Roboto Light" panose="02000000000000000000"/>
                  <a:ea typeface="Roboto Light" panose="02000000000000000000" pitchFamily="2" charset="0"/>
                </a:rPr>
                <a:t>Suggested Action </a:t>
              </a:r>
              <a:r>
                <a:rPr lang="en-US" sz="1300" dirty="0">
                  <a:latin typeface="Roboto Light" panose="02000000000000000000"/>
                  <a:ea typeface="Roboto Light" panose="02000000000000000000" pitchFamily="2" charset="0"/>
                </a:rPr>
                <a:t>shown upon trigger alert, which considers the number of visitors in queue and the average serving time. </a:t>
              </a:r>
            </a:p>
          </p:txBody>
        </p:sp>
        <p:sp>
          <p:nvSpPr>
            <p:cNvPr id="22" name="TextBox 21">
              <a:extLst>
                <a:ext uri="{FF2B5EF4-FFF2-40B4-BE49-F238E27FC236}">
                  <a16:creationId xmlns:a16="http://schemas.microsoft.com/office/drawing/2014/main" id="{DF484EC6-096C-402B-80C7-6BCC4597F957}"/>
                </a:ext>
              </a:extLst>
            </p:cNvPr>
            <p:cNvSpPr txBox="1"/>
            <p:nvPr/>
          </p:nvSpPr>
          <p:spPr>
            <a:xfrm>
              <a:off x="605472" y="6232378"/>
              <a:ext cx="9599613"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US" dirty="0"/>
                <a:t>Make proactive decisions on the spot</a:t>
              </a:r>
              <a:endParaRPr lang="en-MY" dirty="0"/>
            </a:p>
          </p:txBody>
        </p:sp>
        <p:sp>
          <p:nvSpPr>
            <p:cNvPr id="23" name="TextBox 22">
              <a:extLst>
                <a:ext uri="{FF2B5EF4-FFF2-40B4-BE49-F238E27FC236}">
                  <a16:creationId xmlns:a16="http://schemas.microsoft.com/office/drawing/2014/main" id="{8C0EF571-3CF3-4513-BDA1-9FA93F5BDE78}"/>
                </a:ext>
              </a:extLst>
            </p:cNvPr>
            <p:cNvSpPr txBox="1"/>
            <p:nvPr/>
          </p:nvSpPr>
          <p:spPr>
            <a:xfrm>
              <a:off x="544512" y="4760323"/>
              <a:ext cx="9599613" cy="492443"/>
            </a:xfrm>
            <a:prstGeom prst="rect">
              <a:avLst/>
            </a:prstGeom>
            <a:noFill/>
          </p:spPr>
          <p:txBody>
            <a:bodyPr wrap="square">
              <a:spAutoFit/>
            </a:bodyPr>
            <a:lstStyle/>
            <a:p>
              <a:pPr>
                <a:spcBef>
                  <a:spcPts val="1000"/>
                </a:spcBef>
              </a:pPr>
              <a:r>
                <a:rPr lang="en-GB" sz="1300" dirty="0">
                  <a:latin typeface="Roboto Light" panose="02000000000000000000"/>
                </a:rPr>
                <a:t>Instead of actively managing the queues, managers can use the Queue Management Dashboard to </a:t>
              </a:r>
              <a:r>
                <a:rPr lang="en-GB" sz="1300" dirty="0">
                  <a:solidFill>
                    <a:schemeClr val="accent1"/>
                  </a:solidFill>
                  <a:latin typeface="Roboto Light" panose="02000000000000000000"/>
                </a:rPr>
                <a:t>easily</a:t>
              </a:r>
              <a:r>
                <a:rPr lang="en-GB" sz="1300" dirty="0">
                  <a:latin typeface="Roboto Light" panose="02000000000000000000"/>
                </a:rPr>
                <a:t> </a:t>
              </a:r>
              <a:r>
                <a:rPr lang="en-GB" sz="1300" dirty="0">
                  <a:solidFill>
                    <a:schemeClr val="accent1"/>
                  </a:solidFill>
                  <a:latin typeface="Roboto Light" panose="02000000000000000000"/>
                </a:rPr>
                <a:t>keep an eye on the queue length</a:t>
              </a:r>
              <a:r>
                <a:rPr lang="en-GB" sz="1300" dirty="0">
                  <a:latin typeface="Roboto Light" panose="02000000000000000000"/>
                </a:rPr>
                <a:t>.  </a:t>
              </a:r>
              <a:endParaRPr lang="en-GB" sz="1300" b="0" dirty="0">
                <a:latin typeface="Roboto Light" panose="02000000000000000000"/>
              </a:endParaRPr>
            </a:p>
          </p:txBody>
        </p:sp>
        <p:sp>
          <p:nvSpPr>
            <p:cNvPr id="24" name="TextBox 23">
              <a:extLst>
                <a:ext uri="{FF2B5EF4-FFF2-40B4-BE49-F238E27FC236}">
                  <a16:creationId xmlns:a16="http://schemas.microsoft.com/office/drawing/2014/main" id="{EE2112BF-8CE6-4542-A70D-F8E2D647F73E}"/>
                </a:ext>
              </a:extLst>
            </p:cNvPr>
            <p:cNvSpPr txBox="1"/>
            <p:nvPr/>
          </p:nvSpPr>
          <p:spPr>
            <a:xfrm>
              <a:off x="605472" y="4463427"/>
              <a:ext cx="9599613"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US" dirty="0"/>
                <a:t>Real-time queue monitoring </a:t>
              </a:r>
              <a:endParaRPr lang="en-MY" dirty="0"/>
            </a:p>
          </p:txBody>
        </p:sp>
        <p:sp>
          <p:nvSpPr>
            <p:cNvPr id="25" name="TextBox 24">
              <a:extLst>
                <a:ext uri="{FF2B5EF4-FFF2-40B4-BE49-F238E27FC236}">
                  <a16:creationId xmlns:a16="http://schemas.microsoft.com/office/drawing/2014/main" id="{89F045E5-967C-4F0C-9333-ED3AE5E38EEA}"/>
                </a:ext>
              </a:extLst>
            </p:cNvPr>
            <p:cNvSpPr txBox="1"/>
            <p:nvPr/>
          </p:nvSpPr>
          <p:spPr>
            <a:xfrm>
              <a:off x="544512" y="5701814"/>
              <a:ext cx="9599613" cy="292388"/>
            </a:xfrm>
            <a:prstGeom prst="rect">
              <a:avLst/>
            </a:prstGeom>
            <a:noFill/>
          </p:spPr>
          <p:txBody>
            <a:bodyPr wrap="square">
              <a:spAutoFit/>
            </a:bodyPr>
            <a:lstStyle/>
            <a:p>
              <a:r>
                <a:rPr lang="en-US" sz="1300" dirty="0">
                  <a:latin typeface="Roboto Light" panose="02000000000000000000"/>
                </a:rPr>
                <a:t>Enable managers to take actions by </a:t>
              </a:r>
              <a:r>
                <a:rPr lang="en-US" sz="1300" dirty="0">
                  <a:solidFill>
                    <a:schemeClr val="accent1"/>
                  </a:solidFill>
                  <a:latin typeface="Roboto Light" panose="02000000000000000000"/>
                </a:rPr>
                <a:t>sending a notification </a:t>
              </a:r>
              <a:r>
                <a:rPr lang="en-US" sz="1300" dirty="0">
                  <a:latin typeface="Roboto Light" panose="02000000000000000000"/>
                </a:rPr>
                <a:t>before the severity of the queue reaches critical level. </a:t>
              </a:r>
              <a:endParaRPr lang="en-GB" sz="1300" b="0" dirty="0">
                <a:latin typeface="Roboto Light" panose="02000000000000000000"/>
              </a:endParaRPr>
            </a:p>
          </p:txBody>
        </p:sp>
        <p:sp>
          <p:nvSpPr>
            <p:cNvPr id="26" name="TextBox 25">
              <a:extLst>
                <a:ext uri="{FF2B5EF4-FFF2-40B4-BE49-F238E27FC236}">
                  <a16:creationId xmlns:a16="http://schemas.microsoft.com/office/drawing/2014/main" id="{BDE76A5D-5EDC-43CF-8EC2-77999CFB4F1B}"/>
                </a:ext>
              </a:extLst>
            </p:cNvPr>
            <p:cNvSpPr txBox="1"/>
            <p:nvPr/>
          </p:nvSpPr>
          <p:spPr>
            <a:xfrm>
              <a:off x="605472" y="5400146"/>
              <a:ext cx="9599613"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US" dirty="0"/>
                <a:t>Automatic alert during slow customer serve time/long queue length</a:t>
              </a:r>
              <a:endParaRPr lang="en-MY" dirty="0"/>
            </a:p>
          </p:txBody>
        </p:sp>
      </p:grpSp>
    </p:spTree>
    <p:extLst>
      <p:ext uri="{BB962C8B-B14F-4D97-AF65-F5344CB8AC3E}">
        <p14:creationId xmlns:p14="http://schemas.microsoft.com/office/powerpoint/2010/main" val="42562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260720" y="393192"/>
            <a:ext cx="10427918"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chemeClr val="accent1"/>
                </a:solidFill>
                <a:latin typeface="Work Sans Medium" pitchFamily="2" charset="0"/>
                <a:ea typeface="Roboto Medium" panose="02000000000000000000" pitchFamily="2" charset="0"/>
              </a:rPr>
              <a:t>Measuring Speed of Service</a:t>
            </a: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sp>
        <p:nvSpPr>
          <p:cNvPr id="3" name="TextBox 2">
            <a:extLst>
              <a:ext uri="{FF2B5EF4-FFF2-40B4-BE49-F238E27FC236}">
                <a16:creationId xmlns:a16="http://schemas.microsoft.com/office/drawing/2014/main" id="{0EA0F0CB-E7CF-4FE0-AE1B-7BF347AB262C}"/>
              </a:ext>
            </a:extLst>
          </p:cNvPr>
          <p:cNvSpPr txBox="1"/>
          <p:nvPr/>
        </p:nvSpPr>
        <p:spPr>
          <a:xfrm>
            <a:off x="448664" y="5391354"/>
            <a:ext cx="4809929" cy="1077218"/>
          </a:xfrm>
          <a:prstGeom prst="rect">
            <a:avLst/>
          </a:prstGeom>
          <a:noFill/>
        </p:spPr>
        <p:txBody>
          <a:bodyPr wrap="square">
            <a:spAutoFit/>
          </a:bodyPr>
          <a:lstStyle/>
          <a:p>
            <a:pPr lvl="0">
              <a:spcBef>
                <a:spcPts val="500"/>
              </a:spcBef>
              <a:buClr>
                <a:srgbClr val="3A6AB3"/>
              </a:buClr>
            </a:pPr>
            <a:r>
              <a:rPr lang="en-US" sz="1600" dirty="0">
                <a:latin typeface="Roboto Light" panose="02000000000000000000"/>
                <a:ea typeface="Roboto Light" panose="02000000000000000000" pitchFamily="2" charset="0"/>
              </a:rPr>
              <a:t>By utilizing </a:t>
            </a:r>
            <a:r>
              <a:rPr lang="en-US" sz="1600" dirty="0">
                <a:solidFill>
                  <a:schemeClr val="accent1"/>
                </a:solidFill>
                <a:latin typeface="Roboto Light" panose="02000000000000000000"/>
                <a:ea typeface="Roboto Light" panose="02000000000000000000" pitchFamily="2" charset="0"/>
              </a:rPr>
              <a:t>queue counting detection and blob tracking technology</a:t>
            </a:r>
            <a:r>
              <a:rPr lang="en-US" sz="1600" dirty="0">
                <a:latin typeface="Roboto Light" panose="02000000000000000000"/>
                <a:ea typeface="Roboto Light" panose="02000000000000000000" pitchFamily="2" charset="0"/>
              </a:rPr>
              <a:t>, FootfallCam 3D MAX</a:t>
            </a:r>
            <a:r>
              <a:rPr lang="en-US" sz="1600" baseline="30000" dirty="0">
                <a:latin typeface="Roboto Light" panose="02000000000000000000"/>
                <a:ea typeface="Roboto Light" panose="02000000000000000000" pitchFamily="2" charset="0"/>
              </a:rPr>
              <a:t>TM </a:t>
            </a:r>
            <a:r>
              <a:rPr lang="en-US" sz="1600" dirty="0">
                <a:latin typeface="Roboto Light" panose="02000000000000000000"/>
                <a:ea typeface="Roboto Light" panose="02000000000000000000" pitchFamily="2" charset="0"/>
              </a:rPr>
              <a:t>is able to precisely measure customer’s queue time and queue length. </a:t>
            </a:r>
          </a:p>
        </p:txBody>
      </p:sp>
      <p:sp>
        <p:nvSpPr>
          <p:cNvPr id="4" name="TextBox 3">
            <a:extLst>
              <a:ext uri="{FF2B5EF4-FFF2-40B4-BE49-F238E27FC236}">
                <a16:creationId xmlns:a16="http://schemas.microsoft.com/office/drawing/2014/main" id="{2DDA21D4-1D29-4CE3-85DD-1C8D79F75741}"/>
              </a:ext>
            </a:extLst>
          </p:cNvPr>
          <p:cNvSpPr txBox="1"/>
          <p:nvPr/>
        </p:nvSpPr>
        <p:spPr>
          <a:xfrm>
            <a:off x="534390" y="4994806"/>
            <a:ext cx="4809929"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MY" dirty="0"/>
              <a:t>Accurately track the speed of service</a:t>
            </a:r>
          </a:p>
        </p:txBody>
      </p:sp>
      <p:sp>
        <p:nvSpPr>
          <p:cNvPr id="9" name="TextBox 8">
            <a:extLst>
              <a:ext uri="{FF2B5EF4-FFF2-40B4-BE49-F238E27FC236}">
                <a16:creationId xmlns:a16="http://schemas.microsoft.com/office/drawing/2014/main" id="{59DB289B-B357-48E5-9845-6F4C63841C1E}"/>
              </a:ext>
            </a:extLst>
          </p:cNvPr>
          <p:cNvSpPr txBox="1"/>
          <p:nvPr/>
        </p:nvSpPr>
        <p:spPr>
          <a:xfrm>
            <a:off x="5344319" y="5391353"/>
            <a:ext cx="4724204" cy="1077218"/>
          </a:xfrm>
          <a:prstGeom prst="rect">
            <a:avLst/>
          </a:prstGeom>
          <a:noFill/>
        </p:spPr>
        <p:txBody>
          <a:bodyPr wrap="square">
            <a:spAutoFit/>
          </a:bodyPr>
          <a:lstStyle/>
          <a:p>
            <a:pPr lvl="0">
              <a:spcBef>
                <a:spcPts val="500"/>
              </a:spcBef>
              <a:buClr>
                <a:srgbClr val="3A6AB3"/>
              </a:buClr>
            </a:pPr>
            <a:r>
              <a:rPr lang="en-US" sz="1600" dirty="0">
                <a:latin typeface="Roboto Light" panose="02000000000000000000"/>
                <a:ea typeface="Roboto Light" panose="02000000000000000000" pitchFamily="2" charset="0"/>
              </a:rPr>
              <a:t>Businesses lose 75% of customers due to long queue waiting time. By monitoring queue lengths, managements can </a:t>
            </a:r>
            <a:r>
              <a:rPr lang="en-US" sz="1600" dirty="0">
                <a:solidFill>
                  <a:schemeClr val="accent1"/>
                </a:solidFill>
                <a:latin typeface="Roboto Light" panose="02000000000000000000"/>
                <a:ea typeface="Roboto Light" panose="02000000000000000000" pitchFamily="2" charset="0"/>
              </a:rPr>
              <a:t>reduce customer turnover and increase customer retention</a:t>
            </a:r>
            <a:r>
              <a:rPr lang="en-US" sz="1600" dirty="0">
                <a:latin typeface="Roboto Light" panose="02000000000000000000"/>
                <a:ea typeface="Roboto Light" panose="02000000000000000000" pitchFamily="2" charset="0"/>
              </a:rPr>
              <a:t>. </a:t>
            </a:r>
          </a:p>
        </p:txBody>
      </p:sp>
      <p:sp>
        <p:nvSpPr>
          <p:cNvPr id="12" name="TextBox 11">
            <a:extLst>
              <a:ext uri="{FF2B5EF4-FFF2-40B4-BE49-F238E27FC236}">
                <a16:creationId xmlns:a16="http://schemas.microsoft.com/office/drawing/2014/main" id="{21B65820-962E-4E97-A735-ABD058FE4751}"/>
              </a:ext>
            </a:extLst>
          </p:cNvPr>
          <p:cNvSpPr txBox="1"/>
          <p:nvPr/>
        </p:nvSpPr>
        <p:spPr>
          <a:xfrm>
            <a:off x="5430046" y="4991243"/>
            <a:ext cx="4724204" cy="400110"/>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US" dirty="0"/>
              <a:t>Ensure customer satisfaction</a:t>
            </a:r>
            <a:endParaRPr lang="en-MY" dirty="0"/>
          </a:p>
        </p:txBody>
      </p:sp>
      <p:sp>
        <p:nvSpPr>
          <p:cNvPr id="5" name="TextBox 4">
            <a:extLst>
              <a:ext uri="{FF2B5EF4-FFF2-40B4-BE49-F238E27FC236}">
                <a16:creationId xmlns:a16="http://schemas.microsoft.com/office/drawing/2014/main" id="{F3071D1F-2B8F-4664-A9E2-2F41DCC5E215}"/>
              </a:ext>
            </a:extLst>
          </p:cNvPr>
          <p:cNvSpPr txBox="1"/>
          <p:nvPr/>
        </p:nvSpPr>
        <p:spPr>
          <a:xfrm>
            <a:off x="2671457" y="4461160"/>
            <a:ext cx="5345722" cy="292388"/>
          </a:xfrm>
          <a:prstGeom prst="rect">
            <a:avLst/>
          </a:prstGeom>
          <a:noFill/>
        </p:spPr>
        <p:txBody>
          <a:bodyPr wrap="square">
            <a:spAutoFit/>
          </a:bodyPr>
          <a:lstStyle/>
          <a:p>
            <a:pPr algn="ctr"/>
            <a:r>
              <a:rPr lang="en-MY" sz="1300" dirty="0">
                <a:latin typeface="Roboto Light" panose="02000000000000000000" pitchFamily="2" charset="0"/>
                <a:ea typeface="Roboto Light" panose="02000000000000000000" pitchFamily="2" charset="0"/>
              </a:rPr>
              <a:t>Y</a:t>
            </a:r>
            <a:r>
              <a:rPr lang="en-GB" sz="1300" dirty="0" err="1">
                <a:latin typeface="Roboto Light" panose="02000000000000000000" pitchFamily="2" charset="0"/>
                <a:ea typeface="Roboto Light" panose="02000000000000000000" pitchFamily="2" charset="0"/>
              </a:rPr>
              <a:t>ouTube</a:t>
            </a:r>
            <a:r>
              <a:rPr lang="en-GB" sz="1300" dirty="0">
                <a:latin typeface="Roboto Light" panose="02000000000000000000" pitchFamily="2" charset="0"/>
                <a:ea typeface="Roboto Light" panose="02000000000000000000" pitchFamily="2" charset="0"/>
              </a:rPr>
              <a:t> Link: </a:t>
            </a:r>
            <a:r>
              <a:rPr lang="en-GB" sz="1300" dirty="0">
                <a:latin typeface="Roboto Light" panose="02000000000000000000" pitchFamily="2" charset="0"/>
                <a:ea typeface="Roboto Light" panose="02000000000000000000" pitchFamily="2" charset="0"/>
                <a:hlinkClick r:id="rId4"/>
              </a:rPr>
              <a:t>https://youtu.be/MFFJfvdylfY</a:t>
            </a:r>
            <a:r>
              <a:rPr lang="en-GB" sz="1300" dirty="0">
                <a:latin typeface="Roboto Light" panose="02000000000000000000" pitchFamily="2" charset="0"/>
                <a:ea typeface="Roboto Light" panose="02000000000000000000" pitchFamily="2" charset="0"/>
              </a:rPr>
              <a:t> </a:t>
            </a:r>
          </a:p>
        </p:txBody>
      </p:sp>
      <p:pic>
        <p:nvPicPr>
          <p:cNvPr id="7" name="Online Media 6" title="Speed of Service with Data Analytic">
            <a:hlinkClick r:id="" action="ppaction://media"/>
            <a:extLst>
              <a:ext uri="{FF2B5EF4-FFF2-40B4-BE49-F238E27FC236}">
                <a16:creationId xmlns:a16="http://schemas.microsoft.com/office/drawing/2014/main" id="{09E2DD48-A389-4871-B38E-537FAEB39FDC}"/>
              </a:ext>
            </a:extLst>
          </p:cNvPr>
          <p:cNvPicPr>
            <a:picLocks noRot="1" noChangeAspect="1"/>
          </p:cNvPicPr>
          <p:nvPr>
            <a:videoFile r:link="rId1"/>
          </p:nvPr>
        </p:nvPicPr>
        <p:blipFill>
          <a:blip r:embed="rId5"/>
          <a:stretch>
            <a:fillRect/>
          </a:stretch>
        </p:blipFill>
        <p:spPr>
          <a:xfrm>
            <a:off x="2865278" y="1445770"/>
            <a:ext cx="4958080" cy="2788920"/>
          </a:xfrm>
          <a:prstGeom prst="rect">
            <a:avLst/>
          </a:prstGeom>
        </p:spPr>
      </p:pic>
    </p:spTree>
    <p:extLst>
      <p:ext uri="{BB962C8B-B14F-4D97-AF65-F5344CB8AC3E}">
        <p14:creationId xmlns:p14="http://schemas.microsoft.com/office/powerpoint/2010/main" val="235139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FoofallCa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11483</TotalTime>
  <Words>3693</Words>
  <Application>Microsoft Office PowerPoint</Application>
  <PresentationFormat>Custom</PresentationFormat>
  <Paragraphs>581</Paragraphs>
  <Slides>53</Slides>
  <Notes>45</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53</vt:i4>
      </vt:variant>
    </vt:vector>
  </HeadingPairs>
  <TitlesOfParts>
    <vt:vector size="68" baseType="lpstr">
      <vt:lpstr>Calibri </vt:lpstr>
      <vt:lpstr>Arial</vt:lpstr>
      <vt:lpstr>Calibri</vt:lpstr>
      <vt:lpstr>Calibri Light</vt:lpstr>
      <vt:lpstr>Ink Free</vt:lpstr>
      <vt:lpstr>Roboto Light</vt:lpstr>
      <vt:lpstr>Roboto Medium</vt:lpstr>
      <vt:lpstr>Roboto Thin</vt:lpstr>
      <vt:lpstr>Source Sans Pro</vt:lpstr>
      <vt:lpstr>Source Sans Pro Light</vt:lpstr>
      <vt:lpstr>Source Sans Pro Semibold</vt:lpstr>
      <vt:lpstr>Wingdings</vt:lpstr>
      <vt:lpstr>Work Sans</vt:lpstr>
      <vt:lpstr>Work Sans Medium</vt:lpstr>
      <vt:lpstr>FoofallCam</vt:lpstr>
      <vt:lpstr>Fast Food Restaurant Solution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 1.</dc:title>
  <dc:creator>YY</dc:creator>
  <cp:lastModifiedBy>Jin Kang Kock</cp:lastModifiedBy>
  <cp:revision>793</cp:revision>
  <dcterms:created xsi:type="dcterms:W3CDTF">2018-02-23T02:55:22Z</dcterms:created>
  <dcterms:modified xsi:type="dcterms:W3CDTF">2021-01-18T04:02:49Z</dcterms:modified>
</cp:coreProperties>
</file>