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99" r:id="rId2"/>
    <p:sldId id="955" r:id="rId3"/>
    <p:sldId id="1008" r:id="rId4"/>
    <p:sldId id="1027" r:id="rId5"/>
    <p:sldId id="1041" r:id="rId6"/>
    <p:sldId id="1039" r:id="rId7"/>
    <p:sldId id="1046" r:id="rId8"/>
    <p:sldId id="1040" r:id="rId9"/>
    <p:sldId id="1050" r:id="rId10"/>
    <p:sldId id="1065" r:id="rId11"/>
    <p:sldId id="982" r:id="rId12"/>
    <p:sldId id="1044" r:id="rId13"/>
    <p:sldId id="1051" r:id="rId14"/>
    <p:sldId id="494" r:id="rId15"/>
    <p:sldId id="970" r:id="rId16"/>
    <p:sldId id="919" r:id="rId17"/>
    <p:sldId id="961" r:id="rId18"/>
    <p:sldId id="958" r:id="rId19"/>
    <p:sldId id="887" r:id="rId20"/>
    <p:sldId id="963" r:id="rId21"/>
    <p:sldId id="1061" r:id="rId22"/>
    <p:sldId id="1063" r:id="rId23"/>
    <p:sldId id="893" r:id="rId24"/>
    <p:sldId id="1059" r:id="rId25"/>
    <p:sldId id="1064" r:id="rId26"/>
    <p:sldId id="1060" r:id="rId27"/>
    <p:sldId id="1066" r:id="rId28"/>
    <p:sldId id="949" r:id="rId29"/>
  </p:sldIdLst>
  <p:sldSz cx="10688638" cy="75628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91" autoAdjust="0"/>
    <p:restoredTop sz="96374" autoAdjust="0"/>
  </p:normalViewPr>
  <p:slideViewPr>
    <p:cSldViewPr snapToGrid="0">
      <p:cViewPr varScale="1">
        <p:scale>
          <a:sx n="104" d="100"/>
          <a:sy n="104" d="100"/>
        </p:scale>
        <p:origin x="1398" y="108"/>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Public Libraries Around</a:t>
            </a:r>
            <a:r>
              <a:rPr lang="en-US" baseline="0" dirty="0"/>
              <a:t> the W</a:t>
            </a:r>
            <a:r>
              <a:rPr lang="en-US" dirty="0"/>
              <a:t>orld</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Public Libraries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India</c:v>
                </c:pt>
                <c:pt idx="1">
                  <c:v>Ukraine</c:v>
                </c:pt>
                <c:pt idx="2">
                  <c:v>United States </c:v>
                </c:pt>
                <c:pt idx="3">
                  <c:v>Poland </c:v>
                </c:pt>
                <c:pt idx="4">
                  <c:v>Germany </c:v>
                </c:pt>
                <c:pt idx="5">
                  <c:v>Mexico</c:v>
                </c:pt>
                <c:pt idx="6">
                  <c:v>Italy</c:v>
                </c:pt>
                <c:pt idx="7">
                  <c:v>Vietname</c:v>
                </c:pt>
                <c:pt idx="8">
                  <c:v>Brazil</c:v>
                </c:pt>
                <c:pt idx="9">
                  <c:v>Czech Republic</c:v>
                </c:pt>
              </c:strCache>
            </c:strRef>
          </c:cat>
          <c:val>
            <c:numRef>
              <c:f>Sheet1!$B$2:$B$11</c:f>
              <c:numCache>
                <c:formatCode>#,##0</c:formatCode>
                <c:ptCount val="10"/>
                <c:pt idx="0">
                  <c:v>29800</c:v>
                </c:pt>
                <c:pt idx="1">
                  <c:v>18323</c:v>
                </c:pt>
                <c:pt idx="2">
                  <c:v>9042</c:v>
                </c:pt>
                <c:pt idx="3">
                  <c:v>8290</c:v>
                </c:pt>
                <c:pt idx="4">
                  <c:v>8195</c:v>
                </c:pt>
                <c:pt idx="5">
                  <c:v>7260</c:v>
                </c:pt>
                <c:pt idx="6">
                  <c:v>7000</c:v>
                </c:pt>
                <c:pt idx="7">
                  <c:v>6691</c:v>
                </c:pt>
                <c:pt idx="8">
                  <c:v>6545</c:v>
                </c:pt>
                <c:pt idx="9">
                  <c:v>5407</c:v>
                </c:pt>
              </c:numCache>
            </c:numRef>
          </c:val>
          <c:extLst>
            <c:ext xmlns:c16="http://schemas.microsoft.com/office/drawing/2014/chart" uri="{C3380CC4-5D6E-409C-BE32-E72D297353CC}">
              <c16:uniqueId val="{00000000-2E94-4138-BA0F-8F94AF2B18CA}"/>
            </c:ext>
          </c:extLst>
        </c:ser>
        <c:dLbls>
          <c:dLblPos val="outEnd"/>
          <c:showLegendKey val="0"/>
          <c:showVal val="1"/>
          <c:showCatName val="0"/>
          <c:showSerName val="0"/>
          <c:showPercent val="0"/>
          <c:showBubbleSize val="0"/>
        </c:dLbls>
        <c:gapWidth val="100"/>
        <c:overlap val="-24"/>
        <c:axId val="1088340671"/>
        <c:axId val="940916031"/>
      </c:barChart>
      <c:catAx>
        <c:axId val="108834067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0916031"/>
        <c:crosses val="autoZero"/>
        <c:auto val="1"/>
        <c:lblAlgn val="ctr"/>
        <c:lblOffset val="100"/>
        <c:noMultiLvlLbl val="0"/>
      </c:catAx>
      <c:valAx>
        <c:axId val="9409160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83406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7EB17-3394-4753-B2BB-7CC71145C585}" type="datetimeFigureOut">
              <a:rPr lang="en-GB" smtClean="0"/>
              <a:t>13/09/2020</a:t>
            </a:fld>
            <a:endParaRPr lang="en-GB"/>
          </a:p>
        </p:txBody>
      </p:sp>
      <p:sp>
        <p:nvSpPr>
          <p:cNvPr id="4" name="Slide Image Placehold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CD864C-77DF-451C-80F0-6EC2CC053D04}" type="slidenum">
              <a:rPr lang="en-GB" smtClean="0"/>
              <a:t>‹#›</a:t>
            </a:fld>
            <a:endParaRPr lang="en-GB"/>
          </a:p>
        </p:txBody>
      </p:sp>
    </p:spTree>
    <p:extLst>
      <p:ext uri="{BB962C8B-B14F-4D97-AF65-F5344CB8AC3E}">
        <p14:creationId xmlns:p14="http://schemas.microsoft.com/office/powerpoint/2010/main" val="3085364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1</a:t>
            </a:fld>
            <a:endParaRPr lang="en-US"/>
          </a:p>
        </p:txBody>
      </p:sp>
    </p:spTree>
    <p:extLst>
      <p:ext uri="{BB962C8B-B14F-4D97-AF65-F5344CB8AC3E}">
        <p14:creationId xmlns:p14="http://schemas.microsoft.com/office/powerpoint/2010/main" val="176589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04040"/>
              </a:solidFill>
              <a:effectLst/>
              <a:latin typeface="Helmet"/>
            </a:endParaRPr>
          </a:p>
        </p:txBody>
      </p:sp>
      <p:sp>
        <p:nvSpPr>
          <p:cNvPr id="4" name="Slide Number Placeholder 3"/>
          <p:cNvSpPr>
            <a:spLocks noGrp="1"/>
          </p:cNvSpPr>
          <p:nvPr>
            <p:ph type="sldNum" sz="quarter" idx="5"/>
          </p:nvPr>
        </p:nvSpPr>
        <p:spPr/>
        <p:txBody>
          <a:bodyPr/>
          <a:lstStyle/>
          <a:p>
            <a:fld id="{81D3986E-EF70-4722-92E2-CD3E6C2AB140}" type="slidenum">
              <a:rPr lang="en-US" smtClean="0"/>
              <a:t>12</a:t>
            </a:fld>
            <a:endParaRPr lang="en-US"/>
          </a:p>
        </p:txBody>
      </p:sp>
    </p:spTree>
    <p:extLst>
      <p:ext uri="{BB962C8B-B14F-4D97-AF65-F5344CB8AC3E}">
        <p14:creationId xmlns:p14="http://schemas.microsoft.com/office/powerpoint/2010/main" val="3708917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04040"/>
              </a:solidFill>
              <a:effectLst/>
              <a:latin typeface="Helmet"/>
            </a:endParaRPr>
          </a:p>
        </p:txBody>
      </p:sp>
      <p:sp>
        <p:nvSpPr>
          <p:cNvPr id="4" name="Slide Number Placeholder 3"/>
          <p:cNvSpPr>
            <a:spLocks noGrp="1"/>
          </p:cNvSpPr>
          <p:nvPr>
            <p:ph type="sldNum" sz="quarter" idx="5"/>
          </p:nvPr>
        </p:nvSpPr>
        <p:spPr/>
        <p:txBody>
          <a:bodyPr/>
          <a:lstStyle/>
          <a:p>
            <a:fld id="{81D3986E-EF70-4722-92E2-CD3E6C2AB140}" type="slidenum">
              <a:rPr lang="en-US" smtClean="0"/>
              <a:t>13</a:t>
            </a:fld>
            <a:endParaRPr lang="en-US"/>
          </a:p>
        </p:txBody>
      </p:sp>
    </p:spTree>
    <p:extLst>
      <p:ext uri="{BB962C8B-B14F-4D97-AF65-F5344CB8AC3E}">
        <p14:creationId xmlns:p14="http://schemas.microsoft.com/office/powerpoint/2010/main" val="39811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Marketing Effectiveness – Book launch, book club, story-telling</a:t>
            </a:r>
          </a:p>
          <a:p>
            <a:pPr marL="228600" indent="-228600">
              <a:buAutoNum type="arabicPeriod"/>
            </a:pPr>
            <a:r>
              <a:rPr lang="en-GB" dirty="0" err="1"/>
              <a:t>SafeOccupancy</a:t>
            </a:r>
            <a:endParaRPr lang="en-GB" dirty="0"/>
          </a:p>
          <a:p>
            <a:pPr marL="228600" indent="-228600">
              <a:buAutoNum type="arabicPeriod"/>
            </a:pPr>
            <a:r>
              <a:rPr lang="en-GB" dirty="0"/>
              <a:t>Clean system – library specific functions</a:t>
            </a:r>
          </a:p>
          <a:p>
            <a:pPr marL="228600" indent="-228600">
              <a:buAutoNum type="arabicPeriod"/>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Where do people stay in specific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University students want to know which area they can go for study</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81D3986E-EF70-4722-92E2-CD3E6C2AB140}" type="slidenum">
              <a:rPr lang="en-US" smtClean="0"/>
              <a:t>14</a:t>
            </a:fld>
            <a:endParaRPr lang="en-US"/>
          </a:p>
        </p:txBody>
      </p:sp>
    </p:spTree>
    <p:extLst>
      <p:ext uri="{BB962C8B-B14F-4D97-AF65-F5344CB8AC3E}">
        <p14:creationId xmlns:p14="http://schemas.microsoft.com/office/powerpoint/2010/main" val="402112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15</a:t>
            </a:fld>
            <a:endParaRPr lang="en-US"/>
          </a:p>
        </p:txBody>
      </p:sp>
    </p:spTree>
    <p:extLst>
      <p:ext uri="{BB962C8B-B14F-4D97-AF65-F5344CB8AC3E}">
        <p14:creationId xmlns:p14="http://schemas.microsoft.com/office/powerpoint/2010/main" val="1359112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16</a:t>
            </a:fld>
            <a:endParaRPr lang="en-US"/>
          </a:p>
        </p:txBody>
      </p:sp>
    </p:spTree>
    <p:extLst>
      <p:ext uri="{BB962C8B-B14F-4D97-AF65-F5344CB8AC3E}">
        <p14:creationId xmlns:p14="http://schemas.microsoft.com/office/powerpoint/2010/main" val="1514101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D3986E-EF70-4722-92E2-CD3E6C2AB140}" type="slidenum">
              <a:rPr lang="en-US" smtClean="0"/>
              <a:t>19</a:t>
            </a:fld>
            <a:endParaRPr lang="en-US" dirty="0"/>
          </a:p>
        </p:txBody>
      </p:sp>
    </p:spTree>
    <p:extLst>
      <p:ext uri="{BB962C8B-B14F-4D97-AF65-F5344CB8AC3E}">
        <p14:creationId xmlns:p14="http://schemas.microsoft.com/office/powerpoint/2010/main" val="891285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1437" lvl="1" indent="0">
              <a:buFontTx/>
              <a:buNone/>
            </a:pPr>
            <a:endParaRPr lang="en-MY" i="1" dirty="0"/>
          </a:p>
        </p:txBody>
      </p:sp>
      <p:sp>
        <p:nvSpPr>
          <p:cNvPr id="4" name="Slide Number Placeholder 3"/>
          <p:cNvSpPr>
            <a:spLocks noGrp="1"/>
          </p:cNvSpPr>
          <p:nvPr>
            <p:ph type="sldNum" sz="quarter" idx="5"/>
          </p:nvPr>
        </p:nvSpPr>
        <p:spPr/>
        <p:txBody>
          <a:bodyPr/>
          <a:lstStyle/>
          <a:p>
            <a:fld id="{81D3986E-EF70-4722-92E2-CD3E6C2AB140}" type="slidenum">
              <a:rPr lang="en-US" smtClean="0"/>
              <a:t>20</a:t>
            </a:fld>
            <a:endParaRPr lang="en-US"/>
          </a:p>
        </p:txBody>
      </p:sp>
    </p:spTree>
    <p:extLst>
      <p:ext uri="{BB962C8B-B14F-4D97-AF65-F5344CB8AC3E}">
        <p14:creationId xmlns:p14="http://schemas.microsoft.com/office/powerpoint/2010/main" val="419177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21</a:t>
            </a:fld>
            <a:endParaRPr lang="en-US"/>
          </a:p>
        </p:txBody>
      </p:sp>
    </p:spTree>
    <p:extLst>
      <p:ext uri="{BB962C8B-B14F-4D97-AF65-F5344CB8AC3E}">
        <p14:creationId xmlns:p14="http://schemas.microsoft.com/office/powerpoint/2010/main" val="1438252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22</a:t>
            </a:fld>
            <a:endParaRPr lang="en-US"/>
          </a:p>
        </p:txBody>
      </p:sp>
    </p:spTree>
    <p:extLst>
      <p:ext uri="{BB962C8B-B14F-4D97-AF65-F5344CB8AC3E}">
        <p14:creationId xmlns:p14="http://schemas.microsoft.com/office/powerpoint/2010/main" val="2466492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D864C-77DF-451C-80F0-6EC2CC053D04}" type="slidenum">
              <a:rPr lang="en-GB" smtClean="0"/>
              <a:t>23</a:t>
            </a:fld>
            <a:endParaRPr lang="en-GB"/>
          </a:p>
        </p:txBody>
      </p:sp>
    </p:spTree>
    <p:extLst>
      <p:ext uri="{BB962C8B-B14F-4D97-AF65-F5344CB8AC3E}">
        <p14:creationId xmlns:p14="http://schemas.microsoft.com/office/powerpoint/2010/main" val="3956372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r>
              <a:rPr lang="en-US" sz="1400" dirty="0">
                <a:solidFill>
                  <a:srgbClr val="333333"/>
                </a:solidFill>
                <a:latin typeface="Source Sans Pro Light" panose="020B0403030403020204" pitchFamily="34" charset="0"/>
                <a:ea typeface="Source Sans Pro Light" panose="020B0403030403020204" pitchFamily="34" charset="0"/>
              </a:rPr>
              <a:t>Serve many industries</a:t>
            </a:r>
          </a:p>
          <a:p>
            <a:pPr marL="0" indent="0">
              <a:lnSpc>
                <a:spcPct val="110000"/>
              </a:lnSpc>
              <a:buNone/>
            </a:pPr>
            <a:r>
              <a:rPr lang="en-US" sz="1400" dirty="0">
                <a:solidFill>
                  <a:srgbClr val="333333"/>
                </a:solidFill>
                <a:latin typeface="Source Sans Pro Light" panose="020B0403030403020204" pitchFamily="34" charset="0"/>
                <a:ea typeface="Source Sans Pro Light" panose="020B0403030403020204" pitchFamily="34" charset="0"/>
              </a:rPr>
              <a:t>Many technologies – continuous investment in R&amp;D</a:t>
            </a:r>
          </a:p>
          <a:p>
            <a:pPr marL="0" indent="0">
              <a:lnSpc>
                <a:spcPct val="110000"/>
              </a:lnSpc>
              <a:buNone/>
            </a:pPr>
            <a:r>
              <a:rPr lang="en-US" sz="1400" dirty="0">
                <a:solidFill>
                  <a:srgbClr val="333333"/>
                </a:solidFill>
                <a:latin typeface="Source Sans Pro Light" panose="020B0403030403020204" pitchFamily="34" charset="0"/>
                <a:ea typeface="Source Sans Pro Light" panose="020B0403030403020204" pitchFamily="34" charset="0"/>
              </a:rPr>
              <a:t>Latest focus is this solution to specifically cater for covid-19 occupancy control market demands, easy to install, economical to own the system</a:t>
            </a:r>
          </a:p>
          <a:p>
            <a:endParaRPr lang="en-MY"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D3986E-EF70-4722-92E2-CD3E6C2A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947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24</a:t>
            </a:fld>
            <a:endParaRPr lang="en-US"/>
          </a:p>
        </p:txBody>
      </p:sp>
    </p:spTree>
    <p:extLst>
      <p:ext uri="{BB962C8B-B14F-4D97-AF65-F5344CB8AC3E}">
        <p14:creationId xmlns:p14="http://schemas.microsoft.com/office/powerpoint/2010/main" val="1457995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D864C-77DF-451C-80F0-6EC2CC053D04}" type="slidenum">
              <a:rPr lang="en-GB" smtClean="0"/>
              <a:t>25</a:t>
            </a:fld>
            <a:endParaRPr lang="en-GB"/>
          </a:p>
        </p:txBody>
      </p:sp>
    </p:spTree>
    <p:extLst>
      <p:ext uri="{BB962C8B-B14F-4D97-AF65-F5344CB8AC3E}">
        <p14:creationId xmlns:p14="http://schemas.microsoft.com/office/powerpoint/2010/main" val="2027839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26</a:t>
            </a:fld>
            <a:endParaRPr lang="en-US"/>
          </a:p>
        </p:txBody>
      </p:sp>
    </p:spTree>
    <p:extLst>
      <p:ext uri="{BB962C8B-B14F-4D97-AF65-F5344CB8AC3E}">
        <p14:creationId xmlns:p14="http://schemas.microsoft.com/office/powerpoint/2010/main" val="755125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300" b="0" i="0" dirty="0">
                <a:solidFill>
                  <a:srgbClr val="333333"/>
                </a:solidFill>
                <a:latin typeface="Roboto Light" panose="02000000000000000000" pitchFamily="2" charset="0"/>
                <a:ea typeface="Roboto Light" panose="02000000000000000000" pitchFamily="2" charset="0"/>
              </a:rPr>
              <a:t>Critical delivery point: what the major things that has the biggest bang for their buck? </a:t>
            </a:r>
          </a:p>
          <a:p>
            <a:pPr marL="285750" indent="-285750">
              <a:buFontTx/>
              <a:buChar char="-"/>
            </a:pPr>
            <a:endParaRPr lang="en-US" sz="1300" b="0" i="1" dirty="0">
              <a:solidFill>
                <a:srgbClr val="333333"/>
              </a:solidFill>
              <a:latin typeface="Roboto Light" panose="02000000000000000000" pitchFamily="2" charset="0"/>
              <a:ea typeface="Roboto Light" panose="02000000000000000000" pitchFamily="2" charset="0"/>
            </a:endParaRPr>
          </a:p>
          <a:p>
            <a:pPr marL="285750" indent="-285750">
              <a:buFontTx/>
              <a:buChar char="-"/>
            </a:pPr>
            <a:r>
              <a:rPr lang="en-US" sz="1300" b="0" i="1" dirty="0">
                <a:solidFill>
                  <a:srgbClr val="333333"/>
                </a:solidFill>
                <a:latin typeface="Roboto Light" panose="02000000000000000000" pitchFamily="2" charset="0"/>
                <a:ea typeface="Roboto Light" panose="02000000000000000000" pitchFamily="2" charset="0"/>
              </a:rPr>
              <a:t>Next version: Use case studies for the problem statements</a:t>
            </a:r>
          </a:p>
        </p:txBody>
      </p:sp>
      <p:sp>
        <p:nvSpPr>
          <p:cNvPr id="4" name="Slide Number Placeholder 3"/>
          <p:cNvSpPr>
            <a:spLocks noGrp="1"/>
          </p:cNvSpPr>
          <p:nvPr>
            <p:ph type="sldNum" sz="quarter" idx="10"/>
          </p:nvPr>
        </p:nvSpPr>
        <p:spPr/>
        <p:txBody>
          <a:bodyPr/>
          <a:lstStyle/>
          <a:p>
            <a:fld id="{81D3986E-EF70-4722-92E2-CD3E6C2AB140}" type="slidenum">
              <a:rPr lang="en-US" smtClean="0"/>
              <a:t>27</a:t>
            </a:fld>
            <a:endParaRPr lang="en-US"/>
          </a:p>
        </p:txBody>
      </p:sp>
    </p:spTree>
    <p:extLst>
      <p:ext uri="{BB962C8B-B14F-4D97-AF65-F5344CB8AC3E}">
        <p14:creationId xmlns:p14="http://schemas.microsoft.com/office/powerpoint/2010/main" val="1243701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7187" lvl="1" indent="-285750">
              <a:buFontTx/>
              <a:buChar char="-"/>
            </a:pPr>
            <a:endParaRPr lang="en-US" i="1" dirty="0"/>
          </a:p>
          <a:p>
            <a:pPr marL="807187" lvl="1" indent="-285750">
              <a:buFontTx/>
              <a:buChar char="-"/>
            </a:pPr>
            <a:endParaRPr lang="en-US" i="1" dirty="0"/>
          </a:p>
        </p:txBody>
      </p:sp>
      <p:sp>
        <p:nvSpPr>
          <p:cNvPr id="4" name="Slide Number Placeholder 3"/>
          <p:cNvSpPr>
            <a:spLocks noGrp="1"/>
          </p:cNvSpPr>
          <p:nvPr>
            <p:ph type="sldNum" sz="quarter" idx="10"/>
          </p:nvPr>
        </p:nvSpPr>
        <p:spPr/>
        <p:txBody>
          <a:bodyPr/>
          <a:lstStyle/>
          <a:p>
            <a:fld id="{81D3986E-EF70-4722-92E2-CD3E6C2AB140}" type="slidenum">
              <a:rPr lang="en-US" smtClean="0"/>
              <a:t>28</a:t>
            </a:fld>
            <a:endParaRPr lang="en-US"/>
          </a:p>
        </p:txBody>
      </p:sp>
    </p:spTree>
    <p:extLst>
      <p:ext uri="{BB962C8B-B14F-4D97-AF65-F5344CB8AC3E}">
        <p14:creationId xmlns:p14="http://schemas.microsoft.com/office/powerpoint/2010/main" val="20834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81D3986E-EF70-4722-92E2-CD3E6C2AB140}" type="slidenum">
              <a:rPr lang="en-US" smtClean="0"/>
              <a:t>3</a:t>
            </a:fld>
            <a:endParaRPr lang="en-US"/>
          </a:p>
        </p:txBody>
      </p:sp>
    </p:spTree>
    <p:extLst>
      <p:ext uri="{BB962C8B-B14F-4D97-AF65-F5344CB8AC3E}">
        <p14:creationId xmlns:p14="http://schemas.microsoft.com/office/powerpoint/2010/main" val="281856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Yet libraries are provided by local councils, libraries need to provide other services (internet service, local communities events </a:t>
            </a:r>
            <a:r>
              <a:rPr lang="en-US" sz="1300" dirty="0" err="1">
                <a:solidFill>
                  <a:srgbClr val="333333"/>
                </a:solidFill>
                <a:latin typeface="Roboto Light" panose="02000000000000000000" pitchFamily="2" charset="0"/>
                <a:ea typeface="Roboto Light" panose="02000000000000000000" pitchFamily="2" charset="0"/>
              </a:rPr>
              <a:t>etc</a:t>
            </a:r>
            <a:r>
              <a:rPr lang="en-US" sz="1300" dirty="0">
                <a:solidFill>
                  <a:srgbClr val="333333"/>
                </a:solidFill>
                <a:latin typeface="Roboto Light" panose="02000000000000000000" pitchFamily="2" charset="0"/>
                <a:ea typeface="Roboto Light" panose="02000000000000000000" pitchFamily="2" charset="0"/>
              </a:rPr>
              <a:t>). Local councils are going into digital age, they would need to check the local usage of it so local council can </a:t>
            </a:r>
            <a:r>
              <a:rPr lang="en-US" sz="1300" dirty="0" err="1">
                <a:solidFill>
                  <a:srgbClr val="333333"/>
                </a:solidFill>
                <a:latin typeface="Roboto Light" panose="02000000000000000000" pitchFamily="2" charset="0"/>
                <a:ea typeface="Roboto Light" panose="02000000000000000000" pitchFamily="2" charset="0"/>
              </a:rPr>
              <a:t>ocntinue</a:t>
            </a:r>
            <a:r>
              <a:rPr lang="en-US" sz="1300" dirty="0">
                <a:solidFill>
                  <a:srgbClr val="333333"/>
                </a:solidFill>
                <a:latin typeface="Roboto Light" panose="02000000000000000000" pitchFamily="2" charset="0"/>
                <a:ea typeface="Roboto Light" panose="02000000000000000000" pitchFamily="2" charset="0"/>
              </a:rPr>
              <a:t> to provide funding to the relevant sites. </a:t>
            </a:r>
          </a:p>
          <a:p>
            <a:pPr marL="28575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Hence growing markets. </a:t>
            </a:r>
          </a:p>
          <a:p>
            <a:pPr marL="285750" indent="-285750" defTabSz="45720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10"/>
          </p:nvPr>
        </p:nvSpPr>
        <p:spPr/>
        <p:txBody>
          <a:bodyPr/>
          <a:lstStyle/>
          <a:p>
            <a:fld id="{81D3986E-EF70-4722-92E2-CD3E6C2AB140}" type="slidenum">
              <a:rPr lang="en-US" smtClean="0"/>
              <a:t>4</a:t>
            </a:fld>
            <a:endParaRPr lang="en-US"/>
          </a:p>
        </p:txBody>
      </p:sp>
    </p:spTree>
    <p:extLst>
      <p:ext uri="{BB962C8B-B14F-4D97-AF65-F5344CB8AC3E}">
        <p14:creationId xmlns:p14="http://schemas.microsoft.com/office/powerpoint/2010/main" val="68282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1D3986E-EF70-4722-92E2-CD3E6C2AB140}" type="slidenum">
              <a:rPr lang="en-US" smtClean="0"/>
              <a:t>5</a:t>
            </a:fld>
            <a:endParaRPr lang="en-US"/>
          </a:p>
        </p:txBody>
      </p:sp>
    </p:spTree>
    <p:extLst>
      <p:ext uri="{BB962C8B-B14F-4D97-AF65-F5344CB8AC3E}">
        <p14:creationId xmlns:p14="http://schemas.microsoft.com/office/powerpoint/2010/main" val="40905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300" b="0" i="0" dirty="0">
                <a:solidFill>
                  <a:srgbClr val="333333"/>
                </a:solidFill>
                <a:latin typeface="Roboto Light" panose="02000000000000000000" pitchFamily="2" charset="0"/>
                <a:ea typeface="Roboto Light" panose="02000000000000000000" pitchFamily="2" charset="0"/>
              </a:rPr>
              <a:t>Critical delivery point: what the major things that has the biggest bang for their buck? </a:t>
            </a:r>
          </a:p>
          <a:p>
            <a:pPr marL="285750" indent="-285750">
              <a:buFontTx/>
              <a:buChar char="-"/>
            </a:pPr>
            <a:endParaRPr lang="en-US" sz="1300" b="0" i="1" dirty="0">
              <a:solidFill>
                <a:srgbClr val="333333"/>
              </a:solidFill>
              <a:latin typeface="Roboto Light" panose="02000000000000000000" pitchFamily="2" charset="0"/>
              <a:ea typeface="Roboto Light" panose="02000000000000000000" pitchFamily="2" charset="0"/>
            </a:endParaRPr>
          </a:p>
          <a:p>
            <a:pPr marL="285750" indent="-285750">
              <a:buFontTx/>
              <a:buChar char="-"/>
            </a:pPr>
            <a:r>
              <a:rPr lang="en-US" sz="1300" b="0" i="1" dirty="0">
                <a:solidFill>
                  <a:srgbClr val="333333"/>
                </a:solidFill>
                <a:latin typeface="Roboto Light" panose="02000000000000000000" pitchFamily="2" charset="0"/>
                <a:ea typeface="Roboto Light" panose="02000000000000000000" pitchFamily="2" charset="0"/>
              </a:rPr>
              <a:t>Next version: Use case studies for the problem statements</a:t>
            </a:r>
          </a:p>
        </p:txBody>
      </p:sp>
      <p:sp>
        <p:nvSpPr>
          <p:cNvPr id="4" name="Slide Number Placeholder 3"/>
          <p:cNvSpPr>
            <a:spLocks noGrp="1"/>
          </p:cNvSpPr>
          <p:nvPr>
            <p:ph type="sldNum" sz="quarter" idx="10"/>
          </p:nvPr>
        </p:nvSpPr>
        <p:spPr/>
        <p:txBody>
          <a:bodyPr/>
          <a:lstStyle/>
          <a:p>
            <a:fld id="{81D3986E-EF70-4722-92E2-CD3E6C2AB140}" type="slidenum">
              <a:rPr lang="en-US" smtClean="0"/>
              <a:t>6</a:t>
            </a:fld>
            <a:endParaRPr lang="en-US"/>
          </a:p>
        </p:txBody>
      </p:sp>
    </p:spTree>
    <p:extLst>
      <p:ext uri="{BB962C8B-B14F-4D97-AF65-F5344CB8AC3E}">
        <p14:creationId xmlns:p14="http://schemas.microsoft.com/office/powerpoint/2010/main" val="68282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A7D3E3-1B29-4695-8424-D66589581122}" type="slidenum">
              <a:rPr lang="en-GB" smtClean="0"/>
              <a:t>7</a:t>
            </a:fld>
            <a:endParaRPr lang="en-GB" dirty="0"/>
          </a:p>
        </p:txBody>
      </p:sp>
    </p:spTree>
    <p:extLst>
      <p:ext uri="{BB962C8B-B14F-4D97-AF65-F5344CB8AC3E}">
        <p14:creationId xmlns:p14="http://schemas.microsoft.com/office/powerpoint/2010/main" val="3513619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Headings</a:t>
            </a:r>
          </a:p>
        </p:txBody>
      </p:sp>
      <p:sp>
        <p:nvSpPr>
          <p:cNvPr id="4" name="Slide Number Placeholder 3"/>
          <p:cNvSpPr>
            <a:spLocks noGrp="1"/>
          </p:cNvSpPr>
          <p:nvPr>
            <p:ph type="sldNum" sz="quarter" idx="10"/>
          </p:nvPr>
        </p:nvSpPr>
        <p:spPr/>
        <p:txBody>
          <a:bodyPr/>
          <a:lstStyle/>
          <a:p>
            <a:fld id="{81D3986E-EF70-4722-92E2-CD3E6C2AB140}" type="slidenum">
              <a:rPr lang="en-US" smtClean="0"/>
              <a:t>10</a:t>
            </a:fld>
            <a:endParaRPr lang="en-US"/>
          </a:p>
        </p:txBody>
      </p:sp>
    </p:spTree>
    <p:extLst>
      <p:ext uri="{BB962C8B-B14F-4D97-AF65-F5344CB8AC3E}">
        <p14:creationId xmlns:p14="http://schemas.microsoft.com/office/powerpoint/2010/main" val="3465020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0B295AF-D178-4BCA-9090-A4AC6DA692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953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1237717"/>
            <a:ext cx="9085342" cy="2632992"/>
          </a:xfrm>
        </p:spPr>
        <p:txBody>
          <a:bodyPr anchor="b"/>
          <a:lstStyle>
            <a:lvl1pPr algn="ctr">
              <a:defRPr sz="6617"/>
            </a:lvl1pPr>
          </a:lstStyle>
          <a:p>
            <a:r>
              <a:rPr lang="en-US"/>
              <a:t>Click to edit Master title style</a:t>
            </a:r>
            <a:endParaRPr lang="en-US" dirty="0"/>
          </a:p>
        </p:txBody>
      </p:sp>
      <p:sp>
        <p:nvSpPr>
          <p:cNvPr id="3" name="Subtitle 2"/>
          <p:cNvSpPr>
            <a:spLocks noGrp="1"/>
          </p:cNvSpPr>
          <p:nvPr>
            <p:ph type="subTitle" idx="1"/>
          </p:nvPr>
        </p:nvSpPr>
        <p:spPr>
          <a:xfrm>
            <a:off x="1336080" y="3972247"/>
            <a:ext cx="8016479" cy="1825938"/>
          </a:xfrm>
        </p:spPr>
        <p:txBody>
          <a:bodyPr/>
          <a:lstStyle>
            <a:lvl1pPr marL="0" indent="0" algn="ctr">
              <a:buNone/>
              <a:defRPr sz="2647"/>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5A948A-4DFD-43C0-84CC-2ADFE2659492}"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2133705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5A948A-4DFD-43C0-84CC-2ADFE2659492}"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2615456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49057" y="402652"/>
            <a:ext cx="2304738" cy="64091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4844" y="402652"/>
            <a:ext cx="6780605" cy="6409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5A948A-4DFD-43C0-84CC-2ADFE2659492}"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72036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5CC5326-92A4-4F55-8336-8EE246F2BFFE}"/>
              </a:ext>
            </a:extLst>
          </p:cNvPr>
          <p:cNvSpPr>
            <a:spLocks noGrp="1"/>
          </p:cNvSpPr>
          <p:nvPr>
            <p:ph type="body" idx="1"/>
          </p:nvPr>
        </p:nvSpPr>
        <p:spPr>
          <a:xfrm>
            <a:off x="1618573" y="1661776"/>
            <a:ext cx="4072345" cy="1619884"/>
          </a:xfrm>
        </p:spPr>
        <p:txBody>
          <a:bodyPr lIns="0" tIns="0" rIns="0">
            <a:normAutofit/>
          </a:bodyPr>
          <a:lstStyle>
            <a:lvl1pPr marL="0" indent="0">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9" name="Picture Placeholder 9">
            <a:extLst>
              <a:ext uri="{FF2B5EF4-FFF2-40B4-BE49-F238E27FC236}">
                <a16:creationId xmlns:a16="http://schemas.microsoft.com/office/drawing/2014/main" id="{40811F1F-165A-4AEB-B072-5D06D09A191A}"/>
              </a:ext>
            </a:extLst>
          </p:cNvPr>
          <p:cNvSpPr>
            <a:spLocks noGrp="1"/>
          </p:cNvSpPr>
          <p:nvPr>
            <p:ph type="pic" sz="quarter" idx="14"/>
          </p:nvPr>
        </p:nvSpPr>
        <p:spPr>
          <a:xfrm>
            <a:off x="5892816" y="1652911"/>
            <a:ext cx="3185496" cy="4892713"/>
          </a:xfrm>
          <a:ln>
            <a:noFill/>
          </a:ln>
        </p:spPr>
        <p:txBody>
          <a:bodyPr/>
          <a:lstStyle>
            <a:lvl1pPr marL="0" indent="0">
              <a:buNone/>
              <a:defRPr/>
            </a:lvl1pPr>
          </a:lstStyle>
          <a:p>
            <a:endParaRPr lang="en-US" dirty="0"/>
          </a:p>
        </p:txBody>
      </p:sp>
      <p:sp>
        <p:nvSpPr>
          <p:cNvPr id="12" name="Text Placeholder 2">
            <a:extLst>
              <a:ext uri="{FF2B5EF4-FFF2-40B4-BE49-F238E27FC236}">
                <a16:creationId xmlns:a16="http://schemas.microsoft.com/office/drawing/2014/main" id="{3A9A5B05-8124-46DA-8580-318973232257}"/>
              </a:ext>
            </a:extLst>
          </p:cNvPr>
          <p:cNvSpPr>
            <a:spLocks noGrp="1"/>
          </p:cNvSpPr>
          <p:nvPr>
            <p:ph type="body" idx="16"/>
          </p:nvPr>
        </p:nvSpPr>
        <p:spPr>
          <a:xfrm>
            <a:off x="1619950" y="935816"/>
            <a:ext cx="7451330" cy="457208"/>
          </a:xfrm>
        </p:spPr>
        <p:txBody>
          <a:bodyPr lIns="0" rIns="0">
            <a:normAutofit/>
          </a:bodyPr>
          <a:lstStyle>
            <a:lvl1pPr marL="0" indent="0">
              <a:buNone/>
              <a:defRPr sz="2647">
                <a:solidFill>
                  <a:srgbClr val="2888C9"/>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2" name="Text Placeholder 2">
            <a:extLst>
              <a:ext uri="{FF2B5EF4-FFF2-40B4-BE49-F238E27FC236}">
                <a16:creationId xmlns:a16="http://schemas.microsoft.com/office/drawing/2014/main" id="{399316BD-6D47-4FA2-9533-FED6E167CE1A}"/>
              </a:ext>
            </a:extLst>
          </p:cNvPr>
          <p:cNvSpPr>
            <a:spLocks noGrp="1"/>
          </p:cNvSpPr>
          <p:nvPr>
            <p:ph type="body" idx="17"/>
          </p:nvPr>
        </p:nvSpPr>
        <p:spPr>
          <a:xfrm>
            <a:off x="1628214" y="3423006"/>
            <a:ext cx="4069031"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3" name="Text Placeholder 2">
            <a:extLst>
              <a:ext uri="{FF2B5EF4-FFF2-40B4-BE49-F238E27FC236}">
                <a16:creationId xmlns:a16="http://schemas.microsoft.com/office/drawing/2014/main" id="{F0FD84C3-1A5A-4A95-9705-E77C764A8BB6}"/>
              </a:ext>
            </a:extLst>
          </p:cNvPr>
          <p:cNvSpPr>
            <a:spLocks noGrp="1"/>
          </p:cNvSpPr>
          <p:nvPr>
            <p:ph type="body" idx="18"/>
          </p:nvPr>
        </p:nvSpPr>
        <p:spPr>
          <a:xfrm>
            <a:off x="1629590" y="3719557"/>
            <a:ext cx="4058494"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4" name="Text Placeholder 2">
            <a:extLst>
              <a:ext uri="{FF2B5EF4-FFF2-40B4-BE49-F238E27FC236}">
                <a16:creationId xmlns:a16="http://schemas.microsoft.com/office/drawing/2014/main" id="{C3F7B626-0865-445C-9748-94379B70A494}"/>
              </a:ext>
            </a:extLst>
          </p:cNvPr>
          <p:cNvSpPr>
            <a:spLocks noGrp="1"/>
          </p:cNvSpPr>
          <p:nvPr>
            <p:ph type="body" idx="21"/>
          </p:nvPr>
        </p:nvSpPr>
        <p:spPr>
          <a:xfrm>
            <a:off x="1630823" y="4453907"/>
            <a:ext cx="4045647" cy="257957"/>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5" name="Text Placeholder 2">
            <a:extLst>
              <a:ext uri="{FF2B5EF4-FFF2-40B4-BE49-F238E27FC236}">
                <a16:creationId xmlns:a16="http://schemas.microsoft.com/office/drawing/2014/main" id="{EDEA60B1-1607-4875-865E-320A17D317ED}"/>
              </a:ext>
            </a:extLst>
          </p:cNvPr>
          <p:cNvSpPr>
            <a:spLocks noGrp="1"/>
          </p:cNvSpPr>
          <p:nvPr>
            <p:ph type="body" idx="22"/>
          </p:nvPr>
        </p:nvSpPr>
        <p:spPr>
          <a:xfrm>
            <a:off x="1632203" y="4715078"/>
            <a:ext cx="4043420" cy="74482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6" name="Text Placeholder 20">
            <a:extLst>
              <a:ext uri="{FF2B5EF4-FFF2-40B4-BE49-F238E27FC236}">
                <a16:creationId xmlns:a16="http://schemas.microsoft.com/office/drawing/2014/main" id="{1D6ED307-AC49-4988-8C24-A8A3A6510078}"/>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7" name="Text Placeholder 20">
            <a:extLst>
              <a:ext uri="{FF2B5EF4-FFF2-40B4-BE49-F238E27FC236}">
                <a16:creationId xmlns:a16="http://schemas.microsoft.com/office/drawing/2014/main" id="{E1808E64-1079-426A-A67A-F5D9C2B4BACD}"/>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31" name="Text Placeholder 2">
            <a:extLst>
              <a:ext uri="{FF2B5EF4-FFF2-40B4-BE49-F238E27FC236}">
                <a16:creationId xmlns:a16="http://schemas.microsoft.com/office/drawing/2014/main" id="{EFFD66FF-F722-45DB-B0F5-E8E01C794E30}"/>
              </a:ext>
            </a:extLst>
          </p:cNvPr>
          <p:cNvSpPr>
            <a:spLocks noGrp="1"/>
          </p:cNvSpPr>
          <p:nvPr>
            <p:ph type="body" idx="23" hasCustomPrompt="1"/>
          </p:nvPr>
        </p:nvSpPr>
        <p:spPr>
          <a:xfrm>
            <a:off x="1624392" y="5787677"/>
            <a:ext cx="4057465" cy="744822"/>
          </a:xfrm>
        </p:spPr>
        <p:txBody>
          <a:bodyPr lIns="0" tIns="0" rIns="0">
            <a:normAutofit/>
          </a:bodyPr>
          <a:lstStyle>
            <a:lvl1pPr marL="0" indent="0">
              <a:spcBef>
                <a:spcPts val="221"/>
              </a:spcBef>
              <a:buNone/>
              <a:defRPr sz="1103" b="0">
                <a:solidFill>
                  <a:schemeClr val="tx1"/>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Tree>
    <p:extLst>
      <p:ext uri="{BB962C8B-B14F-4D97-AF65-F5344CB8AC3E}">
        <p14:creationId xmlns:p14="http://schemas.microsoft.com/office/powerpoint/2010/main" val="882431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r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79CA-9FE9-411E-9C4D-E3AAB67F2123}"/>
              </a:ext>
            </a:extLst>
          </p:cNvPr>
          <p:cNvSpPr>
            <a:spLocks noGrp="1"/>
          </p:cNvSpPr>
          <p:nvPr>
            <p:ph type="title"/>
          </p:nvPr>
        </p:nvSpPr>
        <p:spPr>
          <a:xfrm>
            <a:off x="856935" y="3856794"/>
            <a:ext cx="9011628" cy="935502"/>
          </a:xfrm>
        </p:spPr>
        <p:txBody>
          <a:bodyPr lIns="0" rIns="0" bIns="0" anchor="b">
            <a:normAutofit/>
          </a:bodyPr>
          <a:lstStyle>
            <a:lvl1pPr>
              <a:defRPr sz="3970">
                <a:solidFill>
                  <a:srgbClr val="2888C9"/>
                </a:solidFill>
                <a:latin typeface="Source Sans Pro Light" panose="020B04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B62AD6C-93A5-4919-B46D-ED2D4403F5C8}"/>
              </a:ext>
            </a:extLst>
          </p:cNvPr>
          <p:cNvSpPr>
            <a:spLocks noGrp="1"/>
          </p:cNvSpPr>
          <p:nvPr>
            <p:ph type="body" idx="1"/>
          </p:nvPr>
        </p:nvSpPr>
        <p:spPr>
          <a:xfrm>
            <a:off x="1637650" y="5513918"/>
            <a:ext cx="7405501" cy="853978"/>
          </a:xfrm>
        </p:spPr>
        <p:txBody>
          <a:bodyPr lIns="0" tIns="0" rIns="0">
            <a:normAutofit/>
          </a:bodyPr>
          <a:lstStyle>
            <a:lvl1pPr marL="0" indent="0">
              <a:lnSpc>
                <a:spcPct val="100000"/>
              </a:lnSpc>
              <a:buNone/>
              <a:defRPr sz="1654">
                <a:solidFill>
                  <a:srgbClr val="666666"/>
                </a:solidFill>
                <a:latin typeface="+mj-lt"/>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8" name="Picture Placeholder 7">
            <a:extLst>
              <a:ext uri="{FF2B5EF4-FFF2-40B4-BE49-F238E27FC236}">
                <a16:creationId xmlns:a16="http://schemas.microsoft.com/office/drawing/2014/main" id="{CC602F94-66AA-4445-8547-F31A0635C5F1}"/>
              </a:ext>
            </a:extLst>
          </p:cNvPr>
          <p:cNvSpPr>
            <a:spLocks noGrp="1"/>
          </p:cNvSpPr>
          <p:nvPr>
            <p:ph type="pic" sz="quarter" idx="13" hasCustomPrompt="1"/>
          </p:nvPr>
        </p:nvSpPr>
        <p:spPr>
          <a:xfrm>
            <a:off x="843113" y="404836"/>
            <a:ext cx="9032360" cy="3462354"/>
          </a:xfrm>
        </p:spPr>
        <p:txBody>
          <a:bodyPr tIns="0"/>
          <a:lstStyle>
            <a:lvl1pPr marL="0" indent="0">
              <a:buNone/>
              <a:defRPr/>
            </a:lvl1pPr>
          </a:lstStyle>
          <a:p>
            <a:r>
              <a:rPr lang="en-US" dirty="0"/>
              <a:t>    </a:t>
            </a:r>
          </a:p>
        </p:txBody>
      </p:sp>
      <p:sp>
        <p:nvSpPr>
          <p:cNvPr id="16" name="Text Placeholder 15">
            <a:extLst>
              <a:ext uri="{FF2B5EF4-FFF2-40B4-BE49-F238E27FC236}">
                <a16:creationId xmlns:a16="http://schemas.microsoft.com/office/drawing/2014/main" id="{4AD7B601-549F-4D67-929B-02BAC3F3802A}"/>
              </a:ext>
            </a:extLst>
          </p:cNvPr>
          <p:cNvSpPr>
            <a:spLocks noGrp="1"/>
          </p:cNvSpPr>
          <p:nvPr>
            <p:ph type="body" sz="quarter" idx="14" hasCustomPrompt="1"/>
          </p:nvPr>
        </p:nvSpPr>
        <p:spPr>
          <a:xfrm>
            <a:off x="847018" y="7120553"/>
            <a:ext cx="4791794" cy="444668"/>
          </a:xfrm>
        </p:spPr>
        <p:txBody>
          <a:bodyPr lIns="0" tIns="0" rIns="0">
            <a:noAutofit/>
          </a:bodyPr>
          <a:lstStyle>
            <a:lvl1pPr marL="0" indent="0">
              <a:buNone/>
              <a:defRPr sz="772">
                <a:solidFill>
                  <a:srgbClr val="666666"/>
                </a:solidFill>
              </a:defRPr>
            </a:lvl1pPr>
            <a:lvl5pPr marL="2016750" indent="0" algn="l">
              <a:buNone/>
              <a:defRPr/>
            </a:lvl5pPr>
          </a:lstStyle>
          <a:p>
            <a:r>
              <a:rPr lang="en-US" dirty="0"/>
              <a:t>©2016-2020 Footfall counter is trademark application of FootfallCam in various jurisdictions. We reserve the right to introduce modifications without notice. All other company names and products are trademarks of their respective companies.</a:t>
            </a:r>
          </a:p>
        </p:txBody>
      </p:sp>
      <p:sp>
        <p:nvSpPr>
          <p:cNvPr id="18" name="Text Placeholder 17">
            <a:extLst>
              <a:ext uri="{FF2B5EF4-FFF2-40B4-BE49-F238E27FC236}">
                <a16:creationId xmlns:a16="http://schemas.microsoft.com/office/drawing/2014/main" id="{148FA780-8552-4E20-BFED-01D26086D00F}"/>
              </a:ext>
            </a:extLst>
          </p:cNvPr>
          <p:cNvSpPr>
            <a:spLocks noGrp="1"/>
          </p:cNvSpPr>
          <p:nvPr>
            <p:ph type="body" sz="quarter" idx="15" hasCustomPrompt="1"/>
          </p:nvPr>
        </p:nvSpPr>
        <p:spPr>
          <a:xfrm>
            <a:off x="856935" y="4676607"/>
            <a:ext cx="9011628" cy="665251"/>
          </a:xfrm>
        </p:spPr>
        <p:txBody>
          <a:bodyPr lIns="0" rIns="0"/>
          <a:lstStyle>
            <a:lvl1pPr marL="0" indent="0">
              <a:buNone/>
              <a:defRPr sz="3970"/>
            </a:lvl1pPr>
          </a:lstStyle>
          <a:p>
            <a:r>
              <a:rPr lang="en-US" dirty="0">
                <a:solidFill>
                  <a:srgbClr val="666666"/>
                </a:solidFill>
              </a:rPr>
              <a:t>Click to edit Master title style</a:t>
            </a:r>
          </a:p>
        </p:txBody>
      </p:sp>
      <p:sp>
        <p:nvSpPr>
          <p:cNvPr id="7" name="Text Placeholder 15">
            <a:extLst>
              <a:ext uri="{FF2B5EF4-FFF2-40B4-BE49-F238E27FC236}">
                <a16:creationId xmlns:a16="http://schemas.microsoft.com/office/drawing/2014/main" id="{0E86D38E-7973-4154-93EE-BFCC4F26553A}"/>
              </a:ext>
            </a:extLst>
          </p:cNvPr>
          <p:cNvSpPr>
            <a:spLocks noGrp="1"/>
          </p:cNvSpPr>
          <p:nvPr>
            <p:ph type="body" sz="quarter" idx="16" hasCustomPrompt="1"/>
          </p:nvPr>
        </p:nvSpPr>
        <p:spPr>
          <a:xfrm>
            <a:off x="7087400" y="7110386"/>
            <a:ext cx="3596645" cy="444668"/>
          </a:xfrm>
        </p:spPr>
        <p:txBody>
          <a:bodyPr lIns="0" tIns="0" rIns="0">
            <a:noAutofit/>
          </a:bodyPr>
          <a:lstStyle>
            <a:lvl1pPr marL="0" indent="0">
              <a:buNone/>
              <a:defRPr sz="772">
                <a:solidFill>
                  <a:srgbClr val="666666"/>
                </a:solidFill>
              </a:defRPr>
            </a:lvl1pPr>
            <a:lvl5pPr marL="2016750" indent="0" algn="l">
              <a:buNone/>
              <a:defRPr/>
            </a:lvl5pPr>
          </a:lstStyle>
          <a:p>
            <a:r>
              <a:rPr lang="en-US" dirty="0"/>
              <a:t>.</a:t>
            </a:r>
          </a:p>
        </p:txBody>
      </p:sp>
    </p:spTree>
    <p:extLst>
      <p:ext uri="{BB962C8B-B14F-4D97-AF65-F5344CB8AC3E}">
        <p14:creationId xmlns:p14="http://schemas.microsoft.com/office/powerpoint/2010/main" val="2761354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column_2">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E80FE12-B2F9-40CA-BC06-76F6554F093F}"/>
              </a:ext>
            </a:extLst>
          </p:cNvPr>
          <p:cNvSpPr>
            <a:spLocks noGrp="1"/>
          </p:cNvSpPr>
          <p:nvPr>
            <p:ph type="body" idx="1" hasCustomPrompt="1"/>
          </p:nvPr>
        </p:nvSpPr>
        <p:spPr>
          <a:xfrm>
            <a:off x="1175557" y="1308324"/>
            <a:ext cx="8345047" cy="681900"/>
          </a:xfrm>
        </p:spPr>
        <p:txBody>
          <a:bodyPr lIns="0" tIns="0" rIns="0">
            <a:normAutofit/>
          </a:bodyPr>
          <a:lstStyle>
            <a:lvl1pPr marL="0" indent="0">
              <a:lnSpc>
                <a:spcPct val="100000"/>
              </a:lnSpc>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Paragraph..</a:t>
            </a:r>
          </a:p>
        </p:txBody>
      </p:sp>
      <p:sp>
        <p:nvSpPr>
          <p:cNvPr id="13" name="Picture Placeholder 9">
            <a:extLst>
              <a:ext uri="{FF2B5EF4-FFF2-40B4-BE49-F238E27FC236}">
                <a16:creationId xmlns:a16="http://schemas.microsoft.com/office/drawing/2014/main" id="{6EB44AAC-7594-4D39-9209-B6BFC5B8B408}"/>
              </a:ext>
            </a:extLst>
          </p:cNvPr>
          <p:cNvSpPr>
            <a:spLocks noGrp="1"/>
          </p:cNvSpPr>
          <p:nvPr>
            <p:ph type="pic" sz="quarter" idx="14"/>
          </p:nvPr>
        </p:nvSpPr>
        <p:spPr>
          <a:xfrm>
            <a:off x="5432512" y="4303810"/>
            <a:ext cx="4063978" cy="2203883"/>
          </a:xfrm>
          <a:ln>
            <a:noFill/>
          </a:ln>
        </p:spPr>
        <p:txBody>
          <a:bodyPr/>
          <a:lstStyle>
            <a:lvl1pPr marL="0" indent="0">
              <a:buNone/>
              <a:defRPr/>
            </a:lvl1pPr>
          </a:lstStyle>
          <a:p>
            <a:endParaRPr lang="en-US" dirty="0"/>
          </a:p>
        </p:txBody>
      </p:sp>
      <p:sp>
        <p:nvSpPr>
          <p:cNvPr id="14" name="Picture Placeholder 9">
            <a:extLst>
              <a:ext uri="{FF2B5EF4-FFF2-40B4-BE49-F238E27FC236}">
                <a16:creationId xmlns:a16="http://schemas.microsoft.com/office/drawing/2014/main" id="{CA90FDA5-5631-4411-A2A4-79898BA63E9C}"/>
              </a:ext>
            </a:extLst>
          </p:cNvPr>
          <p:cNvSpPr>
            <a:spLocks noGrp="1"/>
          </p:cNvSpPr>
          <p:nvPr>
            <p:ph type="pic" sz="quarter" idx="15"/>
          </p:nvPr>
        </p:nvSpPr>
        <p:spPr>
          <a:xfrm>
            <a:off x="1184750" y="4314206"/>
            <a:ext cx="4063978" cy="2195219"/>
          </a:xfrm>
        </p:spPr>
        <p:txBody>
          <a:bodyPr/>
          <a:lstStyle>
            <a:lvl1pPr marL="0" indent="0">
              <a:buNone/>
              <a:defRPr/>
            </a:lvl1pPr>
          </a:lstStyle>
          <a:p>
            <a:endParaRPr lang="en-US" dirty="0"/>
          </a:p>
        </p:txBody>
      </p:sp>
      <p:sp>
        <p:nvSpPr>
          <p:cNvPr id="9" name="Text Placeholder 2">
            <a:extLst>
              <a:ext uri="{FF2B5EF4-FFF2-40B4-BE49-F238E27FC236}">
                <a16:creationId xmlns:a16="http://schemas.microsoft.com/office/drawing/2014/main" id="{DE3074B2-E705-4790-B973-CB30FDF60230}"/>
              </a:ext>
            </a:extLst>
          </p:cNvPr>
          <p:cNvSpPr>
            <a:spLocks noGrp="1"/>
          </p:cNvSpPr>
          <p:nvPr>
            <p:ph type="body" idx="16" hasCustomPrompt="1"/>
          </p:nvPr>
        </p:nvSpPr>
        <p:spPr>
          <a:xfrm>
            <a:off x="1176934" y="847358"/>
            <a:ext cx="8345047" cy="457208"/>
          </a:xfrm>
        </p:spPr>
        <p:txBody>
          <a:bodyPr lIns="0" rIns="0">
            <a:normAutofit/>
          </a:bodyPr>
          <a:lstStyle>
            <a:lvl1pPr marL="0" indent="0">
              <a:buNone/>
              <a:defRPr sz="2647">
                <a:solidFill>
                  <a:srgbClr val="2888C9"/>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Click here to Edit Header1</a:t>
            </a:r>
          </a:p>
        </p:txBody>
      </p:sp>
      <p:sp>
        <p:nvSpPr>
          <p:cNvPr id="10" name="Text Placeholder 2">
            <a:extLst>
              <a:ext uri="{FF2B5EF4-FFF2-40B4-BE49-F238E27FC236}">
                <a16:creationId xmlns:a16="http://schemas.microsoft.com/office/drawing/2014/main" id="{60DDED34-733F-4FA8-B523-28BEDB6FB0CF}"/>
              </a:ext>
            </a:extLst>
          </p:cNvPr>
          <p:cNvSpPr>
            <a:spLocks noGrp="1"/>
          </p:cNvSpPr>
          <p:nvPr>
            <p:ph type="body" idx="17" hasCustomPrompt="1"/>
          </p:nvPr>
        </p:nvSpPr>
        <p:spPr>
          <a:xfrm>
            <a:off x="1185199" y="2165784"/>
            <a:ext cx="4069031"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Header2</a:t>
            </a:r>
          </a:p>
        </p:txBody>
      </p:sp>
      <p:sp>
        <p:nvSpPr>
          <p:cNvPr id="11" name="Text Placeholder 2">
            <a:extLst>
              <a:ext uri="{FF2B5EF4-FFF2-40B4-BE49-F238E27FC236}">
                <a16:creationId xmlns:a16="http://schemas.microsoft.com/office/drawing/2014/main" id="{EDC020AE-381F-4231-8704-A5842F414777}"/>
              </a:ext>
            </a:extLst>
          </p:cNvPr>
          <p:cNvSpPr>
            <a:spLocks noGrp="1"/>
          </p:cNvSpPr>
          <p:nvPr>
            <p:ph type="body" idx="18"/>
          </p:nvPr>
        </p:nvSpPr>
        <p:spPr>
          <a:xfrm>
            <a:off x="1186575" y="2444647"/>
            <a:ext cx="4058494"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18" name="Text Placeholder 2">
            <a:extLst>
              <a:ext uri="{FF2B5EF4-FFF2-40B4-BE49-F238E27FC236}">
                <a16:creationId xmlns:a16="http://schemas.microsoft.com/office/drawing/2014/main" id="{CF5966A5-117A-4504-899C-BC0C8244ACD8}"/>
              </a:ext>
            </a:extLst>
          </p:cNvPr>
          <p:cNvSpPr>
            <a:spLocks noGrp="1"/>
          </p:cNvSpPr>
          <p:nvPr>
            <p:ph type="body" idx="19" hasCustomPrompt="1"/>
          </p:nvPr>
        </p:nvSpPr>
        <p:spPr>
          <a:xfrm>
            <a:off x="5434483" y="2177914"/>
            <a:ext cx="4079934" cy="268353"/>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Header2</a:t>
            </a:r>
          </a:p>
        </p:txBody>
      </p:sp>
      <p:sp>
        <p:nvSpPr>
          <p:cNvPr id="19" name="Text Placeholder 2">
            <a:extLst>
              <a:ext uri="{FF2B5EF4-FFF2-40B4-BE49-F238E27FC236}">
                <a16:creationId xmlns:a16="http://schemas.microsoft.com/office/drawing/2014/main" id="{1104E497-83F2-4438-AF38-639B132A9A8F}"/>
              </a:ext>
            </a:extLst>
          </p:cNvPr>
          <p:cNvSpPr>
            <a:spLocks noGrp="1"/>
          </p:cNvSpPr>
          <p:nvPr>
            <p:ph type="body" idx="20"/>
          </p:nvPr>
        </p:nvSpPr>
        <p:spPr>
          <a:xfrm>
            <a:off x="5435860" y="2447927"/>
            <a:ext cx="4073976" cy="640864"/>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0" name="Text Placeholder 2">
            <a:extLst>
              <a:ext uri="{FF2B5EF4-FFF2-40B4-BE49-F238E27FC236}">
                <a16:creationId xmlns:a16="http://schemas.microsoft.com/office/drawing/2014/main" id="{5B22A544-FEDA-4602-8C06-BC9A2FAF8BD3}"/>
              </a:ext>
            </a:extLst>
          </p:cNvPr>
          <p:cNvSpPr>
            <a:spLocks noGrp="1"/>
          </p:cNvSpPr>
          <p:nvPr>
            <p:ph type="body" idx="21"/>
          </p:nvPr>
        </p:nvSpPr>
        <p:spPr>
          <a:xfrm>
            <a:off x="1194841" y="3196688"/>
            <a:ext cx="4045647" cy="257957"/>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1" name="Text Placeholder 2">
            <a:extLst>
              <a:ext uri="{FF2B5EF4-FFF2-40B4-BE49-F238E27FC236}">
                <a16:creationId xmlns:a16="http://schemas.microsoft.com/office/drawing/2014/main" id="{F8674CA4-E2FD-498B-AFF1-9DDA982717E7}"/>
              </a:ext>
            </a:extLst>
          </p:cNvPr>
          <p:cNvSpPr>
            <a:spLocks noGrp="1"/>
          </p:cNvSpPr>
          <p:nvPr>
            <p:ph type="body" idx="22"/>
          </p:nvPr>
        </p:nvSpPr>
        <p:spPr>
          <a:xfrm>
            <a:off x="1196219" y="3466701"/>
            <a:ext cx="4043420" cy="74482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2" name="Text Placeholder 2">
            <a:extLst>
              <a:ext uri="{FF2B5EF4-FFF2-40B4-BE49-F238E27FC236}">
                <a16:creationId xmlns:a16="http://schemas.microsoft.com/office/drawing/2014/main" id="{3E5477D0-D8F2-4B6B-B5AA-372ACFF5C3ED}"/>
              </a:ext>
            </a:extLst>
          </p:cNvPr>
          <p:cNvSpPr>
            <a:spLocks noGrp="1"/>
          </p:cNvSpPr>
          <p:nvPr>
            <p:ph type="body" idx="23"/>
          </p:nvPr>
        </p:nvSpPr>
        <p:spPr>
          <a:xfrm>
            <a:off x="5444126" y="3208816"/>
            <a:ext cx="4061130" cy="266621"/>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3" name="Text Placeholder 2">
            <a:extLst>
              <a:ext uri="{FF2B5EF4-FFF2-40B4-BE49-F238E27FC236}">
                <a16:creationId xmlns:a16="http://schemas.microsoft.com/office/drawing/2014/main" id="{8E6843DC-BB15-45E1-BB83-C07E33C051B4}"/>
              </a:ext>
            </a:extLst>
          </p:cNvPr>
          <p:cNvSpPr>
            <a:spLocks noGrp="1"/>
          </p:cNvSpPr>
          <p:nvPr>
            <p:ph type="body" idx="24"/>
          </p:nvPr>
        </p:nvSpPr>
        <p:spPr>
          <a:xfrm>
            <a:off x="5445501" y="3487677"/>
            <a:ext cx="4059753" cy="743089"/>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4" name="Text Placeholder 20">
            <a:extLst>
              <a:ext uri="{FF2B5EF4-FFF2-40B4-BE49-F238E27FC236}">
                <a16:creationId xmlns:a16="http://schemas.microsoft.com/office/drawing/2014/main" id="{4EC3B597-9C6A-49B1-8EA2-92D5750C2515}"/>
              </a:ext>
            </a:extLst>
          </p:cNvPr>
          <p:cNvSpPr>
            <a:spLocks noGrp="1"/>
          </p:cNvSpPr>
          <p:nvPr>
            <p:ph type="body" sz="quarter" idx="25"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5" name="Text Placeholder 20">
            <a:extLst>
              <a:ext uri="{FF2B5EF4-FFF2-40B4-BE49-F238E27FC236}">
                <a16:creationId xmlns:a16="http://schemas.microsoft.com/office/drawing/2014/main" id="{2340974C-5D40-4178-A1EB-5A398E0440CB}"/>
              </a:ext>
            </a:extLst>
          </p:cNvPr>
          <p:cNvSpPr>
            <a:spLocks noGrp="1"/>
          </p:cNvSpPr>
          <p:nvPr>
            <p:ph type="body" sz="quarter" idx="26"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Tree>
    <p:extLst>
      <p:ext uri="{BB962C8B-B14F-4D97-AF65-F5344CB8AC3E}">
        <p14:creationId xmlns:p14="http://schemas.microsoft.com/office/powerpoint/2010/main" val="2521963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2 Column_1">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CA90FDA5-5631-4411-A2A4-79898BA63E9C}"/>
              </a:ext>
            </a:extLst>
          </p:cNvPr>
          <p:cNvSpPr>
            <a:spLocks noGrp="1"/>
          </p:cNvSpPr>
          <p:nvPr>
            <p:ph type="pic" sz="quarter" idx="15"/>
          </p:nvPr>
        </p:nvSpPr>
        <p:spPr>
          <a:xfrm>
            <a:off x="850874" y="2545878"/>
            <a:ext cx="2138809" cy="2510750"/>
          </a:xfrm>
        </p:spPr>
        <p:txBody>
          <a:bodyPr/>
          <a:lstStyle>
            <a:lvl1pPr marL="0" indent="0">
              <a:buNone/>
              <a:defRPr/>
            </a:lvl1pPr>
          </a:lstStyle>
          <a:p>
            <a:endParaRPr lang="en-US" dirty="0"/>
          </a:p>
        </p:txBody>
      </p:sp>
      <p:sp>
        <p:nvSpPr>
          <p:cNvPr id="21" name="Text Placeholder 20">
            <a:extLst>
              <a:ext uri="{FF2B5EF4-FFF2-40B4-BE49-F238E27FC236}">
                <a16:creationId xmlns:a16="http://schemas.microsoft.com/office/drawing/2014/main" id="{B5E00876-ED72-48CE-989E-66965DA657AF}"/>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2" name="Text Placeholder 20">
            <a:extLst>
              <a:ext uri="{FF2B5EF4-FFF2-40B4-BE49-F238E27FC236}">
                <a16:creationId xmlns:a16="http://schemas.microsoft.com/office/drawing/2014/main" id="{59B14A78-02CC-42D3-93A3-5623CC9A5EEA}"/>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18" name="Picture Placeholder 9">
            <a:extLst>
              <a:ext uri="{FF2B5EF4-FFF2-40B4-BE49-F238E27FC236}">
                <a16:creationId xmlns:a16="http://schemas.microsoft.com/office/drawing/2014/main" id="{0AFD3655-8443-4DCC-8076-FFC362A2A7B9}"/>
              </a:ext>
            </a:extLst>
          </p:cNvPr>
          <p:cNvSpPr>
            <a:spLocks noGrp="1"/>
          </p:cNvSpPr>
          <p:nvPr>
            <p:ph type="pic" sz="quarter" idx="26"/>
          </p:nvPr>
        </p:nvSpPr>
        <p:spPr>
          <a:xfrm>
            <a:off x="7734117" y="2545878"/>
            <a:ext cx="2138809" cy="2510750"/>
          </a:xfrm>
        </p:spPr>
        <p:txBody>
          <a:bodyPr/>
          <a:lstStyle>
            <a:lvl1pPr marL="0" indent="0">
              <a:buNone/>
              <a:defRPr/>
            </a:lvl1pPr>
          </a:lstStyle>
          <a:p>
            <a:endParaRPr lang="en-US" dirty="0"/>
          </a:p>
        </p:txBody>
      </p:sp>
      <p:sp>
        <p:nvSpPr>
          <p:cNvPr id="19" name="Picture Placeholder 9">
            <a:extLst>
              <a:ext uri="{FF2B5EF4-FFF2-40B4-BE49-F238E27FC236}">
                <a16:creationId xmlns:a16="http://schemas.microsoft.com/office/drawing/2014/main" id="{77851489-3204-4F58-AD79-5E720C3661B4}"/>
              </a:ext>
            </a:extLst>
          </p:cNvPr>
          <p:cNvSpPr>
            <a:spLocks noGrp="1"/>
          </p:cNvSpPr>
          <p:nvPr>
            <p:ph type="pic" sz="quarter" idx="27"/>
          </p:nvPr>
        </p:nvSpPr>
        <p:spPr>
          <a:xfrm>
            <a:off x="5432260" y="2545878"/>
            <a:ext cx="2138809" cy="2510750"/>
          </a:xfrm>
        </p:spPr>
        <p:txBody>
          <a:bodyPr/>
          <a:lstStyle>
            <a:lvl1pPr marL="0" indent="0">
              <a:buNone/>
              <a:defRPr/>
            </a:lvl1pPr>
          </a:lstStyle>
          <a:p>
            <a:endParaRPr lang="en-US" dirty="0"/>
          </a:p>
        </p:txBody>
      </p:sp>
      <p:sp>
        <p:nvSpPr>
          <p:cNvPr id="20" name="Picture Placeholder 9">
            <a:extLst>
              <a:ext uri="{FF2B5EF4-FFF2-40B4-BE49-F238E27FC236}">
                <a16:creationId xmlns:a16="http://schemas.microsoft.com/office/drawing/2014/main" id="{847F0540-0585-4996-BA07-59D24B08669E}"/>
              </a:ext>
            </a:extLst>
          </p:cNvPr>
          <p:cNvSpPr>
            <a:spLocks noGrp="1"/>
          </p:cNvSpPr>
          <p:nvPr>
            <p:ph type="pic" sz="quarter" idx="28"/>
          </p:nvPr>
        </p:nvSpPr>
        <p:spPr>
          <a:xfrm>
            <a:off x="3137741" y="2545878"/>
            <a:ext cx="2138809" cy="2510750"/>
          </a:xfrm>
        </p:spPr>
        <p:txBody>
          <a:bodyPr/>
          <a:lstStyle>
            <a:lvl1pPr marL="0" indent="0">
              <a:buNone/>
              <a:defRPr/>
            </a:lvl1pPr>
          </a:lstStyle>
          <a:p>
            <a:endParaRPr lang="en-US" dirty="0"/>
          </a:p>
        </p:txBody>
      </p:sp>
      <p:sp>
        <p:nvSpPr>
          <p:cNvPr id="35" name="Text Placeholder 2">
            <a:extLst>
              <a:ext uri="{FF2B5EF4-FFF2-40B4-BE49-F238E27FC236}">
                <a16:creationId xmlns:a16="http://schemas.microsoft.com/office/drawing/2014/main" id="{58D5BE58-C052-43E4-9354-17ACB2D19467}"/>
              </a:ext>
            </a:extLst>
          </p:cNvPr>
          <p:cNvSpPr>
            <a:spLocks noGrp="1"/>
          </p:cNvSpPr>
          <p:nvPr>
            <p:ph type="body" idx="1"/>
          </p:nvPr>
        </p:nvSpPr>
        <p:spPr>
          <a:xfrm>
            <a:off x="864133" y="1533469"/>
            <a:ext cx="9015826" cy="853978"/>
          </a:xfrm>
        </p:spPr>
        <p:txBody>
          <a:bodyPr lIns="0" tIns="0" rIns="0">
            <a:normAutofit/>
          </a:bodyPr>
          <a:lstStyle>
            <a:lvl1pPr marL="0" indent="0">
              <a:lnSpc>
                <a:spcPct val="100000"/>
              </a:lnSpc>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36" name="Title 1">
            <a:extLst>
              <a:ext uri="{FF2B5EF4-FFF2-40B4-BE49-F238E27FC236}">
                <a16:creationId xmlns:a16="http://schemas.microsoft.com/office/drawing/2014/main" id="{89324AC0-5BEF-4613-B192-F961072AA390}"/>
              </a:ext>
            </a:extLst>
          </p:cNvPr>
          <p:cNvSpPr>
            <a:spLocks noGrp="1"/>
          </p:cNvSpPr>
          <p:nvPr>
            <p:ph type="title"/>
          </p:nvPr>
        </p:nvSpPr>
        <p:spPr>
          <a:xfrm>
            <a:off x="861298" y="459962"/>
            <a:ext cx="9011628" cy="935502"/>
          </a:xfrm>
        </p:spPr>
        <p:txBody>
          <a:bodyPr lIns="0" rIns="0" bIns="0" anchor="b">
            <a:normAutofit/>
          </a:bodyPr>
          <a:lstStyle>
            <a:lvl1pPr>
              <a:defRPr sz="3970">
                <a:solidFill>
                  <a:srgbClr val="2888C9"/>
                </a:solidFill>
                <a:latin typeface="Source Sans Pro Light" panose="020B0403030403020204" pitchFamily="34" charset="0"/>
              </a:defRPr>
            </a:lvl1pPr>
          </a:lstStyle>
          <a:p>
            <a:r>
              <a:rPr lang="en-US" dirty="0"/>
              <a:t>Click to edit Master title style</a:t>
            </a:r>
          </a:p>
        </p:txBody>
      </p:sp>
      <p:sp>
        <p:nvSpPr>
          <p:cNvPr id="38" name="Text Placeholder 2">
            <a:extLst>
              <a:ext uri="{FF2B5EF4-FFF2-40B4-BE49-F238E27FC236}">
                <a16:creationId xmlns:a16="http://schemas.microsoft.com/office/drawing/2014/main" id="{3F0B8A01-AB1D-46A2-92B6-42C9B6626880}"/>
              </a:ext>
            </a:extLst>
          </p:cNvPr>
          <p:cNvSpPr>
            <a:spLocks noGrp="1"/>
          </p:cNvSpPr>
          <p:nvPr>
            <p:ph type="body" idx="17"/>
          </p:nvPr>
        </p:nvSpPr>
        <p:spPr>
          <a:xfrm>
            <a:off x="854695" y="5174404"/>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39" name="Text Placeholder 2">
            <a:extLst>
              <a:ext uri="{FF2B5EF4-FFF2-40B4-BE49-F238E27FC236}">
                <a16:creationId xmlns:a16="http://schemas.microsoft.com/office/drawing/2014/main" id="{4C2C5F60-4370-4CB3-BCD8-D5A063F06DF1}"/>
              </a:ext>
            </a:extLst>
          </p:cNvPr>
          <p:cNvSpPr>
            <a:spLocks noGrp="1"/>
          </p:cNvSpPr>
          <p:nvPr>
            <p:ph type="body" idx="18"/>
          </p:nvPr>
        </p:nvSpPr>
        <p:spPr>
          <a:xfrm>
            <a:off x="856073" y="5470955"/>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2" name="Text Placeholder 2">
            <a:extLst>
              <a:ext uri="{FF2B5EF4-FFF2-40B4-BE49-F238E27FC236}">
                <a16:creationId xmlns:a16="http://schemas.microsoft.com/office/drawing/2014/main" id="{7245C184-08D6-4C38-A63A-CE6B8F57F84B}"/>
              </a:ext>
            </a:extLst>
          </p:cNvPr>
          <p:cNvSpPr>
            <a:spLocks noGrp="1"/>
          </p:cNvSpPr>
          <p:nvPr>
            <p:ph type="body" idx="29"/>
          </p:nvPr>
        </p:nvSpPr>
        <p:spPr>
          <a:xfrm>
            <a:off x="3140093" y="5183249"/>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3" name="Text Placeholder 2">
            <a:extLst>
              <a:ext uri="{FF2B5EF4-FFF2-40B4-BE49-F238E27FC236}">
                <a16:creationId xmlns:a16="http://schemas.microsoft.com/office/drawing/2014/main" id="{177D8189-BF20-436B-961E-C001610B1A2F}"/>
              </a:ext>
            </a:extLst>
          </p:cNvPr>
          <p:cNvSpPr>
            <a:spLocks noGrp="1"/>
          </p:cNvSpPr>
          <p:nvPr>
            <p:ph type="body" idx="30"/>
          </p:nvPr>
        </p:nvSpPr>
        <p:spPr>
          <a:xfrm>
            <a:off x="3141473" y="5479800"/>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4" name="Text Placeholder 2">
            <a:extLst>
              <a:ext uri="{FF2B5EF4-FFF2-40B4-BE49-F238E27FC236}">
                <a16:creationId xmlns:a16="http://schemas.microsoft.com/office/drawing/2014/main" id="{BAB101BE-0AB3-46EB-A4FB-34A7C5D63334}"/>
              </a:ext>
            </a:extLst>
          </p:cNvPr>
          <p:cNvSpPr>
            <a:spLocks noGrp="1"/>
          </p:cNvSpPr>
          <p:nvPr>
            <p:ph type="body" idx="31"/>
          </p:nvPr>
        </p:nvSpPr>
        <p:spPr>
          <a:xfrm>
            <a:off x="5425494" y="5192094"/>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5" name="Text Placeholder 2">
            <a:extLst>
              <a:ext uri="{FF2B5EF4-FFF2-40B4-BE49-F238E27FC236}">
                <a16:creationId xmlns:a16="http://schemas.microsoft.com/office/drawing/2014/main" id="{94211C18-D353-4C27-BB8A-8E6E81DFD8BF}"/>
              </a:ext>
            </a:extLst>
          </p:cNvPr>
          <p:cNvSpPr>
            <a:spLocks noGrp="1"/>
          </p:cNvSpPr>
          <p:nvPr>
            <p:ph type="body" idx="32"/>
          </p:nvPr>
        </p:nvSpPr>
        <p:spPr>
          <a:xfrm>
            <a:off x="5426872" y="5488646"/>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6" name="Text Placeholder 2">
            <a:extLst>
              <a:ext uri="{FF2B5EF4-FFF2-40B4-BE49-F238E27FC236}">
                <a16:creationId xmlns:a16="http://schemas.microsoft.com/office/drawing/2014/main" id="{73E4578E-6671-4BFF-B976-451E1B95D0BF}"/>
              </a:ext>
            </a:extLst>
          </p:cNvPr>
          <p:cNvSpPr>
            <a:spLocks noGrp="1"/>
          </p:cNvSpPr>
          <p:nvPr>
            <p:ph type="body" idx="33"/>
          </p:nvPr>
        </p:nvSpPr>
        <p:spPr>
          <a:xfrm>
            <a:off x="7717925" y="5200940"/>
            <a:ext cx="2152166"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7" name="Text Placeholder 2">
            <a:extLst>
              <a:ext uri="{FF2B5EF4-FFF2-40B4-BE49-F238E27FC236}">
                <a16:creationId xmlns:a16="http://schemas.microsoft.com/office/drawing/2014/main" id="{86E6A807-77BD-4572-8433-6A38E214BD29}"/>
              </a:ext>
            </a:extLst>
          </p:cNvPr>
          <p:cNvSpPr>
            <a:spLocks noGrp="1"/>
          </p:cNvSpPr>
          <p:nvPr>
            <p:ph type="body" idx="34"/>
          </p:nvPr>
        </p:nvSpPr>
        <p:spPr>
          <a:xfrm>
            <a:off x="7719303" y="5497491"/>
            <a:ext cx="2146592"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48" name="Text Placeholder 2">
            <a:extLst>
              <a:ext uri="{FF2B5EF4-FFF2-40B4-BE49-F238E27FC236}">
                <a16:creationId xmlns:a16="http://schemas.microsoft.com/office/drawing/2014/main" id="{856A31F4-2589-4B91-A885-8FCD8E1F1775}"/>
              </a:ext>
            </a:extLst>
          </p:cNvPr>
          <p:cNvSpPr>
            <a:spLocks noGrp="1"/>
          </p:cNvSpPr>
          <p:nvPr>
            <p:ph type="body" idx="23" hasCustomPrompt="1"/>
          </p:nvPr>
        </p:nvSpPr>
        <p:spPr>
          <a:xfrm>
            <a:off x="5442768" y="6415699"/>
            <a:ext cx="4437193" cy="519126"/>
          </a:xfrm>
        </p:spPr>
        <p:txBody>
          <a:bodyPr lIns="0" tIns="0" rIns="0">
            <a:normAutofit/>
          </a:bodyPr>
          <a:lstStyle>
            <a:lvl1pPr marL="0" indent="0">
              <a:spcBef>
                <a:spcPts val="221"/>
              </a:spcBef>
              <a:buNone/>
              <a:defRPr sz="110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Tree>
    <p:extLst>
      <p:ext uri="{BB962C8B-B14F-4D97-AF65-F5344CB8AC3E}">
        <p14:creationId xmlns:p14="http://schemas.microsoft.com/office/powerpoint/2010/main" val="1455556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7F649BB3-A3AC-4223-BAE4-4234ECA17C3D}"/>
              </a:ext>
            </a:extLst>
          </p:cNvPr>
          <p:cNvSpPr>
            <a:spLocks noGrp="1"/>
          </p:cNvSpPr>
          <p:nvPr>
            <p:ph type="body" sz="quarter" idx="14" hasCustomPrompt="1"/>
          </p:nvPr>
        </p:nvSpPr>
        <p:spPr>
          <a:xfrm>
            <a:off x="847018" y="6747585"/>
            <a:ext cx="4791794" cy="444668"/>
          </a:xfrm>
        </p:spPr>
        <p:txBody>
          <a:bodyPr lIns="0" tIns="0" rIns="0">
            <a:noAutofit/>
          </a:bodyPr>
          <a:lstStyle>
            <a:lvl1pPr marL="0" indent="0">
              <a:buNone/>
              <a:defRPr sz="772">
                <a:solidFill>
                  <a:srgbClr val="666666"/>
                </a:solidFill>
              </a:defRPr>
            </a:lvl1pPr>
            <a:lvl5pPr marL="2016750" indent="0" algn="l">
              <a:buNone/>
              <a:defRPr/>
            </a:lvl5pPr>
          </a:lstStyle>
          <a:p>
            <a:r>
              <a:rPr lang="en-US" dirty="0"/>
              <a:t>©2016 Footfall counter is trademark application of FootfallCam in various jurisdictions. We reserve the right to introduce modifications without notice. All other company names and products are trademarks of their respective companies.</a:t>
            </a:r>
          </a:p>
        </p:txBody>
      </p:sp>
      <p:sp>
        <p:nvSpPr>
          <p:cNvPr id="10" name="Text Placeholder 2">
            <a:extLst>
              <a:ext uri="{FF2B5EF4-FFF2-40B4-BE49-F238E27FC236}">
                <a16:creationId xmlns:a16="http://schemas.microsoft.com/office/drawing/2014/main" id="{91319479-C7F3-480F-B170-EB715077DD01}"/>
              </a:ext>
            </a:extLst>
          </p:cNvPr>
          <p:cNvSpPr>
            <a:spLocks noGrp="1"/>
          </p:cNvSpPr>
          <p:nvPr>
            <p:ph type="body" idx="1"/>
          </p:nvPr>
        </p:nvSpPr>
        <p:spPr>
          <a:xfrm>
            <a:off x="1637650" y="5073363"/>
            <a:ext cx="7405501" cy="853978"/>
          </a:xfrm>
        </p:spPr>
        <p:txBody>
          <a:bodyPr lIns="0" tIns="0" rIns="0">
            <a:normAutofit/>
          </a:bodyPr>
          <a:lstStyle>
            <a:lvl1pPr marL="0" indent="0">
              <a:lnSpc>
                <a:spcPct val="100000"/>
              </a:lnSpc>
              <a:buNone/>
              <a:defRPr sz="1654">
                <a:solidFill>
                  <a:srgbClr val="666666"/>
                </a:solidFill>
                <a:latin typeface="+mj-lt"/>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12" name="Text Placeholder 13">
            <a:extLst>
              <a:ext uri="{FF2B5EF4-FFF2-40B4-BE49-F238E27FC236}">
                <a16:creationId xmlns:a16="http://schemas.microsoft.com/office/drawing/2014/main" id="{63F32739-59D7-49F9-A48D-80F243156721}"/>
              </a:ext>
            </a:extLst>
          </p:cNvPr>
          <p:cNvSpPr>
            <a:spLocks noGrp="1"/>
          </p:cNvSpPr>
          <p:nvPr>
            <p:ph type="body" sz="quarter" idx="16"/>
          </p:nvPr>
        </p:nvSpPr>
        <p:spPr>
          <a:xfrm>
            <a:off x="980617" y="2379740"/>
            <a:ext cx="8599622" cy="2093789"/>
          </a:xfrm>
        </p:spPr>
        <p:txBody>
          <a:bodyPr>
            <a:normAutofit/>
          </a:bodyPr>
          <a:lstStyle>
            <a:lvl1pPr marL="0" indent="0">
              <a:buNone/>
              <a:defRPr sz="8822">
                <a:solidFill>
                  <a:srgbClr val="2888C9"/>
                </a:solidFill>
              </a:defRPr>
            </a:lvl1pPr>
          </a:lstStyle>
          <a:p>
            <a:pPr lvl="0"/>
            <a:endParaRPr lang="en-US" dirty="0"/>
          </a:p>
        </p:txBody>
      </p:sp>
    </p:spTree>
    <p:extLst>
      <p:ext uri="{BB962C8B-B14F-4D97-AF65-F5344CB8AC3E}">
        <p14:creationId xmlns:p14="http://schemas.microsoft.com/office/powerpoint/2010/main" val="3946567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5CC5326-92A4-4F55-8336-8EE246F2BFFE}"/>
              </a:ext>
            </a:extLst>
          </p:cNvPr>
          <p:cNvSpPr>
            <a:spLocks noGrp="1"/>
          </p:cNvSpPr>
          <p:nvPr>
            <p:ph type="body" idx="1"/>
          </p:nvPr>
        </p:nvSpPr>
        <p:spPr>
          <a:xfrm>
            <a:off x="1618573" y="1661776"/>
            <a:ext cx="4072345" cy="1619884"/>
          </a:xfrm>
        </p:spPr>
        <p:txBody>
          <a:bodyPr lIns="0" tIns="0" rIns="0">
            <a:normAutofit/>
          </a:bodyPr>
          <a:lstStyle>
            <a:lvl1pPr marL="0" indent="0">
              <a:buNone/>
              <a:defRPr sz="1654">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9" name="Picture Placeholder 9">
            <a:extLst>
              <a:ext uri="{FF2B5EF4-FFF2-40B4-BE49-F238E27FC236}">
                <a16:creationId xmlns:a16="http://schemas.microsoft.com/office/drawing/2014/main" id="{40811F1F-165A-4AEB-B072-5D06D09A191A}"/>
              </a:ext>
            </a:extLst>
          </p:cNvPr>
          <p:cNvSpPr>
            <a:spLocks noGrp="1"/>
          </p:cNvSpPr>
          <p:nvPr>
            <p:ph type="pic" sz="quarter" idx="14"/>
          </p:nvPr>
        </p:nvSpPr>
        <p:spPr>
          <a:xfrm>
            <a:off x="5892816" y="1652911"/>
            <a:ext cx="3185496" cy="4892713"/>
          </a:xfrm>
          <a:ln>
            <a:noFill/>
          </a:ln>
        </p:spPr>
        <p:txBody>
          <a:bodyPr/>
          <a:lstStyle>
            <a:lvl1pPr marL="0" indent="0">
              <a:buNone/>
              <a:defRPr/>
            </a:lvl1pPr>
          </a:lstStyle>
          <a:p>
            <a:endParaRPr lang="en-US" dirty="0"/>
          </a:p>
        </p:txBody>
      </p:sp>
      <p:sp>
        <p:nvSpPr>
          <p:cNvPr id="12" name="Text Placeholder 2">
            <a:extLst>
              <a:ext uri="{FF2B5EF4-FFF2-40B4-BE49-F238E27FC236}">
                <a16:creationId xmlns:a16="http://schemas.microsoft.com/office/drawing/2014/main" id="{3A9A5B05-8124-46DA-8580-318973232257}"/>
              </a:ext>
            </a:extLst>
          </p:cNvPr>
          <p:cNvSpPr>
            <a:spLocks noGrp="1"/>
          </p:cNvSpPr>
          <p:nvPr>
            <p:ph type="body" idx="16"/>
          </p:nvPr>
        </p:nvSpPr>
        <p:spPr>
          <a:xfrm>
            <a:off x="1619950" y="935816"/>
            <a:ext cx="7451330" cy="457208"/>
          </a:xfrm>
        </p:spPr>
        <p:txBody>
          <a:bodyPr lIns="0" rIns="0">
            <a:normAutofit/>
          </a:bodyPr>
          <a:lstStyle>
            <a:lvl1pPr marL="0" indent="0">
              <a:buNone/>
              <a:defRPr sz="2647">
                <a:solidFill>
                  <a:srgbClr val="2888C9"/>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2" name="Text Placeholder 2">
            <a:extLst>
              <a:ext uri="{FF2B5EF4-FFF2-40B4-BE49-F238E27FC236}">
                <a16:creationId xmlns:a16="http://schemas.microsoft.com/office/drawing/2014/main" id="{399316BD-6D47-4FA2-9533-FED6E167CE1A}"/>
              </a:ext>
            </a:extLst>
          </p:cNvPr>
          <p:cNvSpPr>
            <a:spLocks noGrp="1"/>
          </p:cNvSpPr>
          <p:nvPr>
            <p:ph type="body" idx="17"/>
          </p:nvPr>
        </p:nvSpPr>
        <p:spPr>
          <a:xfrm>
            <a:off x="1628214" y="3423006"/>
            <a:ext cx="4069031" cy="280482"/>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3" name="Text Placeholder 2">
            <a:extLst>
              <a:ext uri="{FF2B5EF4-FFF2-40B4-BE49-F238E27FC236}">
                <a16:creationId xmlns:a16="http://schemas.microsoft.com/office/drawing/2014/main" id="{F0FD84C3-1A5A-4A95-9705-E77C764A8BB6}"/>
              </a:ext>
            </a:extLst>
          </p:cNvPr>
          <p:cNvSpPr>
            <a:spLocks noGrp="1"/>
          </p:cNvSpPr>
          <p:nvPr>
            <p:ph type="body" idx="18"/>
          </p:nvPr>
        </p:nvSpPr>
        <p:spPr>
          <a:xfrm>
            <a:off x="1629590" y="3719557"/>
            <a:ext cx="4058494" cy="63220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4" name="Text Placeholder 2">
            <a:extLst>
              <a:ext uri="{FF2B5EF4-FFF2-40B4-BE49-F238E27FC236}">
                <a16:creationId xmlns:a16="http://schemas.microsoft.com/office/drawing/2014/main" id="{C3F7B626-0865-445C-9748-94379B70A494}"/>
              </a:ext>
            </a:extLst>
          </p:cNvPr>
          <p:cNvSpPr>
            <a:spLocks noGrp="1"/>
          </p:cNvSpPr>
          <p:nvPr>
            <p:ph type="body" idx="21"/>
          </p:nvPr>
        </p:nvSpPr>
        <p:spPr>
          <a:xfrm>
            <a:off x="1630823" y="4453907"/>
            <a:ext cx="4045647" cy="257957"/>
          </a:xfrm>
        </p:spPr>
        <p:txBody>
          <a:bodyPr lIns="0" rIns="0">
            <a:noAutofit/>
          </a:bodyPr>
          <a:lstStyle>
            <a:lvl1pPr marL="0" indent="0">
              <a:buNone/>
              <a:defRPr sz="1323" b="0">
                <a:solidFill>
                  <a:schemeClr val="tx1"/>
                </a:solidFill>
                <a:latin typeface="Source Sans Pro Semibold" panose="020B06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5" name="Text Placeholder 2">
            <a:extLst>
              <a:ext uri="{FF2B5EF4-FFF2-40B4-BE49-F238E27FC236}">
                <a16:creationId xmlns:a16="http://schemas.microsoft.com/office/drawing/2014/main" id="{EDEA60B1-1607-4875-865E-320A17D317ED}"/>
              </a:ext>
            </a:extLst>
          </p:cNvPr>
          <p:cNvSpPr>
            <a:spLocks noGrp="1"/>
          </p:cNvSpPr>
          <p:nvPr>
            <p:ph type="body" idx="22"/>
          </p:nvPr>
        </p:nvSpPr>
        <p:spPr>
          <a:xfrm>
            <a:off x="1632203" y="4715078"/>
            <a:ext cx="4043420" cy="744822"/>
          </a:xfrm>
        </p:spPr>
        <p:txBody>
          <a:bodyPr lIns="0" tIns="0" rIns="0">
            <a:normAutofit/>
          </a:bodyPr>
          <a:lstStyle>
            <a:lvl1pPr marL="0" indent="0">
              <a:spcBef>
                <a:spcPts val="221"/>
              </a:spcBef>
              <a:buNone/>
              <a:defRPr sz="1323" b="0">
                <a:solidFill>
                  <a:srgbClr val="666666"/>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Edit Master text styles</a:t>
            </a:r>
          </a:p>
        </p:txBody>
      </p:sp>
      <p:sp>
        <p:nvSpPr>
          <p:cNvPr id="26" name="Text Placeholder 20">
            <a:extLst>
              <a:ext uri="{FF2B5EF4-FFF2-40B4-BE49-F238E27FC236}">
                <a16:creationId xmlns:a16="http://schemas.microsoft.com/office/drawing/2014/main" id="{1D6ED307-AC49-4988-8C24-A8A3A6510078}"/>
              </a:ext>
            </a:extLst>
          </p:cNvPr>
          <p:cNvSpPr>
            <a:spLocks noGrp="1"/>
          </p:cNvSpPr>
          <p:nvPr>
            <p:ph type="body" sz="quarter" idx="24" hasCustomPrompt="1"/>
          </p:nvPr>
        </p:nvSpPr>
        <p:spPr>
          <a:xfrm>
            <a:off x="624991" y="6958930"/>
            <a:ext cx="2414227" cy="398919"/>
          </a:xfrm>
        </p:spPr>
        <p:txBody>
          <a:bodyPr>
            <a:normAutofit/>
          </a:bodyPr>
          <a:lstStyle>
            <a:lvl1pPr marL="0" indent="0">
              <a:spcBef>
                <a:spcPts val="221"/>
              </a:spcBef>
              <a:buNone/>
              <a:defRPr sz="1103">
                <a:solidFill>
                  <a:srgbClr val="666666"/>
                </a:solidFill>
              </a:defRPr>
            </a:lvl1pPr>
          </a:lstStyle>
          <a:p>
            <a:pPr lvl="0"/>
            <a:r>
              <a:rPr lang="en-US" dirty="0"/>
              <a:t>|    Click here to Slide Title</a:t>
            </a:r>
          </a:p>
        </p:txBody>
      </p:sp>
      <p:sp>
        <p:nvSpPr>
          <p:cNvPr id="27" name="Text Placeholder 20">
            <a:extLst>
              <a:ext uri="{FF2B5EF4-FFF2-40B4-BE49-F238E27FC236}">
                <a16:creationId xmlns:a16="http://schemas.microsoft.com/office/drawing/2014/main" id="{E1808E64-1079-426A-A67A-F5D9C2B4BACD}"/>
              </a:ext>
            </a:extLst>
          </p:cNvPr>
          <p:cNvSpPr>
            <a:spLocks noGrp="1"/>
          </p:cNvSpPr>
          <p:nvPr>
            <p:ph type="body" sz="quarter" idx="25" hasCustomPrompt="1"/>
          </p:nvPr>
        </p:nvSpPr>
        <p:spPr>
          <a:xfrm>
            <a:off x="273092" y="6938614"/>
            <a:ext cx="361182" cy="398919"/>
          </a:xfrm>
        </p:spPr>
        <p:txBody>
          <a:bodyPr>
            <a:normAutofit/>
          </a:bodyPr>
          <a:lstStyle>
            <a:lvl1pPr marL="0" indent="0" algn="r">
              <a:buNone/>
              <a:defRPr sz="1985" b="0">
                <a:solidFill>
                  <a:srgbClr val="666666"/>
                </a:solidFill>
                <a:latin typeface="Calibri "/>
              </a:defRPr>
            </a:lvl1pPr>
          </a:lstStyle>
          <a:p>
            <a:pPr lvl="0"/>
            <a:r>
              <a:rPr lang="en-US" dirty="0"/>
              <a:t>2</a:t>
            </a:r>
          </a:p>
        </p:txBody>
      </p:sp>
      <p:sp>
        <p:nvSpPr>
          <p:cNvPr id="31" name="Text Placeholder 2">
            <a:extLst>
              <a:ext uri="{FF2B5EF4-FFF2-40B4-BE49-F238E27FC236}">
                <a16:creationId xmlns:a16="http://schemas.microsoft.com/office/drawing/2014/main" id="{EFFD66FF-F722-45DB-B0F5-E8E01C794E30}"/>
              </a:ext>
            </a:extLst>
          </p:cNvPr>
          <p:cNvSpPr>
            <a:spLocks noGrp="1"/>
          </p:cNvSpPr>
          <p:nvPr>
            <p:ph type="body" idx="23" hasCustomPrompt="1"/>
          </p:nvPr>
        </p:nvSpPr>
        <p:spPr>
          <a:xfrm>
            <a:off x="1624392" y="5787677"/>
            <a:ext cx="4057465" cy="744822"/>
          </a:xfrm>
        </p:spPr>
        <p:txBody>
          <a:bodyPr lIns="0" tIns="0" rIns="0">
            <a:normAutofit/>
          </a:bodyPr>
          <a:lstStyle>
            <a:lvl1pPr marL="0" indent="0">
              <a:spcBef>
                <a:spcPts val="221"/>
              </a:spcBef>
              <a:buNone/>
              <a:defRPr sz="1103" b="0">
                <a:solidFill>
                  <a:schemeClr val="tx1"/>
                </a:solidFill>
                <a:latin typeface="Source Sans Pro Light" panose="020B0403030403020204" pitchFamily="34" charset="0"/>
              </a:defRPr>
            </a:lvl1pPr>
            <a:lvl2pPr marL="504188" indent="0">
              <a:buNone/>
              <a:defRPr sz="2206">
                <a:solidFill>
                  <a:schemeClr val="tx1">
                    <a:tint val="75000"/>
                  </a:schemeClr>
                </a:solidFill>
              </a:defRPr>
            </a:lvl2pPr>
            <a:lvl3pPr marL="1008375" indent="0">
              <a:buNone/>
              <a:defRPr sz="1985">
                <a:solidFill>
                  <a:schemeClr val="tx1">
                    <a:tint val="75000"/>
                  </a:schemeClr>
                </a:solidFill>
              </a:defRPr>
            </a:lvl3pPr>
            <a:lvl4pPr marL="1512563" indent="0">
              <a:buNone/>
              <a:defRPr sz="1764">
                <a:solidFill>
                  <a:schemeClr val="tx1">
                    <a:tint val="75000"/>
                  </a:schemeClr>
                </a:solidFill>
              </a:defRPr>
            </a:lvl4pPr>
            <a:lvl5pPr marL="2016750" indent="0">
              <a:buNone/>
              <a:defRPr sz="1764">
                <a:solidFill>
                  <a:schemeClr val="tx1">
                    <a:tint val="75000"/>
                  </a:schemeClr>
                </a:solidFill>
              </a:defRPr>
            </a:lvl5pPr>
            <a:lvl6pPr marL="2520938" indent="0">
              <a:buNone/>
              <a:defRPr sz="1764">
                <a:solidFill>
                  <a:schemeClr val="tx1">
                    <a:tint val="75000"/>
                  </a:schemeClr>
                </a:solidFill>
              </a:defRPr>
            </a:lvl6pPr>
            <a:lvl7pPr marL="3025125" indent="0">
              <a:buNone/>
              <a:defRPr sz="1764">
                <a:solidFill>
                  <a:schemeClr val="tx1">
                    <a:tint val="75000"/>
                  </a:schemeClr>
                </a:solidFill>
              </a:defRPr>
            </a:lvl7pPr>
            <a:lvl8pPr marL="3529313" indent="0">
              <a:buNone/>
              <a:defRPr sz="1764">
                <a:solidFill>
                  <a:schemeClr val="tx1">
                    <a:tint val="75000"/>
                  </a:schemeClr>
                </a:solidFill>
              </a:defRPr>
            </a:lvl8pPr>
            <a:lvl9pPr marL="4033501" indent="0">
              <a:buNone/>
              <a:defRPr sz="1764">
                <a:solidFill>
                  <a:schemeClr val="tx1">
                    <a:tint val="75000"/>
                  </a:schemeClr>
                </a:solidFill>
              </a:defRPr>
            </a:lvl9pPr>
          </a:lstStyle>
          <a:p>
            <a:pPr lvl="0"/>
            <a:r>
              <a:rPr lang="en-US" dirty="0"/>
              <a:t>Image Description\Note</a:t>
            </a:r>
          </a:p>
        </p:txBody>
      </p:sp>
      <p:sp>
        <p:nvSpPr>
          <p:cNvPr id="13" name="Text Placeholder 15">
            <a:extLst>
              <a:ext uri="{FF2B5EF4-FFF2-40B4-BE49-F238E27FC236}">
                <a16:creationId xmlns:a16="http://schemas.microsoft.com/office/drawing/2014/main" id="{F877D34C-33B4-4D18-A670-74F97DA9D54F}"/>
              </a:ext>
            </a:extLst>
          </p:cNvPr>
          <p:cNvSpPr>
            <a:spLocks noGrp="1"/>
          </p:cNvSpPr>
          <p:nvPr>
            <p:ph type="body" sz="quarter" idx="26" hasCustomPrompt="1"/>
          </p:nvPr>
        </p:nvSpPr>
        <p:spPr>
          <a:xfrm>
            <a:off x="7486662" y="7277099"/>
            <a:ext cx="2943213" cy="149803"/>
          </a:xfrm>
        </p:spPr>
        <p:txBody>
          <a:bodyPr lIns="0" tIns="0" rIns="0">
            <a:noAutofit/>
          </a:bodyPr>
          <a:lstStyle>
            <a:lvl1pPr marL="0" indent="0" algn="ctr">
              <a:buNone/>
              <a:defRPr sz="800" b="0" i="1" u="none">
                <a:solidFill>
                  <a:srgbClr val="666666"/>
                </a:solidFill>
                <a:latin typeface="Work Sans" pitchFamily="2" charset="0"/>
                <a:ea typeface="Roboto" panose="02000000000000000000" pitchFamily="2" charset="0"/>
              </a:defRPr>
            </a:lvl1pPr>
            <a:lvl5pPr marL="2016750" indent="0" algn="l">
              <a:buNone/>
              <a:defRPr/>
            </a:lvl5pPr>
          </a:lstStyle>
          <a:p>
            <a:r>
              <a:rPr lang="en-US" dirty="0"/>
              <a:t>by</a:t>
            </a:r>
          </a:p>
        </p:txBody>
      </p:sp>
    </p:spTree>
    <p:extLst>
      <p:ext uri="{BB962C8B-B14F-4D97-AF65-F5344CB8AC3E}">
        <p14:creationId xmlns:p14="http://schemas.microsoft.com/office/powerpoint/2010/main" val="303622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5A948A-4DFD-43C0-84CC-2ADFE2659492}"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106850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278" y="1885463"/>
            <a:ext cx="9218950" cy="3145935"/>
          </a:xfrm>
        </p:spPr>
        <p:txBody>
          <a:bodyPr anchor="b"/>
          <a:lstStyle>
            <a:lvl1pPr>
              <a:defRPr sz="6617"/>
            </a:lvl1pPr>
          </a:lstStyle>
          <a:p>
            <a:r>
              <a:rPr lang="en-US"/>
              <a:t>Click to edit Master title style</a:t>
            </a:r>
            <a:endParaRPr lang="en-US" dirty="0"/>
          </a:p>
        </p:txBody>
      </p:sp>
      <p:sp>
        <p:nvSpPr>
          <p:cNvPr id="3" name="Text Placeholder 2"/>
          <p:cNvSpPr>
            <a:spLocks noGrp="1"/>
          </p:cNvSpPr>
          <p:nvPr>
            <p:ph type="body" idx="1"/>
          </p:nvPr>
        </p:nvSpPr>
        <p:spPr>
          <a:xfrm>
            <a:off x="729278" y="5061159"/>
            <a:ext cx="9218950" cy="1654373"/>
          </a:xfrm>
        </p:spPr>
        <p:txBody>
          <a:bodyPr/>
          <a:lstStyle>
            <a:lvl1pPr marL="0" indent="0">
              <a:buNone/>
              <a:defRPr sz="2647">
                <a:solidFill>
                  <a:schemeClr val="tx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5A948A-4DFD-43C0-84CC-2ADFE2659492}"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372229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4844" y="2013259"/>
            <a:ext cx="4542671"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1123" y="2013259"/>
            <a:ext cx="4542671"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5A948A-4DFD-43C0-84CC-2ADFE2659492}" type="datetimeFigureOut">
              <a:rPr lang="en-GB" smtClean="0"/>
              <a:t>13/09/2020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2352439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236" y="402654"/>
            <a:ext cx="9218950" cy="1461801"/>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6237" y="1853949"/>
            <a:ext cx="4521794"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4" name="Content Placeholder 3"/>
          <p:cNvSpPr>
            <a:spLocks noGrp="1"/>
          </p:cNvSpPr>
          <p:nvPr>
            <p:ph sz="half" idx="2"/>
          </p:nvPr>
        </p:nvSpPr>
        <p:spPr>
          <a:xfrm>
            <a:off x="736237" y="2762541"/>
            <a:ext cx="4521794"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11124" y="1853949"/>
            <a:ext cx="4544063"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1124" y="2762541"/>
            <a:ext cx="4544063"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5A948A-4DFD-43C0-84CC-2ADFE2659492}" type="datetimeFigureOut">
              <a:rPr lang="en-GB" smtClean="0"/>
              <a:t>13/09/2020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3923860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5A948A-4DFD-43C0-84CC-2ADFE2659492}" type="datetimeFigureOut">
              <a:rPr lang="en-GB" smtClean="0"/>
              <a:t>13/09/2020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46460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A948A-4DFD-43C0-84CC-2ADFE2659492}" type="datetimeFigureOut">
              <a:rPr lang="en-GB" smtClean="0"/>
              <a:t>13/09/2020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117273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236" y="504190"/>
            <a:ext cx="3447364" cy="1764665"/>
          </a:xfrm>
        </p:spPr>
        <p:txBody>
          <a:bodyPr anchor="b"/>
          <a:lstStyle>
            <a:lvl1pPr>
              <a:defRPr sz="3529"/>
            </a:lvl1pPr>
          </a:lstStyle>
          <a:p>
            <a:r>
              <a:rPr lang="en-US"/>
              <a:t>Click to edit Master title style</a:t>
            </a:r>
            <a:endParaRPr lang="en-US" dirty="0"/>
          </a:p>
        </p:txBody>
      </p:sp>
      <p:sp>
        <p:nvSpPr>
          <p:cNvPr id="3" name="Content Placeholder 2"/>
          <p:cNvSpPr>
            <a:spLocks noGrp="1"/>
          </p:cNvSpPr>
          <p:nvPr>
            <p:ph idx="1"/>
          </p:nvPr>
        </p:nvSpPr>
        <p:spPr>
          <a:xfrm>
            <a:off x="4544063" y="1088912"/>
            <a:ext cx="5411123" cy="5374525"/>
          </a:xfrm>
        </p:spPr>
        <p:txBody>
          <a:bodyPr/>
          <a:lstStyle>
            <a:lvl1pPr>
              <a:defRPr sz="3529"/>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6236" y="2268855"/>
            <a:ext cx="3447364"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F15A948A-4DFD-43C0-84CC-2ADFE2659492}" type="datetimeFigureOut">
              <a:rPr lang="en-GB" smtClean="0"/>
              <a:t>13/09/2020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383506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236" y="504190"/>
            <a:ext cx="3447364" cy="1764665"/>
          </a:xfrm>
        </p:spPr>
        <p:txBody>
          <a:bodyPr anchor="b"/>
          <a:lstStyle>
            <a:lvl1pPr>
              <a:defRPr sz="3529"/>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4063" y="1088912"/>
            <a:ext cx="5411123" cy="5374525"/>
          </a:xfrm>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en-US"/>
              <a:t>Click icon to add picture</a:t>
            </a:r>
            <a:endParaRPr lang="en-US" dirty="0"/>
          </a:p>
        </p:txBody>
      </p:sp>
      <p:sp>
        <p:nvSpPr>
          <p:cNvPr id="4" name="Text Placeholder 3"/>
          <p:cNvSpPr>
            <a:spLocks noGrp="1"/>
          </p:cNvSpPr>
          <p:nvPr>
            <p:ph type="body" sz="half" idx="2"/>
          </p:nvPr>
        </p:nvSpPr>
        <p:spPr>
          <a:xfrm>
            <a:off x="736236" y="2268855"/>
            <a:ext cx="3447364"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F15A948A-4DFD-43C0-84CC-2ADFE2659492}" type="datetimeFigureOut">
              <a:rPr lang="en-GB" smtClean="0"/>
              <a:t>13/09/2020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B5FCF7-86E4-4594-B5AD-037FF55E586C}" type="slidenum">
              <a:rPr lang="en-GB" smtClean="0"/>
              <a:t>‹#›</a:t>
            </a:fld>
            <a:endParaRPr lang="en-GB"/>
          </a:p>
        </p:txBody>
      </p:sp>
    </p:spTree>
    <p:extLst>
      <p:ext uri="{BB962C8B-B14F-4D97-AF65-F5344CB8AC3E}">
        <p14:creationId xmlns:p14="http://schemas.microsoft.com/office/powerpoint/2010/main" val="104933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4844" y="402654"/>
            <a:ext cx="9218950" cy="14618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4844" y="2013259"/>
            <a:ext cx="9218950" cy="47985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4844" y="7009643"/>
            <a:ext cx="2404944"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F15A948A-4DFD-43C0-84CC-2ADFE2659492}" type="datetimeFigureOut">
              <a:rPr lang="en-GB" smtClean="0"/>
              <a:t>13/09/2020</a:t>
            </a:fld>
            <a:endParaRPr lang="en-GB"/>
          </a:p>
        </p:txBody>
      </p:sp>
      <p:sp>
        <p:nvSpPr>
          <p:cNvPr id="5" name="Footer Placeholder 4"/>
          <p:cNvSpPr>
            <a:spLocks noGrp="1"/>
          </p:cNvSpPr>
          <p:nvPr>
            <p:ph type="ftr" sz="quarter" idx="3"/>
          </p:nvPr>
        </p:nvSpPr>
        <p:spPr>
          <a:xfrm>
            <a:off x="3540612" y="7009643"/>
            <a:ext cx="3607415"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548850" y="7009643"/>
            <a:ext cx="2404944"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89B5FCF7-86E4-4594-B5AD-037FF55E586C}" type="slidenum">
              <a:rPr lang="en-GB" smtClean="0"/>
              <a:t>‹#›</a:t>
            </a:fld>
            <a:endParaRPr lang="en-GB"/>
          </a:p>
        </p:txBody>
      </p:sp>
    </p:spTree>
    <p:extLst>
      <p:ext uri="{BB962C8B-B14F-4D97-AF65-F5344CB8AC3E}">
        <p14:creationId xmlns:p14="http://schemas.microsoft.com/office/powerpoint/2010/main" val="1785695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p:titleStyle>
    <p:body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8.xml"/><Relationship Id="rId7" Type="http://schemas.openxmlformats.org/officeDocument/2006/relationships/hyperlink" Target="https://youtu.be/QYEa_EjPjP8" TargetMode="External"/><Relationship Id="rId12" Type="http://schemas.openxmlformats.org/officeDocument/2006/relationships/hyperlink" Target="https://www.footfallcam.com/Content/data/Occupancy_Report.jpg" TargetMode="External"/><Relationship Id="rId2" Type="http://schemas.openxmlformats.org/officeDocument/2006/relationships/slideLayout" Target="../slideLayouts/slideLayout14.xml"/><Relationship Id="rId1" Type="http://schemas.openxmlformats.org/officeDocument/2006/relationships/video" Target="https://www.youtube.com/embed/QYEa_EjPjP8?feature=oembed" TargetMode="External"/><Relationship Id="rId6" Type="http://schemas.openxmlformats.org/officeDocument/2006/relationships/hyperlink" Target="https://youtu.be/0gydBh7V7XM" TargetMode="External"/><Relationship Id="rId11" Type="http://schemas.openxmlformats.org/officeDocument/2006/relationships/image" Target="../media/image14.png"/><Relationship Id="rId5" Type="http://schemas.openxmlformats.org/officeDocument/2006/relationships/hyperlink" Target="https://www.footfallcam.com/Content/data/COVID-19_Live_Occupancy_Tracking_System.pdf#page=20" TargetMode="External"/><Relationship Id="rId10" Type="http://schemas.openxmlformats.org/officeDocument/2006/relationships/image" Target="../media/image13.jpg"/><Relationship Id="rId4" Type="http://schemas.openxmlformats.org/officeDocument/2006/relationships/image" Target="../media/image2.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hyperlink" Target="https://www.footfallcam.com/Content/data/documents/Internal-Use/Space%20Occupancy%20Dashboard_v2.0.pdf" TargetMode="External"/><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hyperlink" Target="https://www.footfallcam.com/Content/data/Cross_Shopping.pdf"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hyperlink" Target="https://www.footfallcam.com/Content/data/documents/Download-Page/Reporting/Site-Marketing-Effectiveness-Report.pdf"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2.xml"/><Relationship Id="rId7" Type="http://schemas.openxmlformats.org/officeDocument/2006/relationships/hyperlink" Target="https://youtu.be/7dqUT89BvNs" TargetMode="External"/><Relationship Id="rId2" Type="http://schemas.openxmlformats.org/officeDocument/2006/relationships/slideLayout" Target="../slideLayouts/slideLayout16.xml"/><Relationship Id="rId1" Type="http://schemas.openxmlformats.org/officeDocument/2006/relationships/video" Target="https://www.youtube.com/embed/7dqUT89BvNs?feature=oembed" TargetMode="Externa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hyperlink" Target="https://www.footfallcam.com/Content/data/Verification_Report_2.pdf" TargetMode="External"/><Relationship Id="rId5" Type="http://schemas.openxmlformats.org/officeDocument/2006/relationships/hyperlink" Target="https://www.footfallcam.com/Content/data/Verification_Report_1.pdf"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s://www.footfallcam.com/Content/data/Anonymised_Data_&amp;_GDPR_Exemption_v1.3.pdf"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ootfallcam.com/Content/data/documents/Company_Level_Report.pdf" TargetMode="External"/><Relationship Id="rId18" Type="http://schemas.openxmlformats.org/officeDocument/2006/relationships/hyperlink" Target="https://www.footfallcam.com/Content/data/documents/Mecca_Occupancy.jpg" TargetMode="External"/><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hyperlink" Target="https://www.footfallcam.com/Content/data/documents/Analytics_Manager.pdf" TargetMode="External"/><Relationship Id="rId17" Type="http://schemas.openxmlformats.org/officeDocument/2006/relationships/hyperlink" Target="https://www.footfallcam.com/Content/data/documents/Marketing_Effectiveness%20(2).pdf" TargetMode="External"/><Relationship Id="rId2" Type="http://schemas.openxmlformats.org/officeDocument/2006/relationships/notesSlide" Target="../notesSlides/notesSlide16.xml"/><Relationship Id="rId16" Type="http://schemas.openxmlformats.org/officeDocument/2006/relationships/hyperlink" Target="https://www.footfallcam.com/Content/data/documents/Zone_Analytic.png" TargetMode="External"/><Relationship Id="rId20"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hyperlink" Target="https://www.footfallcam.com/Content/data/documents/Internal-Use/Space%20Occupancy%20Dashboard_v2.0.pdf" TargetMode="External"/><Relationship Id="rId10" Type="http://schemas.openxmlformats.org/officeDocument/2006/relationships/image" Target="../media/image33.png"/><Relationship Id="rId19" Type="http://schemas.openxmlformats.org/officeDocument/2006/relationships/hyperlink" Target="http://footfallcam.com/Content/data/documents/Queue_Counting.pdf" TargetMode="External"/><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hyperlink" Target="http://footfallcam.com/Content/data/documents/Site_Level_Report.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36.gif"/><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www.footfallcam.com/Content/data/documents/Download-Page/Case-Study/Chandler-Library-Case-Study.pdf" TargetMode="External"/><Relationship Id="rId5" Type="http://schemas.openxmlformats.org/officeDocument/2006/relationships/image" Target="../media/image38.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0.gif"/><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hyperlink" Target="https://www.youtube.com/channel/UCUZgF2BYt2BeNXJt3JnQlLg" TargetMode="External"/><Relationship Id="rId4" Type="http://schemas.openxmlformats.org/officeDocument/2006/relationships/hyperlink" Target="http://www.footfallcam.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hyperlink" Target="https://www.linkedin.com/in/melissa-kao-2248912b/"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chart" Target="../charts/chart1.xml"/><Relationship Id="rId5" Type="http://schemas.openxmlformats.org/officeDocument/2006/relationships/hyperlink" Target="https://cclibrarians.org/outlook/december-2018/modern-traffic-counting-libraries"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hyperlink" Target="https://www.footfallcam.com/Content/data/documents/Download-Page/Reporting/Company-Weekly-Report.pdf" TargetMode="External"/><Relationship Id="rId3" Type="http://schemas.openxmlformats.org/officeDocument/2006/relationships/notesSlide" Target="../notesSlides/notesSlide7.xml"/><Relationship Id="rId7"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video" Target="https://www.youtube.com/embed/wJkLeY2-TUI?feature=oembed" TargetMode="External"/><Relationship Id="rId6" Type="http://schemas.openxmlformats.org/officeDocument/2006/relationships/hyperlink" Target="https://youtu.be/wJkLeY2-TUI" TargetMode="External"/><Relationship Id="rId11" Type="http://schemas.openxmlformats.org/officeDocument/2006/relationships/image" Target="../media/image9.jpg"/><Relationship Id="rId5" Type="http://schemas.openxmlformats.org/officeDocument/2006/relationships/image" Target="../media/image5.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hyperlink" Target="https://www.footfallcam.com/Content/data/documents/Internal-Use/05.-Staff-Planning-Report.pdf"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footfallcam.com/Content/data/Children_Counting_Library_Live_View.mp4" TargetMode="External"/><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hyperlink" Target="https://www.footfallcam.com/Content/data/documents/Internal-use/(Library)%20Site-Footfall-Analytic-Report_v1.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8C6DD5C1-CFAF-40FE-9063-EF1166607CEC}"/>
              </a:ext>
            </a:extLst>
          </p:cNvPr>
          <p:cNvSpPr>
            <a:spLocks noGrp="1"/>
          </p:cNvSpPr>
          <p:nvPr>
            <p:ph type="title"/>
          </p:nvPr>
        </p:nvSpPr>
        <p:spPr>
          <a:xfrm>
            <a:off x="260719" y="3977753"/>
            <a:ext cx="10429992" cy="617432"/>
          </a:xfrm>
        </p:spPr>
        <p:txBody>
          <a:bodyPr>
            <a:noAutofit/>
          </a:bodyPr>
          <a:lstStyle/>
          <a:p>
            <a:pPr marL="1512563" indent="-1512563"/>
            <a:r>
              <a:rPr lang="en-US" sz="4200" spc="-150" dirty="0">
                <a:solidFill>
                  <a:srgbClr val="3A6AB3"/>
                </a:solidFill>
                <a:latin typeface="Work Sans Medium" pitchFamily="2" charset="0"/>
              </a:rPr>
              <a:t>People Counting System for Libraries</a:t>
            </a:r>
          </a:p>
        </p:txBody>
      </p:sp>
      <p:sp>
        <p:nvSpPr>
          <p:cNvPr id="36" name="Text Placeholder 35">
            <a:extLst>
              <a:ext uri="{FF2B5EF4-FFF2-40B4-BE49-F238E27FC236}">
                <a16:creationId xmlns:a16="http://schemas.microsoft.com/office/drawing/2014/main" id="{419D806E-1DCC-488F-B41D-C8936752E2B3}"/>
              </a:ext>
            </a:extLst>
          </p:cNvPr>
          <p:cNvSpPr>
            <a:spLocks noGrp="1"/>
          </p:cNvSpPr>
          <p:nvPr>
            <p:ph type="body" sz="quarter" idx="14"/>
          </p:nvPr>
        </p:nvSpPr>
        <p:spPr>
          <a:xfrm>
            <a:off x="367135" y="7098464"/>
            <a:ext cx="3551871" cy="444668"/>
          </a:xfrm>
        </p:spPr>
        <p:txBody>
          <a:bodyPr/>
          <a:lstStyle/>
          <a:p>
            <a:r>
              <a:rPr lang="en-US" dirty="0"/>
              <a:t>©2002-2020 Footfall counter is trademark application of FootfallCam in various jurisdictions. We reserve the right to introduce modifications without notice. All other company names and products are trademarks of their respective companies.</a:t>
            </a:r>
          </a:p>
        </p:txBody>
      </p:sp>
      <p:sp>
        <p:nvSpPr>
          <p:cNvPr id="37" name="Text Placeholder 36">
            <a:extLst>
              <a:ext uri="{FF2B5EF4-FFF2-40B4-BE49-F238E27FC236}">
                <a16:creationId xmlns:a16="http://schemas.microsoft.com/office/drawing/2014/main" id="{EF35C3D8-9A38-4227-91E6-EBD2EC9A101A}"/>
              </a:ext>
            </a:extLst>
          </p:cNvPr>
          <p:cNvSpPr>
            <a:spLocks noGrp="1"/>
          </p:cNvSpPr>
          <p:nvPr>
            <p:ph type="body" sz="quarter" idx="15"/>
          </p:nvPr>
        </p:nvSpPr>
        <p:spPr>
          <a:xfrm>
            <a:off x="260719" y="4685171"/>
            <a:ext cx="11335582" cy="665252"/>
          </a:xfrm>
        </p:spPr>
        <p:txBody>
          <a:bodyPr>
            <a:noAutofit/>
          </a:bodyPr>
          <a:lstStyle/>
          <a:p>
            <a:r>
              <a:rPr lang="en-US" sz="3000" dirty="0">
                <a:solidFill>
                  <a:srgbClr val="666666"/>
                </a:solidFill>
                <a:latin typeface="Roboto Light" panose="02000000000000000000" pitchFamily="2" charset="0"/>
                <a:ea typeface="Roboto Light" panose="02000000000000000000" pitchFamily="2" charset="0"/>
              </a:rPr>
              <a:t>Visibility on Patron’s Traffic Flow</a:t>
            </a:r>
          </a:p>
        </p:txBody>
      </p:sp>
      <p:pic>
        <p:nvPicPr>
          <p:cNvPr id="2" name="Picture 4" descr="Image result for omni channel background">
            <a:extLst>
              <a:ext uri="{FF2B5EF4-FFF2-40B4-BE49-F238E27FC236}">
                <a16:creationId xmlns:a16="http://schemas.microsoft.com/office/drawing/2014/main" id="{F568EB5E-F63A-4577-8B6F-85C8B3799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23" y="271906"/>
            <a:ext cx="10141210" cy="344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337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crowd&#10;&#10;Description generated with very high confidence">
            <a:extLst>
              <a:ext uri="{FF2B5EF4-FFF2-40B4-BE49-F238E27FC236}">
                <a16:creationId xmlns:a16="http://schemas.microsoft.com/office/drawing/2014/main" id="{901C6FB3-7C45-410C-A211-CC3C33F6A822}"/>
              </a:ext>
            </a:extLst>
          </p:cNvPr>
          <p:cNvPicPr>
            <a:picLocks noChangeAspect="1"/>
          </p:cNvPicPr>
          <p:nvPr/>
        </p:nvPicPr>
        <p:blipFill rotWithShape="1">
          <a:blip r:embed="rId4">
            <a:extLst>
              <a:ext uri="{28A0092B-C50C-407E-A947-70E740481C1C}">
                <a14:useLocalDpi xmlns:a14="http://schemas.microsoft.com/office/drawing/2010/main" val="0"/>
              </a:ext>
            </a:extLst>
          </a:blip>
          <a:srcRect t="53970"/>
          <a:stretch/>
        </p:blipFill>
        <p:spPr>
          <a:xfrm>
            <a:off x="-9525" y="0"/>
            <a:ext cx="10688638" cy="2596208"/>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434660" y="718173"/>
            <a:ext cx="979889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2" name="Text Placeholder 10">
            <a:extLst>
              <a:ext uri="{FF2B5EF4-FFF2-40B4-BE49-F238E27FC236}">
                <a16:creationId xmlns:a16="http://schemas.microsoft.com/office/drawing/2014/main" id="{0C6EF250-345E-4C62-B224-F9108475444A}"/>
              </a:ext>
            </a:extLst>
          </p:cNvPr>
          <p:cNvSpPr txBox="1">
            <a:spLocks/>
          </p:cNvSpPr>
          <p:nvPr/>
        </p:nvSpPr>
        <p:spPr>
          <a:xfrm>
            <a:off x="633763" y="4254847"/>
            <a:ext cx="9599792" cy="2847656"/>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Bef>
                <a:spcPts val="600"/>
              </a:spcBef>
              <a:buClr>
                <a:srgbClr val="3A6AB3"/>
              </a:buClr>
            </a:pPr>
            <a:r>
              <a:rPr lang="en-US" sz="2000" dirty="0">
                <a:solidFill>
                  <a:srgbClr val="3A6AB3"/>
                </a:solidFill>
                <a:latin typeface="Roboto Medium" panose="02000000000000000000" pitchFamily="2" charset="0"/>
                <a:ea typeface="Roboto Medium" panose="02000000000000000000" pitchFamily="2" charset="0"/>
              </a:rPr>
              <a:t>Help Public Facilities to Comply with Social Distancing </a:t>
            </a:r>
          </a:p>
          <a:p>
            <a:pPr marL="285750" indent="-285750">
              <a:spcAft>
                <a:spcPts val="5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Governments have imposed a social distancing regulation</a:t>
            </a:r>
            <a:r>
              <a:rPr lang="en-US" sz="1300" b="1" dirty="0">
                <a:solidFill>
                  <a:srgbClr val="333333"/>
                </a:solidFill>
                <a:latin typeface="Roboto Light" panose="02000000000000000000" pitchFamily="2" charset="0"/>
                <a:ea typeface="Roboto Light" panose="02000000000000000000" pitchFamily="2" charset="0"/>
              </a:rPr>
              <a:t> </a:t>
            </a:r>
            <a:r>
              <a:rPr lang="en-US" sz="1300" dirty="0">
                <a:solidFill>
                  <a:srgbClr val="333333"/>
                </a:solidFill>
                <a:latin typeface="Roboto Light" panose="02000000000000000000" pitchFamily="2" charset="0"/>
                <a:ea typeface="Roboto Light" panose="02000000000000000000" pitchFamily="2" charset="0"/>
              </a:rPr>
              <a:t>to contain the spread of the coronavirus.</a:t>
            </a:r>
          </a:p>
          <a:p>
            <a:pPr marL="742950" lvl="1" indent="-285750">
              <a:spcBef>
                <a:spcPts val="0"/>
              </a:spcBef>
              <a:spcAft>
                <a:spcPts val="5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Businesses need to find ways to </a:t>
            </a:r>
            <a:r>
              <a:rPr lang="en-US" sz="1300" dirty="0">
                <a:solidFill>
                  <a:srgbClr val="333333"/>
                </a:solidFill>
                <a:latin typeface="Roboto Medium" panose="02000000000000000000" pitchFamily="2" charset="0"/>
                <a:ea typeface="Roboto Medium" panose="02000000000000000000" pitchFamily="2" charset="0"/>
              </a:rPr>
              <a:t>limit the number of people </a:t>
            </a:r>
            <a:r>
              <a:rPr lang="en-US" sz="1300" dirty="0">
                <a:solidFill>
                  <a:srgbClr val="333333"/>
                </a:solidFill>
                <a:latin typeface="Roboto Light" panose="02000000000000000000" pitchFamily="2" charset="0"/>
                <a:ea typeface="Roboto Light" panose="02000000000000000000" pitchFamily="2" charset="0"/>
              </a:rPr>
              <a:t>in the premises after resuming operations</a:t>
            </a:r>
          </a:p>
          <a:p>
            <a:pPr marL="285750" indent="-285750">
              <a:spcAft>
                <a:spcPts val="5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Many resort to assigning security guards to control the customer traffic at their entrances</a:t>
            </a:r>
          </a:p>
          <a:p>
            <a:pPr marL="742950" lvl="1" indent="-285750">
              <a:spcBef>
                <a:spcPts val="0"/>
              </a:spcBef>
              <a:spcAft>
                <a:spcPts val="500"/>
              </a:spcAft>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Manual counting </a:t>
            </a:r>
            <a:r>
              <a:rPr lang="en-US" sz="1300" dirty="0">
                <a:solidFill>
                  <a:srgbClr val="333333"/>
                </a:solidFill>
                <a:latin typeface="Roboto Light" panose="02000000000000000000" pitchFamily="2" charset="0"/>
                <a:ea typeface="Roboto Light" panose="02000000000000000000" pitchFamily="2" charset="0"/>
              </a:rPr>
              <a:t>– costly, inaccurate and provide no evidence for compliance</a:t>
            </a:r>
          </a:p>
          <a:p>
            <a:pPr marL="238125" indent="-238125">
              <a:spcAft>
                <a:spcPts val="5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FootfallCam Live Monitoring System helps to limit the maximum number of people within the confined premises</a:t>
            </a:r>
          </a:p>
          <a:p>
            <a:pPr marL="238125" indent="-238125">
              <a:spcAft>
                <a:spcPts val="5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This can be integrated with </a:t>
            </a:r>
            <a:r>
              <a:rPr lang="en-US" sz="1300" dirty="0">
                <a:solidFill>
                  <a:srgbClr val="333333"/>
                </a:solidFill>
                <a:latin typeface="Roboto Light" panose="02000000000000000000" pitchFamily="2" charset="0"/>
                <a:ea typeface="Roboto Light" panose="02000000000000000000" pitchFamily="2" charset="0"/>
                <a:hlinkClick r:id="rId5"/>
              </a:rPr>
              <a:t>electric doors via GPIO</a:t>
            </a:r>
            <a:r>
              <a:rPr lang="en-US" sz="1300" dirty="0">
                <a:solidFill>
                  <a:srgbClr val="333333"/>
                </a:solidFill>
                <a:latin typeface="Roboto Light" panose="02000000000000000000" pitchFamily="2" charset="0"/>
                <a:ea typeface="Roboto Light" panose="02000000000000000000" pitchFamily="2" charset="0"/>
              </a:rPr>
              <a:t> to automatically close the door when occupancy limit is breached.  </a:t>
            </a:r>
          </a:p>
          <a:p>
            <a:pPr marL="285750" indent="-285750">
              <a:spcAft>
                <a:spcPts val="500"/>
              </a:spcAft>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Find out more by watching our COVID-19 live occupancy solution webinar here: </a:t>
            </a:r>
            <a:r>
              <a:rPr lang="en-US" sz="1300" dirty="0">
                <a:solidFill>
                  <a:srgbClr val="333333"/>
                </a:solidFill>
                <a:latin typeface="Roboto Medium" panose="02000000000000000000" pitchFamily="2" charset="0"/>
                <a:ea typeface="Roboto Medium" panose="02000000000000000000" pitchFamily="2" charset="0"/>
                <a:hlinkClick r:id="rId6"/>
              </a:rPr>
              <a:t>https://youtu.be/0gydBh7V7XM</a:t>
            </a:r>
            <a:r>
              <a:rPr lang="en-US" sz="1300" dirty="0">
                <a:solidFill>
                  <a:srgbClr val="333333"/>
                </a:solidFill>
                <a:latin typeface="Roboto Medium" panose="02000000000000000000" pitchFamily="2" charset="0"/>
                <a:ea typeface="Roboto Medium" panose="02000000000000000000" pitchFamily="2" charset="0"/>
              </a:rPr>
              <a:t> </a:t>
            </a:r>
          </a:p>
          <a:p>
            <a:pPr marL="285750" indent="-285750">
              <a:spcBef>
                <a:spcPts val="500"/>
              </a:spcBef>
              <a:buClr>
                <a:srgbClr val="3A6AB3"/>
              </a:buClr>
              <a:buFont typeface="Arial" panose="020B0604020202020204" pitchFamily="34" charset="0"/>
              <a:buChar char="•"/>
            </a:pPr>
            <a:endParaRPr lang="en-US" sz="1300" dirty="0">
              <a:solidFill>
                <a:schemeClr val="bg2">
                  <a:lumMod val="50000"/>
                </a:schemeClr>
              </a:solidFill>
            </a:endParaRPr>
          </a:p>
        </p:txBody>
      </p:sp>
      <p:sp>
        <p:nvSpPr>
          <p:cNvPr id="15" name="Rectangle 14">
            <a:extLst>
              <a:ext uri="{FF2B5EF4-FFF2-40B4-BE49-F238E27FC236}">
                <a16:creationId xmlns:a16="http://schemas.microsoft.com/office/drawing/2014/main" id="{AA4894D6-2CB0-4588-B1D7-88A5FC6C10B3}"/>
              </a:ext>
            </a:extLst>
          </p:cNvPr>
          <p:cNvSpPr/>
          <p:nvPr/>
        </p:nvSpPr>
        <p:spPr>
          <a:xfrm>
            <a:off x="6192212" y="3957757"/>
            <a:ext cx="4232646" cy="400110"/>
          </a:xfrm>
          <a:prstGeom prst="rect">
            <a:avLst/>
          </a:prstGeom>
        </p:spPr>
        <p:txBody>
          <a:bodyPr wrap="square">
            <a:spAutoFit/>
          </a:bodyPr>
          <a:lstStyle/>
          <a:p>
            <a:r>
              <a:rPr lang="en-US" sz="2000" dirty="0">
                <a:solidFill>
                  <a:srgbClr val="3A6AB3"/>
                </a:solidFill>
                <a:latin typeface="Roboto Medium" panose="02000000000000000000" pitchFamily="2" charset="0"/>
                <a:ea typeface="Roboto Medium" panose="02000000000000000000" pitchFamily="2" charset="0"/>
              </a:rPr>
              <a:t> </a:t>
            </a:r>
          </a:p>
        </p:txBody>
      </p:sp>
      <p:sp>
        <p:nvSpPr>
          <p:cNvPr id="17" name="TextBox 16">
            <a:extLst>
              <a:ext uri="{FF2B5EF4-FFF2-40B4-BE49-F238E27FC236}">
                <a16:creationId xmlns:a16="http://schemas.microsoft.com/office/drawing/2014/main" id="{3722CDFC-48EB-4CE5-A40A-D53F3C04E737}"/>
              </a:ext>
            </a:extLst>
          </p:cNvPr>
          <p:cNvSpPr txBox="1"/>
          <p:nvPr/>
        </p:nvSpPr>
        <p:spPr>
          <a:xfrm>
            <a:off x="1426273" y="3870254"/>
            <a:ext cx="3688573" cy="261610"/>
          </a:xfrm>
          <a:prstGeom prst="rect">
            <a:avLst/>
          </a:prstGeom>
          <a:noFill/>
        </p:spPr>
        <p:txBody>
          <a:bodyPr wrap="square" rtlCol="0">
            <a:spAutoFit/>
          </a:bodyPr>
          <a:lstStyle/>
          <a:p>
            <a:r>
              <a:rPr lang="en-US" sz="1050" dirty="0">
                <a:latin typeface="Roboto Light" panose="02000000000000000000"/>
                <a:ea typeface="Source Sans Pro Light" panose="020B0403030403020204" pitchFamily="34" charset="0"/>
              </a:rPr>
              <a:t>Watch how it works: </a:t>
            </a:r>
            <a:r>
              <a:rPr lang="en-US" sz="1050" dirty="0">
                <a:latin typeface="Roboto Light" panose="02000000000000000000"/>
                <a:ea typeface="Source Sans Pro Light" panose="020B0403030403020204" pitchFamily="34" charset="0"/>
                <a:hlinkClick r:id="rId7"/>
              </a:rPr>
              <a:t>https://youtu.be/QYEa_EjPjP8</a:t>
            </a:r>
            <a:r>
              <a:rPr lang="en-US" sz="1050" dirty="0">
                <a:latin typeface="Roboto Light" panose="02000000000000000000"/>
                <a:ea typeface="Source Sans Pro Light" panose="020B0403030403020204" pitchFamily="34" charset="0"/>
              </a:rPr>
              <a:t> </a:t>
            </a:r>
            <a:endParaRPr lang="en-MY" sz="1050" dirty="0">
              <a:latin typeface="Roboto Light" panose="02000000000000000000"/>
              <a:ea typeface="Source Sans Pro Light" panose="020B0403030403020204" pitchFamily="34" charset="0"/>
            </a:endParaRPr>
          </a:p>
        </p:txBody>
      </p:sp>
      <p:pic>
        <p:nvPicPr>
          <p:cNvPr id="18" name="Online Media 4" title="SafeOccupancy ￢ﾀﾓ Covid-19 Live Occupancy Monitoring System">
            <a:hlinkClick r:id="" action="ppaction://media"/>
            <a:extLst>
              <a:ext uri="{FF2B5EF4-FFF2-40B4-BE49-F238E27FC236}">
                <a16:creationId xmlns:a16="http://schemas.microsoft.com/office/drawing/2014/main" id="{3224A51F-ADA5-423D-BC06-C7EDAF195EA7}"/>
              </a:ext>
            </a:extLst>
          </p:cNvPr>
          <p:cNvPicPr>
            <a:picLocks noRot="1" noChangeAspect="1"/>
          </p:cNvPicPr>
          <p:nvPr>
            <a:videoFile r:link="rId1"/>
          </p:nvPr>
        </p:nvPicPr>
        <p:blipFill>
          <a:blip r:embed="rId8"/>
          <a:stretch>
            <a:fillRect/>
          </a:stretch>
        </p:blipFill>
        <p:spPr>
          <a:xfrm>
            <a:off x="477792" y="1045154"/>
            <a:ext cx="5048926" cy="2840022"/>
          </a:xfrm>
          <a:prstGeom prst="rect">
            <a:avLst/>
          </a:prstGeom>
        </p:spPr>
      </p:pic>
      <p:sp>
        <p:nvSpPr>
          <p:cNvPr id="23" name="Title 33">
            <a:extLst>
              <a:ext uri="{FF2B5EF4-FFF2-40B4-BE49-F238E27FC236}">
                <a16:creationId xmlns:a16="http://schemas.microsoft.com/office/drawing/2014/main" id="{18E640A3-00EF-4EC1-98FE-C0EFD5FCB316}"/>
              </a:ext>
            </a:extLst>
          </p:cNvPr>
          <p:cNvSpPr txBox="1">
            <a:spLocks/>
          </p:cNvSpPr>
          <p:nvPr/>
        </p:nvSpPr>
        <p:spPr>
          <a:xfrm>
            <a:off x="384048" y="393192"/>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#3 Live Occupancy Monitoring System</a:t>
            </a:r>
          </a:p>
        </p:txBody>
      </p:sp>
      <p:pic>
        <p:nvPicPr>
          <p:cNvPr id="3" name="Picture 2">
            <a:extLst>
              <a:ext uri="{FF2B5EF4-FFF2-40B4-BE49-F238E27FC236}">
                <a16:creationId xmlns:a16="http://schemas.microsoft.com/office/drawing/2014/main" id="{104B7302-620A-4269-9361-F9ED6B4718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9879" y="6962393"/>
            <a:ext cx="2095022" cy="452629"/>
          </a:xfrm>
          <a:prstGeom prst="rect">
            <a:avLst/>
          </a:prstGeom>
        </p:spPr>
      </p:pic>
      <p:grpSp>
        <p:nvGrpSpPr>
          <p:cNvPr id="4" name="Group 3">
            <a:extLst>
              <a:ext uri="{FF2B5EF4-FFF2-40B4-BE49-F238E27FC236}">
                <a16:creationId xmlns:a16="http://schemas.microsoft.com/office/drawing/2014/main" id="{7C900480-C7F9-412C-8340-6AFA858BEBED}"/>
              </a:ext>
            </a:extLst>
          </p:cNvPr>
          <p:cNvGrpSpPr/>
          <p:nvPr/>
        </p:nvGrpSpPr>
        <p:grpSpPr>
          <a:xfrm>
            <a:off x="5552024" y="738415"/>
            <a:ext cx="4904310" cy="3201716"/>
            <a:chOff x="5026003" y="715141"/>
            <a:chExt cx="5082851" cy="3318274"/>
          </a:xfrm>
        </p:grpSpPr>
        <p:pic>
          <p:nvPicPr>
            <p:cNvPr id="2" name="Picture 1">
              <a:extLst>
                <a:ext uri="{FF2B5EF4-FFF2-40B4-BE49-F238E27FC236}">
                  <a16:creationId xmlns:a16="http://schemas.microsoft.com/office/drawing/2014/main" id="{5E887D67-1DA6-49DC-9119-534E6E670216}"/>
                </a:ext>
              </a:extLst>
            </p:cNvPr>
            <p:cNvPicPr>
              <a:picLocks noChangeAspect="1"/>
            </p:cNvPicPr>
            <p:nvPr/>
          </p:nvPicPr>
          <p:blipFill rotWithShape="1">
            <a:blip r:embed="rId10">
              <a:extLst>
                <a:ext uri="{28A0092B-C50C-407E-A947-70E740481C1C}">
                  <a14:useLocalDpi xmlns:a14="http://schemas.microsoft.com/office/drawing/2010/main" val="0"/>
                </a:ext>
              </a:extLst>
            </a:blip>
            <a:srcRect b="18698"/>
            <a:stretch/>
          </p:blipFill>
          <p:spPr>
            <a:xfrm>
              <a:off x="7232951" y="715141"/>
              <a:ext cx="2875903" cy="3309275"/>
            </a:xfrm>
            <a:prstGeom prst="rect">
              <a:avLst/>
            </a:prstGeom>
          </p:spPr>
        </p:pic>
        <p:pic>
          <p:nvPicPr>
            <p:cNvPr id="6" name="Picture 5">
              <a:extLst>
                <a:ext uri="{FF2B5EF4-FFF2-40B4-BE49-F238E27FC236}">
                  <a16:creationId xmlns:a16="http://schemas.microsoft.com/office/drawing/2014/main" id="{63A72EE3-587B-46C1-B9BC-D7F16049F5BB}"/>
                </a:ext>
              </a:extLst>
            </p:cNvPr>
            <p:cNvPicPr>
              <a:picLocks noChangeAspect="1"/>
            </p:cNvPicPr>
            <p:nvPr/>
          </p:nvPicPr>
          <p:blipFill rotWithShape="1">
            <a:blip r:embed="rId11">
              <a:extLst>
                <a:ext uri="{28A0092B-C50C-407E-A947-70E740481C1C}">
                  <a14:useLocalDpi xmlns:a14="http://schemas.microsoft.com/office/drawing/2010/main" val="0"/>
                </a:ext>
              </a:extLst>
            </a:blip>
            <a:srcRect t="10108"/>
            <a:stretch/>
          </p:blipFill>
          <p:spPr>
            <a:xfrm>
              <a:off x="5026003" y="2018775"/>
              <a:ext cx="3264181" cy="2014640"/>
            </a:xfrm>
            <a:prstGeom prst="rect">
              <a:avLst/>
            </a:prstGeom>
          </p:spPr>
        </p:pic>
      </p:grpSp>
      <p:sp>
        <p:nvSpPr>
          <p:cNvPr id="7" name="TextBox 6">
            <a:extLst>
              <a:ext uri="{FF2B5EF4-FFF2-40B4-BE49-F238E27FC236}">
                <a16:creationId xmlns:a16="http://schemas.microsoft.com/office/drawing/2014/main" id="{141CBE36-32FB-40EB-93F7-81573D375C2F}"/>
              </a:ext>
            </a:extLst>
          </p:cNvPr>
          <p:cNvSpPr txBox="1"/>
          <p:nvPr/>
        </p:nvSpPr>
        <p:spPr>
          <a:xfrm>
            <a:off x="8807328" y="3956268"/>
            <a:ext cx="1446742" cy="253867"/>
          </a:xfrm>
          <a:prstGeom prst="rect">
            <a:avLst/>
          </a:prstGeom>
          <a:noFill/>
        </p:spPr>
        <p:txBody>
          <a:bodyPr wrap="square" rtlCol="0">
            <a:spAutoFit/>
          </a:bodyPr>
          <a:lstStyle/>
          <a:p>
            <a:pPr algn="r"/>
            <a:r>
              <a:rPr lang="en-US" sz="1050" dirty="0">
                <a:latin typeface="Roboto Light" panose="02000000000000000000"/>
                <a:ea typeface="Source Sans Pro Light" panose="020B0403030403020204" pitchFamily="34" charset="0"/>
              </a:rPr>
              <a:t>View report </a:t>
            </a:r>
            <a:r>
              <a:rPr lang="en-US" sz="1050" dirty="0">
                <a:latin typeface="Roboto Light" panose="02000000000000000000"/>
                <a:ea typeface="Source Sans Pro Light" panose="020B0403030403020204" pitchFamily="34" charset="0"/>
                <a:hlinkClick r:id="rId12"/>
              </a:rPr>
              <a:t>here</a:t>
            </a:r>
            <a:r>
              <a:rPr lang="en-US" sz="1050" dirty="0">
                <a:latin typeface="Roboto Light" panose="02000000000000000000"/>
                <a:ea typeface="Source Sans Pro Light" panose="020B0403030403020204" pitchFamily="34" charset="0"/>
              </a:rPr>
              <a:t>. </a:t>
            </a:r>
            <a:endParaRPr lang="en-MY" sz="1050" dirty="0">
              <a:latin typeface="Roboto Light" panose="02000000000000000000"/>
              <a:ea typeface="Source Sans Pro Light" panose="020B0403030403020204" pitchFamily="34" charset="0"/>
            </a:endParaRPr>
          </a:p>
        </p:txBody>
      </p:sp>
    </p:spTree>
    <p:extLst>
      <p:ext uri="{BB962C8B-B14F-4D97-AF65-F5344CB8AC3E}">
        <p14:creationId xmlns:p14="http://schemas.microsoft.com/office/powerpoint/2010/main" val="76402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crowd&#10;&#10;Description generated with very high confidence">
            <a:extLst>
              <a:ext uri="{FF2B5EF4-FFF2-40B4-BE49-F238E27FC236}">
                <a16:creationId xmlns:a16="http://schemas.microsoft.com/office/drawing/2014/main" id="{266D350A-481D-4823-9332-218A8E026171}"/>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9525" y="0"/>
            <a:ext cx="10688638" cy="2596208"/>
          </a:xfrm>
          <a:prstGeom prst="rect">
            <a:avLst/>
          </a:prstGeom>
        </p:spPr>
      </p:pic>
      <p:sp>
        <p:nvSpPr>
          <p:cNvPr id="13" name="Text Placeholder 30">
            <a:extLst>
              <a:ext uri="{FF2B5EF4-FFF2-40B4-BE49-F238E27FC236}">
                <a16:creationId xmlns:a16="http://schemas.microsoft.com/office/drawing/2014/main" id="{C5D71223-62C0-4597-996A-CE6D326A527A}"/>
              </a:ext>
            </a:extLst>
          </p:cNvPr>
          <p:cNvSpPr txBox="1">
            <a:spLocks/>
          </p:cNvSpPr>
          <p:nvPr/>
        </p:nvSpPr>
        <p:spPr>
          <a:xfrm>
            <a:off x="5480393" y="1009649"/>
            <a:ext cx="4555807" cy="4346791"/>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323" b="0" kern="1200">
                <a:solidFill>
                  <a:schemeClr val="tx1"/>
                </a:solidFill>
                <a:latin typeface="Source Sans Pro Semibold" panose="020B06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defTabSz="914400">
              <a:spcBef>
                <a:spcPts val="1000"/>
              </a:spcBef>
              <a:buClr>
                <a:srgbClr val="666666"/>
              </a:buClr>
            </a:pPr>
            <a:r>
              <a:rPr lang="en-US" sz="2000" dirty="0">
                <a:solidFill>
                  <a:srgbClr val="3A6AB3"/>
                </a:solidFill>
                <a:latin typeface="Roboto Medium" panose="02000000000000000000" pitchFamily="2" charset="0"/>
                <a:ea typeface="Roboto Medium" panose="02000000000000000000" pitchFamily="2" charset="0"/>
              </a:rPr>
              <a:t>Identify popular zones in the library</a:t>
            </a:r>
          </a:p>
          <a:p>
            <a:pPr marL="285750" indent="-285750">
              <a:lnSpc>
                <a:spcPct val="100000"/>
              </a:lnSpc>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Get </a:t>
            </a:r>
            <a:r>
              <a:rPr lang="en-US" sz="1300" dirty="0">
                <a:solidFill>
                  <a:srgbClr val="333333"/>
                </a:solidFill>
                <a:latin typeface="Roboto Medium" panose="02000000000000000000" pitchFamily="2" charset="0"/>
                <a:ea typeface="Roboto Medium" panose="02000000000000000000" pitchFamily="2" charset="0"/>
              </a:rPr>
              <a:t>instant comparison </a:t>
            </a:r>
            <a:r>
              <a:rPr lang="en-US" sz="1300" dirty="0">
                <a:solidFill>
                  <a:srgbClr val="333333"/>
                </a:solidFill>
                <a:latin typeface="Roboto Light" panose="02000000000000000000" pitchFamily="2" charset="0"/>
                <a:ea typeface="Roboto Light" panose="02000000000000000000" pitchFamily="2" charset="0"/>
              </a:rPr>
              <a:t>for each zone.  </a:t>
            </a:r>
          </a:p>
          <a:p>
            <a:pPr marL="285750" indent="-285750">
              <a:lnSpc>
                <a:spcPct val="100000"/>
              </a:lnSpc>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Analyze patron’s behavior in different zone to gain more insight </a:t>
            </a:r>
          </a:p>
          <a:p>
            <a:pPr marL="285750" indent="-285750">
              <a:lnSpc>
                <a:spcPct val="100000"/>
              </a:lnSpc>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Understand which facilities are most or least frequently used such as the quiet area and conference room </a:t>
            </a:r>
          </a:p>
          <a:p>
            <a:pPr marL="285750" indent="-285750">
              <a:lnSpc>
                <a:spcPct val="100000"/>
              </a:lnSpc>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Know the best areas to place the invested resources at to make it accessible to patrons </a:t>
            </a:r>
          </a:p>
          <a:p>
            <a:pPr>
              <a:lnSpc>
                <a:spcPct val="100000"/>
              </a:lnSpc>
              <a:spcBef>
                <a:spcPts val="0"/>
              </a:spcBef>
              <a:buClr>
                <a:srgbClr val="3A6AB3"/>
              </a:buClr>
            </a:pPr>
            <a:endParaRPr lang="en-US" sz="1200" dirty="0">
              <a:solidFill>
                <a:srgbClr val="3A6AB3"/>
              </a:solidFill>
              <a:latin typeface="Roboto Medium" panose="02000000000000000000" pitchFamily="2" charset="0"/>
              <a:ea typeface="Roboto Medium" panose="02000000000000000000" pitchFamily="2" charset="0"/>
            </a:endParaRPr>
          </a:p>
          <a:p>
            <a:pPr defTabSz="914400">
              <a:spcBef>
                <a:spcPts val="1000"/>
              </a:spcBef>
              <a:buClr>
                <a:srgbClr val="666666"/>
              </a:buClr>
            </a:pPr>
            <a:r>
              <a:rPr lang="en-US" sz="2000" dirty="0">
                <a:solidFill>
                  <a:srgbClr val="3A6AB3"/>
                </a:solidFill>
                <a:latin typeface="Roboto Medium" panose="02000000000000000000" pitchFamily="2" charset="0"/>
                <a:ea typeface="Roboto Medium" panose="02000000000000000000" pitchFamily="2" charset="0"/>
              </a:rPr>
              <a:t>Optimize funding allocations</a:t>
            </a:r>
          </a:p>
          <a:p>
            <a:pPr marL="285750" indent="-285750">
              <a:lnSpc>
                <a:spcPct val="100000"/>
              </a:lnSpc>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Make informed decisions using sound evidence when allocating the funds</a:t>
            </a:r>
          </a:p>
          <a:p>
            <a:pPr marL="285750" indent="-285750">
              <a:lnSpc>
                <a:spcPct val="100000"/>
              </a:lnSpc>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Determine which facility is most used by visitors and allocate their limited funding accordingly</a:t>
            </a:r>
          </a:p>
          <a:p>
            <a:pPr marL="285750" indent="-285750">
              <a:lnSpc>
                <a:spcPct val="100000"/>
              </a:lnSpc>
              <a:spcBef>
                <a:spcPts val="50"/>
              </a:spcBef>
              <a:buClr>
                <a:srgbClr val="3A6AB3"/>
              </a:buClr>
              <a:buFont typeface="Arial" panose="020B0604020202020204" pitchFamily="34" charset="0"/>
              <a:buChar char="•"/>
            </a:pPr>
            <a:r>
              <a:rPr lang="en-US" sz="1300" i="1" dirty="0">
                <a:solidFill>
                  <a:srgbClr val="333333"/>
                </a:solidFill>
                <a:latin typeface="Roboto Light" panose="02000000000000000000" pitchFamily="2" charset="0"/>
                <a:ea typeface="Roboto Light" panose="02000000000000000000" pitchFamily="2" charset="0"/>
              </a:rPr>
              <a:t>i.e., </a:t>
            </a:r>
            <a:r>
              <a:rPr lang="en-US" sz="1300" dirty="0">
                <a:solidFill>
                  <a:srgbClr val="333333"/>
                </a:solidFill>
                <a:latin typeface="Roboto Light" panose="02000000000000000000" pitchFamily="2" charset="0"/>
                <a:ea typeface="Roboto Light" panose="02000000000000000000" pitchFamily="2" charset="0"/>
              </a:rPr>
              <a:t>Focusing the funding for maintenance for popular sections of the library, instead of least used areas</a:t>
            </a:r>
          </a:p>
          <a:p>
            <a:pPr marL="285750" indent="-285750">
              <a:lnSpc>
                <a:spcPct val="100000"/>
              </a:lnSpc>
              <a:spcBef>
                <a:spcPts val="50"/>
              </a:spcBef>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Justify the usage</a:t>
            </a:r>
            <a:r>
              <a:rPr lang="en-US" sz="1300" dirty="0">
                <a:solidFill>
                  <a:srgbClr val="333333"/>
                </a:solidFill>
                <a:latin typeface="Roboto Light" panose="02000000000000000000" pitchFamily="2" charset="0"/>
                <a:ea typeface="Roboto Light" panose="02000000000000000000" pitchFamily="2" charset="0"/>
              </a:rPr>
              <a:t> of resources by the public community when applying funds</a:t>
            </a:r>
            <a:endParaRPr lang="en-US" sz="2000" dirty="0">
              <a:solidFill>
                <a:srgbClr val="3A6AB3"/>
              </a:solidFill>
              <a:latin typeface="Roboto Medium" panose="02000000000000000000" pitchFamily="2" charset="0"/>
              <a:ea typeface="Roboto Medium" panose="02000000000000000000" pitchFamily="2" charset="0"/>
            </a:endParaRPr>
          </a:p>
          <a:p>
            <a:pPr>
              <a:spcBef>
                <a:spcPts val="500"/>
              </a:spcBef>
              <a:buClr>
                <a:srgbClr val="666666"/>
              </a:buClr>
            </a:pPr>
            <a:endParaRPr lang="en-US" sz="1500" dirty="0">
              <a:solidFill>
                <a:srgbClr val="666666"/>
              </a:solidFill>
              <a:latin typeface="+mj-lt"/>
            </a:endParaRPr>
          </a:p>
          <a:p>
            <a:pPr>
              <a:spcBef>
                <a:spcPts val="500"/>
              </a:spcBef>
            </a:pPr>
            <a:endParaRPr lang="en-US" sz="1500" dirty="0">
              <a:solidFill>
                <a:srgbClr val="666666"/>
              </a:solidFill>
              <a:latin typeface="+mj-lt"/>
            </a:endParaRPr>
          </a:p>
        </p:txBody>
      </p:sp>
      <p:sp>
        <p:nvSpPr>
          <p:cNvPr id="5" name="Title 33">
            <a:extLst>
              <a:ext uri="{FF2B5EF4-FFF2-40B4-BE49-F238E27FC236}">
                <a16:creationId xmlns:a16="http://schemas.microsoft.com/office/drawing/2014/main" id="{3FC5FF82-7D8A-4558-8BDE-03A720D05D5F}"/>
              </a:ext>
            </a:extLst>
          </p:cNvPr>
          <p:cNvSpPr txBox="1">
            <a:spLocks/>
          </p:cNvSpPr>
          <p:nvPr/>
        </p:nvSpPr>
        <p:spPr>
          <a:xfrm>
            <a:off x="384048" y="393192"/>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#4 Area </a:t>
            </a:r>
            <a:r>
              <a:rPr lang="en-US" sz="3400" spc="-150" dirty="0" err="1">
                <a:solidFill>
                  <a:srgbClr val="3A6AB3"/>
                </a:solidFill>
                <a:latin typeface="Work Sans Medium" pitchFamily="2" charset="0"/>
              </a:rPr>
              <a:t>Utilisation</a:t>
            </a:r>
            <a:endParaRPr lang="en-US" sz="3400" spc="-150" dirty="0">
              <a:solidFill>
                <a:srgbClr val="3A6AB3"/>
              </a:solidFill>
              <a:latin typeface="Work Sans Medium" pitchFamily="2" charset="0"/>
            </a:endParaRPr>
          </a:p>
        </p:txBody>
      </p:sp>
      <p:pic>
        <p:nvPicPr>
          <p:cNvPr id="6" name="Picture 5">
            <a:extLst>
              <a:ext uri="{FF2B5EF4-FFF2-40B4-BE49-F238E27FC236}">
                <a16:creationId xmlns:a16="http://schemas.microsoft.com/office/drawing/2014/main" id="{4FB07387-B540-442C-BCB2-0F52129637CA}"/>
              </a:ext>
            </a:extLst>
          </p:cNvPr>
          <p:cNvPicPr>
            <a:picLocks noChangeAspect="1"/>
          </p:cNvPicPr>
          <p:nvPr/>
        </p:nvPicPr>
        <p:blipFill rotWithShape="1">
          <a:blip r:embed="rId4">
            <a:extLst>
              <a:ext uri="{28A0092B-C50C-407E-A947-70E740481C1C}">
                <a14:useLocalDpi xmlns:a14="http://schemas.microsoft.com/office/drawing/2010/main" val="0"/>
              </a:ext>
            </a:extLst>
          </a:blip>
          <a:srcRect l="1969" t="11086" r="1280" b="7655"/>
          <a:stretch/>
        </p:blipFill>
        <p:spPr>
          <a:xfrm>
            <a:off x="5185949" y="5088180"/>
            <a:ext cx="5358457" cy="1769437"/>
          </a:xfrm>
          <a:prstGeom prst="rect">
            <a:avLst/>
          </a:prstGeom>
        </p:spPr>
      </p:pic>
      <p:pic>
        <p:nvPicPr>
          <p:cNvPr id="2" name="Picture 1">
            <a:extLst>
              <a:ext uri="{FF2B5EF4-FFF2-40B4-BE49-F238E27FC236}">
                <a16:creationId xmlns:a16="http://schemas.microsoft.com/office/drawing/2014/main" id="{077DA876-2B13-49B2-8ECA-EC33FBB71F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grpSp>
        <p:nvGrpSpPr>
          <p:cNvPr id="32" name="Group 31">
            <a:extLst>
              <a:ext uri="{FF2B5EF4-FFF2-40B4-BE49-F238E27FC236}">
                <a16:creationId xmlns:a16="http://schemas.microsoft.com/office/drawing/2014/main" id="{BA75BA1D-C08F-4582-AA09-8E979404626D}"/>
              </a:ext>
            </a:extLst>
          </p:cNvPr>
          <p:cNvGrpSpPr/>
          <p:nvPr/>
        </p:nvGrpSpPr>
        <p:grpSpPr>
          <a:xfrm>
            <a:off x="376597" y="1009649"/>
            <a:ext cx="4721040" cy="5543552"/>
            <a:chOff x="948634" y="1401016"/>
            <a:chExt cx="4823613" cy="5948993"/>
          </a:xfrm>
        </p:grpSpPr>
        <p:pic>
          <p:nvPicPr>
            <p:cNvPr id="33" name="Picture 32">
              <a:extLst>
                <a:ext uri="{FF2B5EF4-FFF2-40B4-BE49-F238E27FC236}">
                  <a16:creationId xmlns:a16="http://schemas.microsoft.com/office/drawing/2014/main" id="{D217FEF5-660E-4594-A2AA-E51D81E6D10C}"/>
                </a:ext>
              </a:extLst>
            </p:cNvPr>
            <p:cNvPicPr>
              <a:picLocks noChangeAspect="1"/>
            </p:cNvPicPr>
            <p:nvPr/>
          </p:nvPicPr>
          <p:blipFill>
            <a:blip r:embed="rId6"/>
            <a:stretch>
              <a:fillRect/>
            </a:stretch>
          </p:blipFill>
          <p:spPr>
            <a:xfrm>
              <a:off x="948635" y="1401016"/>
              <a:ext cx="4823612" cy="3209764"/>
            </a:xfrm>
            <a:prstGeom prst="rect">
              <a:avLst/>
            </a:prstGeom>
            <a:ln>
              <a:solidFill>
                <a:schemeClr val="bg1">
                  <a:lumMod val="75000"/>
                </a:schemeClr>
              </a:solidFill>
            </a:ln>
          </p:spPr>
        </p:pic>
        <p:pic>
          <p:nvPicPr>
            <p:cNvPr id="35" name="Picture 34">
              <a:extLst>
                <a:ext uri="{FF2B5EF4-FFF2-40B4-BE49-F238E27FC236}">
                  <a16:creationId xmlns:a16="http://schemas.microsoft.com/office/drawing/2014/main" id="{83D0FD37-A1A4-421C-B3BC-61D78E6941A2}"/>
                </a:ext>
              </a:extLst>
            </p:cNvPr>
            <p:cNvPicPr>
              <a:picLocks noChangeAspect="1"/>
            </p:cNvPicPr>
            <p:nvPr/>
          </p:nvPicPr>
          <p:blipFill>
            <a:blip r:embed="rId7"/>
            <a:stretch>
              <a:fillRect/>
            </a:stretch>
          </p:blipFill>
          <p:spPr>
            <a:xfrm>
              <a:off x="948634" y="4610781"/>
              <a:ext cx="4823611" cy="2739228"/>
            </a:xfrm>
            <a:prstGeom prst="rect">
              <a:avLst/>
            </a:prstGeom>
            <a:ln>
              <a:solidFill>
                <a:schemeClr val="bg1">
                  <a:lumMod val="75000"/>
                </a:schemeClr>
              </a:solidFill>
            </a:ln>
          </p:spPr>
        </p:pic>
      </p:grpSp>
      <p:sp>
        <p:nvSpPr>
          <p:cNvPr id="3" name="TextBox 2">
            <a:extLst>
              <a:ext uri="{FF2B5EF4-FFF2-40B4-BE49-F238E27FC236}">
                <a16:creationId xmlns:a16="http://schemas.microsoft.com/office/drawing/2014/main" id="{C45835A0-8CB1-488A-AC55-3CA424D06872}"/>
              </a:ext>
            </a:extLst>
          </p:cNvPr>
          <p:cNvSpPr txBox="1"/>
          <p:nvPr/>
        </p:nvSpPr>
        <p:spPr>
          <a:xfrm>
            <a:off x="671041" y="6603701"/>
            <a:ext cx="4132150" cy="253916"/>
          </a:xfrm>
          <a:prstGeom prst="rect">
            <a:avLst/>
          </a:prstGeom>
          <a:noFill/>
        </p:spPr>
        <p:txBody>
          <a:bodyPr wrap="square" rtlCol="0">
            <a:spAutoFit/>
          </a:bodyPr>
          <a:lstStyle/>
          <a:p>
            <a:pPr algn="ctr"/>
            <a:r>
              <a:rPr lang="en-US" sz="1050" dirty="0">
                <a:latin typeface="Roboto Light" panose="02000000000000000000"/>
                <a:ea typeface="Source Sans Pro Light" panose="020B0403030403020204" pitchFamily="34" charset="0"/>
              </a:rPr>
              <a:t>View Sample Report </a:t>
            </a:r>
            <a:r>
              <a:rPr lang="en-US" sz="1050" dirty="0">
                <a:latin typeface="Roboto Light" panose="02000000000000000000"/>
                <a:ea typeface="Source Sans Pro Light" panose="020B0403030403020204" pitchFamily="34" charset="0"/>
                <a:hlinkClick r:id="rId8"/>
              </a:rPr>
              <a:t>here</a:t>
            </a:r>
            <a:r>
              <a:rPr lang="en-US" sz="1050" dirty="0">
                <a:latin typeface="Roboto Light" panose="02000000000000000000"/>
                <a:ea typeface="Source Sans Pro Light" panose="020B0403030403020204" pitchFamily="34" charset="0"/>
              </a:rPr>
              <a:t>.</a:t>
            </a:r>
            <a:endParaRPr lang="en-MY" sz="1050" dirty="0">
              <a:latin typeface="Roboto Light" panose="02000000000000000000"/>
              <a:ea typeface="Source Sans Pro Light" panose="020B0403030403020204" pitchFamily="34" charset="0"/>
            </a:endParaRPr>
          </a:p>
        </p:txBody>
      </p:sp>
    </p:spTree>
    <p:extLst>
      <p:ext uri="{BB962C8B-B14F-4D97-AF65-F5344CB8AC3E}">
        <p14:creationId xmlns:p14="http://schemas.microsoft.com/office/powerpoint/2010/main" val="68751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crowd&#10;&#10;Description generated with very high confidence">
            <a:extLst>
              <a:ext uri="{FF2B5EF4-FFF2-40B4-BE49-F238E27FC236}">
                <a16:creationId xmlns:a16="http://schemas.microsoft.com/office/drawing/2014/main" id="{92A80FBD-97C7-4B26-9753-28A73AFF81E2}"/>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pic>
        <p:nvPicPr>
          <p:cNvPr id="3" name="Picture 2">
            <a:extLst>
              <a:ext uri="{FF2B5EF4-FFF2-40B4-BE49-F238E27FC236}">
                <a16:creationId xmlns:a16="http://schemas.microsoft.com/office/drawing/2014/main" id="{1D9B91E2-1635-45B6-BBE3-F69FFCF17211}"/>
              </a:ext>
            </a:extLst>
          </p:cNvPr>
          <p:cNvPicPr>
            <a:picLocks noChangeAspect="1"/>
          </p:cNvPicPr>
          <p:nvPr/>
        </p:nvPicPr>
        <p:blipFill>
          <a:blip r:embed="rId4"/>
          <a:stretch>
            <a:fillRect/>
          </a:stretch>
        </p:blipFill>
        <p:spPr>
          <a:xfrm>
            <a:off x="756992" y="1112225"/>
            <a:ext cx="4587327" cy="5593376"/>
          </a:xfrm>
          <a:prstGeom prst="rect">
            <a:avLst/>
          </a:prstGeom>
          <a:ln>
            <a:solidFill>
              <a:schemeClr val="bg1">
                <a:lumMod val="75000"/>
              </a:schemeClr>
            </a:solidFill>
          </a:ln>
        </p:spPr>
      </p:pic>
      <p:grpSp>
        <p:nvGrpSpPr>
          <p:cNvPr id="18" name="Group 17">
            <a:extLst>
              <a:ext uri="{FF2B5EF4-FFF2-40B4-BE49-F238E27FC236}">
                <a16:creationId xmlns:a16="http://schemas.microsoft.com/office/drawing/2014/main" id="{3A3B9A59-56C0-4A48-A2E2-246451AAC995}"/>
              </a:ext>
            </a:extLst>
          </p:cNvPr>
          <p:cNvGrpSpPr/>
          <p:nvPr/>
        </p:nvGrpSpPr>
        <p:grpSpPr>
          <a:xfrm>
            <a:off x="5612141" y="1551380"/>
            <a:ext cx="4569422" cy="4715066"/>
            <a:chOff x="5607937" y="2298518"/>
            <a:chExt cx="5286692" cy="2346853"/>
          </a:xfrm>
        </p:grpSpPr>
        <p:sp>
          <p:nvSpPr>
            <p:cNvPr id="20" name="Text Placeholder 10">
              <a:extLst>
                <a:ext uri="{FF2B5EF4-FFF2-40B4-BE49-F238E27FC236}">
                  <a16:creationId xmlns:a16="http://schemas.microsoft.com/office/drawing/2014/main" id="{005EDA70-B138-48B8-8FBA-99E559392901}"/>
                </a:ext>
              </a:extLst>
            </p:cNvPr>
            <p:cNvSpPr txBox="1">
              <a:spLocks/>
            </p:cNvSpPr>
            <p:nvPr/>
          </p:nvSpPr>
          <p:spPr>
            <a:xfrm>
              <a:off x="5607939" y="2520287"/>
              <a:ext cx="4997543" cy="816433"/>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Many have library branches that are located in different areas. </a:t>
              </a:r>
            </a:p>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Track returning patron’s visit to different sites and generate cross-site visit tracking report. </a:t>
              </a:r>
            </a:p>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The loyalty and engagement of the patrons can be tracked between the sites of the same library. </a:t>
              </a:r>
            </a:p>
          </p:txBody>
        </p:sp>
        <p:sp>
          <p:nvSpPr>
            <p:cNvPr id="21" name="Text Placeholder 12">
              <a:extLst>
                <a:ext uri="{FF2B5EF4-FFF2-40B4-BE49-F238E27FC236}">
                  <a16:creationId xmlns:a16="http://schemas.microsoft.com/office/drawing/2014/main" id="{A3B4A4E4-5F2F-4155-A91F-E90CE1B55CDB}"/>
                </a:ext>
              </a:extLst>
            </p:cNvPr>
            <p:cNvSpPr txBox="1">
              <a:spLocks/>
            </p:cNvSpPr>
            <p:nvPr/>
          </p:nvSpPr>
          <p:spPr>
            <a:xfrm>
              <a:off x="5607940" y="2298518"/>
              <a:ext cx="5286689" cy="355017"/>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rgbClr val="3A6AB3"/>
                  </a:solidFill>
                  <a:latin typeface="Roboto Medium" panose="02000000000000000000" pitchFamily="2" charset="0"/>
                  <a:ea typeface="Roboto Medium" panose="02000000000000000000" pitchFamily="2" charset="0"/>
                </a:rPr>
                <a:t>Keep track of patron’s loyalty</a:t>
              </a:r>
            </a:p>
          </p:txBody>
        </p:sp>
        <p:sp>
          <p:nvSpPr>
            <p:cNvPr id="23" name="Text Placeholder 10">
              <a:extLst>
                <a:ext uri="{FF2B5EF4-FFF2-40B4-BE49-F238E27FC236}">
                  <a16:creationId xmlns:a16="http://schemas.microsoft.com/office/drawing/2014/main" id="{737B1C1F-4CD5-4B31-8F8C-4E3A950920C3}"/>
                </a:ext>
              </a:extLst>
            </p:cNvPr>
            <p:cNvSpPr txBox="1">
              <a:spLocks/>
            </p:cNvSpPr>
            <p:nvPr/>
          </p:nvSpPr>
          <p:spPr>
            <a:xfrm>
              <a:off x="5607939" y="3712832"/>
              <a:ext cx="4457201" cy="932539"/>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285750" indent="-28575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285750" indent="-285750">
                <a:spcBef>
                  <a:spcPts val="500"/>
                </a:spcBef>
                <a:buClr>
                  <a:srgbClr val="3A6AB3"/>
                </a:buClr>
                <a:buFont typeface="Arial" panose="020B0604020202020204" pitchFamily="34" charset="0"/>
                <a:buChar char="•"/>
              </a:pPr>
              <a:endParaRPr lang="en-US" sz="1600" dirty="0">
                <a:solidFill>
                  <a:srgbClr val="333333"/>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endParaRPr lang="en-US" sz="1600" dirty="0">
                <a:ea typeface="Source Sans Pro Light" panose="020B0403030403020204" pitchFamily="34" charset="0"/>
              </a:endParaRPr>
            </a:p>
          </p:txBody>
        </p:sp>
        <p:sp>
          <p:nvSpPr>
            <p:cNvPr id="25" name="Text Placeholder 10">
              <a:extLst>
                <a:ext uri="{FF2B5EF4-FFF2-40B4-BE49-F238E27FC236}">
                  <a16:creationId xmlns:a16="http://schemas.microsoft.com/office/drawing/2014/main" id="{D61DFBA5-4D0A-4321-97E6-A027A6C0A790}"/>
                </a:ext>
              </a:extLst>
            </p:cNvPr>
            <p:cNvSpPr txBox="1">
              <a:spLocks/>
            </p:cNvSpPr>
            <p:nvPr/>
          </p:nvSpPr>
          <p:spPr>
            <a:xfrm>
              <a:off x="5607937" y="3499563"/>
              <a:ext cx="4997543" cy="816433"/>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285750" indent="-285750">
                <a:spcBef>
                  <a:spcPts val="50"/>
                </a:spcBef>
                <a:buClr>
                  <a:srgbClr val="3A6AB3"/>
                </a:buClr>
                <a:buFont typeface="Arial" panose="020B0604020202020204" pitchFamily="34" charset="0"/>
                <a:buChar char="•"/>
              </a:pPr>
              <a:r>
                <a:rPr lang="en-US" sz="1300" dirty="0" err="1">
                  <a:solidFill>
                    <a:srgbClr val="333333"/>
                  </a:solidFill>
                  <a:latin typeface="Roboto Light" panose="02000000000000000000" pitchFamily="2" charset="0"/>
                  <a:ea typeface="Roboto Light" panose="02000000000000000000" pitchFamily="2" charset="0"/>
                </a:rPr>
                <a:t>Analyse</a:t>
              </a:r>
              <a:r>
                <a:rPr lang="en-US" sz="1300" dirty="0">
                  <a:solidFill>
                    <a:srgbClr val="333333"/>
                  </a:solidFill>
                  <a:latin typeface="Roboto Light" panose="02000000000000000000" pitchFamily="2" charset="0"/>
                  <a:ea typeface="Roboto Light" panose="02000000000000000000" pitchFamily="2" charset="0"/>
                </a:rPr>
                <a:t> </a:t>
              </a:r>
              <a:r>
                <a:rPr lang="en-US" sz="1300" dirty="0">
                  <a:solidFill>
                    <a:srgbClr val="333333"/>
                  </a:solidFill>
                  <a:latin typeface="Roboto Medium" panose="02000000000000000000" pitchFamily="2" charset="0"/>
                  <a:ea typeface="Roboto Medium" panose="02000000000000000000" pitchFamily="2" charset="0"/>
                </a:rPr>
                <a:t>what’s working across multiple sites </a:t>
              </a:r>
              <a:r>
                <a:rPr lang="en-US" sz="1300" dirty="0">
                  <a:solidFill>
                    <a:srgbClr val="333333"/>
                  </a:solidFill>
                  <a:latin typeface="Roboto Light" panose="02000000000000000000" pitchFamily="2" charset="0"/>
                  <a:ea typeface="Roboto Light" panose="02000000000000000000" pitchFamily="2" charset="0"/>
                </a:rPr>
                <a:t>that is attracting visitors to return</a:t>
              </a:r>
            </a:p>
            <a:p>
              <a:pPr marL="742950" lvl="1" indent="-285750">
                <a:spcBef>
                  <a:spcPts val="0"/>
                </a:spcBef>
                <a:spcAft>
                  <a:spcPts val="5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Identify which areas needs improvement or refurbishment.</a:t>
              </a:r>
            </a:p>
            <a:p>
              <a:pPr marL="285750" indent="-285750">
                <a:spcBef>
                  <a:spcPts val="5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285750" indent="-285750">
                <a:spcBef>
                  <a:spcPts val="5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p:txBody>
        </p:sp>
      </p:grpSp>
      <p:sp>
        <p:nvSpPr>
          <p:cNvPr id="5" name="Text Placeholder 12">
            <a:extLst>
              <a:ext uri="{FF2B5EF4-FFF2-40B4-BE49-F238E27FC236}">
                <a16:creationId xmlns:a16="http://schemas.microsoft.com/office/drawing/2014/main" id="{42D4232C-A24E-44A8-89FE-C62D94A045F8}"/>
              </a:ext>
            </a:extLst>
          </p:cNvPr>
          <p:cNvSpPr txBox="1">
            <a:spLocks/>
          </p:cNvSpPr>
          <p:nvPr/>
        </p:nvSpPr>
        <p:spPr>
          <a:xfrm>
            <a:off x="5731769" y="3424792"/>
            <a:ext cx="4569419" cy="713265"/>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sz="2000" dirty="0">
              <a:solidFill>
                <a:srgbClr val="3A6AB3"/>
              </a:solidFill>
              <a:latin typeface="Roboto Medium" panose="02000000000000000000" pitchFamily="2" charset="0"/>
              <a:ea typeface="Roboto Medium" panose="02000000000000000000" pitchFamily="2" charset="0"/>
            </a:endParaRPr>
          </a:p>
        </p:txBody>
      </p:sp>
      <p:sp>
        <p:nvSpPr>
          <p:cNvPr id="7" name="Title 33">
            <a:extLst>
              <a:ext uri="{FF2B5EF4-FFF2-40B4-BE49-F238E27FC236}">
                <a16:creationId xmlns:a16="http://schemas.microsoft.com/office/drawing/2014/main" id="{ACD688CF-6106-463D-9689-218725569320}"/>
              </a:ext>
            </a:extLst>
          </p:cNvPr>
          <p:cNvSpPr txBox="1">
            <a:spLocks/>
          </p:cNvSpPr>
          <p:nvPr/>
        </p:nvSpPr>
        <p:spPr>
          <a:xfrm>
            <a:off x="384048" y="393192"/>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#5 Cross-Site Visit Tracking</a:t>
            </a:r>
          </a:p>
        </p:txBody>
      </p:sp>
      <p:sp>
        <p:nvSpPr>
          <p:cNvPr id="2" name="Text Placeholder 12">
            <a:extLst>
              <a:ext uri="{FF2B5EF4-FFF2-40B4-BE49-F238E27FC236}">
                <a16:creationId xmlns:a16="http://schemas.microsoft.com/office/drawing/2014/main" id="{94A8853D-7A0A-48E7-AEF3-99730F9D7B30}"/>
              </a:ext>
            </a:extLst>
          </p:cNvPr>
          <p:cNvSpPr txBox="1">
            <a:spLocks/>
          </p:cNvSpPr>
          <p:nvPr/>
        </p:nvSpPr>
        <p:spPr>
          <a:xfrm>
            <a:off x="5536153" y="3540705"/>
            <a:ext cx="4569419" cy="447879"/>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rgbClr val="3A6AB3"/>
                </a:solidFill>
                <a:latin typeface="Roboto Medium" panose="02000000000000000000" pitchFamily="2" charset="0"/>
                <a:ea typeface="Roboto Medium" panose="02000000000000000000" pitchFamily="2" charset="0"/>
              </a:rPr>
              <a:t>Understand returning visitor’s </a:t>
            </a:r>
            <a:r>
              <a:rPr lang="en-US" sz="2000" dirty="0" err="1">
                <a:solidFill>
                  <a:srgbClr val="3A6AB3"/>
                </a:solidFill>
                <a:latin typeface="Roboto Medium" panose="02000000000000000000" pitchFamily="2" charset="0"/>
                <a:ea typeface="Roboto Medium" panose="02000000000000000000" pitchFamily="2" charset="0"/>
              </a:rPr>
              <a:t>behaviour</a:t>
            </a:r>
            <a:r>
              <a:rPr lang="en-US" sz="2000" dirty="0">
                <a:solidFill>
                  <a:srgbClr val="3A6AB3"/>
                </a:solidFill>
                <a:latin typeface="Roboto Medium" panose="02000000000000000000" pitchFamily="2" charset="0"/>
                <a:ea typeface="Roboto Medium" panose="02000000000000000000" pitchFamily="2" charset="0"/>
              </a:rPr>
              <a:t> </a:t>
            </a:r>
          </a:p>
        </p:txBody>
      </p:sp>
      <p:sp>
        <p:nvSpPr>
          <p:cNvPr id="4" name="TextBox 3">
            <a:extLst>
              <a:ext uri="{FF2B5EF4-FFF2-40B4-BE49-F238E27FC236}">
                <a16:creationId xmlns:a16="http://schemas.microsoft.com/office/drawing/2014/main" id="{9279D4F8-EE39-49AE-92B5-BDF51B3A3934}"/>
              </a:ext>
            </a:extLst>
          </p:cNvPr>
          <p:cNvSpPr txBox="1"/>
          <p:nvPr/>
        </p:nvSpPr>
        <p:spPr>
          <a:xfrm>
            <a:off x="984580" y="6731509"/>
            <a:ext cx="4132150" cy="253916"/>
          </a:xfrm>
          <a:prstGeom prst="rect">
            <a:avLst/>
          </a:prstGeom>
          <a:noFill/>
        </p:spPr>
        <p:txBody>
          <a:bodyPr wrap="square" rtlCol="0">
            <a:spAutoFit/>
          </a:bodyPr>
          <a:lstStyle/>
          <a:p>
            <a:pPr algn="ctr"/>
            <a:r>
              <a:rPr lang="en-US" sz="1050" dirty="0">
                <a:latin typeface="Roboto Light" panose="02000000000000000000"/>
                <a:ea typeface="Source Sans Pro Light" panose="020B0403030403020204" pitchFamily="34" charset="0"/>
              </a:rPr>
              <a:t>View Sample Report </a:t>
            </a:r>
            <a:r>
              <a:rPr lang="en-US" sz="1050" dirty="0">
                <a:latin typeface="Roboto Light" panose="02000000000000000000"/>
                <a:ea typeface="Source Sans Pro Light" panose="020B0403030403020204" pitchFamily="34" charset="0"/>
                <a:hlinkClick r:id="rId5"/>
              </a:rPr>
              <a:t>here</a:t>
            </a:r>
            <a:r>
              <a:rPr lang="en-US" sz="1050" dirty="0">
                <a:latin typeface="Roboto Light" panose="02000000000000000000"/>
                <a:ea typeface="Source Sans Pro Light" panose="020B0403030403020204" pitchFamily="34" charset="0"/>
              </a:rPr>
              <a:t>.</a:t>
            </a:r>
            <a:endParaRPr lang="en-MY" sz="1050" dirty="0">
              <a:latin typeface="Roboto Light" panose="02000000000000000000"/>
              <a:ea typeface="Source Sans Pro Light" panose="020B0403030403020204" pitchFamily="34" charset="0"/>
            </a:endParaRPr>
          </a:p>
        </p:txBody>
      </p:sp>
      <p:pic>
        <p:nvPicPr>
          <p:cNvPr id="6" name="Picture 5">
            <a:extLst>
              <a:ext uri="{FF2B5EF4-FFF2-40B4-BE49-F238E27FC236}">
                <a16:creationId xmlns:a16="http://schemas.microsoft.com/office/drawing/2014/main" id="{76A1B686-60E9-4680-B110-08A861D7D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3949995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crowd&#10;&#10;Description generated with very high confidence">
            <a:extLst>
              <a:ext uri="{FF2B5EF4-FFF2-40B4-BE49-F238E27FC236}">
                <a16:creationId xmlns:a16="http://schemas.microsoft.com/office/drawing/2014/main" id="{92A80FBD-97C7-4B26-9753-28A73AFF81E2}"/>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7" name="Title 33">
            <a:extLst>
              <a:ext uri="{FF2B5EF4-FFF2-40B4-BE49-F238E27FC236}">
                <a16:creationId xmlns:a16="http://schemas.microsoft.com/office/drawing/2014/main" id="{ACD688CF-6106-463D-9689-218725569320}"/>
              </a:ext>
            </a:extLst>
          </p:cNvPr>
          <p:cNvSpPr txBox="1">
            <a:spLocks/>
          </p:cNvSpPr>
          <p:nvPr/>
        </p:nvSpPr>
        <p:spPr>
          <a:xfrm>
            <a:off x="384048" y="393192"/>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#6 Marketing Effectiveness </a:t>
            </a:r>
          </a:p>
        </p:txBody>
      </p:sp>
      <p:sp>
        <p:nvSpPr>
          <p:cNvPr id="20" name="Text Placeholder 10">
            <a:extLst>
              <a:ext uri="{FF2B5EF4-FFF2-40B4-BE49-F238E27FC236}">
                <a16:creationId xmlns:a16="http://schemas.microsoft.com/office/drawing/2014/main" id="{005EDA70-B138-48B8-8FBA-99E559392901}"/>
              </a:ext>
            </a:extLst>
          </p:cNvPr>
          <p:cNvSpPr txBox="1">
            <a:spLocks/>
          </p:cNvSpPr>
          <p:nvPr/>
        </p:nvSpPr>
        <p:spPr>
          <a:xfrm>
            <a:off x="5673744" y="1576815"/>
            <a:ext cx="4315447" cy="2133700"/>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Libraries </a:t>
            </a:r>
            <a:r>
              <a:rPr lang="en-US" sz="1300" dirty="0" err="1">
                <a:solidFill>
                  <a:srgbClr val="333333"/>
                </a:solidFill>
                <a:latin typeface="Roboto Light" panose="02000000000000000000" pitchFamily="2" charset="0"/>
                <a:ea typeface="Roboto Light" panose="02000000000000000000" pitchFamily="2" charset="0"/>
              </a:rPr>
              <a:t>organise</a:t>
            </a:r>
            <a:r>
              <a:rPr lang="en-US" sz="1300" dirty="0">
                <a:solidFill>
                  <a:srgbClr val="333333"/>
                </a:solidFill>
                <a:latin typeface="Roboto Light" panose="02000000000000000000" pitchFamily="2" charset="0"/>
                <a:ea typeface="Roboto Light" panose="02000000000000000000" pitchFamily="2" charset="0"/>
              </a:rPr>
              <a:t> many events to attract new visitors and retain existing patrons</a:t>
            </a:r>
          </a:p>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Book club meetings, new book launches, writing workshops, language classes, </a:t>
            </a:r>
            <a:r>
              <a:rPr lang="en-US" sz="1300" i="1" dirty="0">
                <a:solidFill>
                  <a:srgbClr val="333333"/>
                </a:solidFill>
                <a:latin typeface="Roboto Light" panose="02000000000000000000" pitchFamily="2" charset="0"/>
                <a:ea typeface="Roboto Light" panose="02000000000000000000" pitchFamily="2" charset="0"/>
              </a:rPr>
              <a:t>etc.</a:t>
            </a:r>
          </a:p>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Compare the footfall data before and after an event was held </a:t>
            </a:r>
          </a:p>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Measure effectiveness of special events and occasions</a:t>
            </a:r>
          </a:p>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Quantify and compare results </a:t>
            </a:r>
            <a:r>
              <a:rPr lang="en-US" sz="1300" dirty="0">
                <a:solidFill>
                  <a:srgbClr val="333333"/>
                </a:solidFill>
                <a:latin typeface="Roboto Light" panose="02000000000000000000" pitchFamily="2" charset="0"/>
                <a:ea typeface="Roboto Light" panose="02000000000000000000" pitchFamily="2" charset="0"/>
              </a:rPr>
              <a:t>of different types of events</a:t>
            </a:r>
          </a:p>
          <a:p>
            <a:pPr marL="285750" indent="-285750">
              <a:spcBef>
                <a:spcPts val="5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p:txBody>
      </p:sp>
      <p:sp>
        <p:nvSpPr>
          <p:cNvPr id="21" name="Text Placeholder 12">
            <a:extLst>
              <a:ext uri="{FF2B5EF4-FFF2-40B4-BE49-F238E27FC236}">
                <a16:creationId xmlns:a16="http://schemas.microsoft.com/office/drawing/2014/main" id="{A3B4A4E4-5F2F-4155-A91F-E90CE1B55CDB}"/>
              </a:ext>
            </a:extLst>
          </p:cNvPr>
          <p:cNvSpPr txBox="1">
            <a:spLocks/>
          </p:cNvSpPr>
          <p:nvPr/>
        </p:nvSpPr>
        <p:spPr>
          <a:xfrm>
            <a:off x="5673746" y="1107735"/>
            <a:ext cx="4685460" cy="713265"/>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rgbClr val="3A6AB3"/>
                </a:solidFill>
                <a:latin typeface="Roboto Medium" panose="02000000000000000000" pitchFamily="2" charset="0"/>
                <a:ea typeface="Roboto Medium" panose="02000000000000000000" pitchFamily="2" charset="0"/>
              </a:rPr>
              <a:t>Evaluate effectiveness of all your Events</a:t>
            </a:r>
          </a:p>
        </p:txBody>
      </p:sp>
      <p:sp>
        <p:nvSpPr>
          <p:cNvPr id="15" name="Text Placeholder 10">
            <a:extLst>
              <a:ext uri="{FF2B5EF4-FFF2-40B4-BE49-F238E27FC236}">
                <a16:creationId xmlns:a16="http://schemas.microsoft.com/office/drawing/2014/main" id="{4ECE6E28-827E-4DAF-9EC0-D881582F640D}"/>
              </a:ext>
            </a:extLst>
          </p:cNvPr>
          <p:cNvSpPr txBox="1">
            <a:spLocks/>
          </p:cNvSpPr>
          <p:nvPr/>
        </p:nvSpPr>
        <p:spPr>
          <a:xfrm>
            <a:off x="5673742" y="4435866"/>
            <a:ext cx="4115421" cy="2434834"/>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285750" indent="-285750">
              <a:spcBef>
                <a:spcPts val="50"/>
              </a:spcBef>
              <a:buClr>
                <a:srgbClr val="3A6AB3"/>
              </a:buClr>
              <a:buFont typeface="Arial" panose="020B0604020202020204" pitchFamily="34" charset="0"/>
              <a:buChar char="•"/>
            </a:pPr>
            <a:r>
              <a:rPr lang="en-US" sz="1300" dirty="0" err="1">
                <a:solidFill>
                  <a:srgbClr val="333333"/>
                </a:solidFill>
                <a:latin typeface="Roboto Light" panose="02000000000000000000" pitchFamily="2" charset="0"/>
                <a:ea typeface="Roboto Light" panose="02000000000000000000" pitchFamily="2" charset="0"/>
              </a:rPr>
              <a:t>Analyse</a:t>
            </a:r>
            <a:r>
              <a:rPr lang="en-US" sz="1300" dirty="0">
                <a:solidFill>
                  <a:srgbClr val="333333"/>
                </a:solidFill>
                <a:latin typeface="Roboto Light" panose="02000000000000000000" pitchFamily="2" charset="0"/>
                <a:ea typeface="Roboto Light" panose="02000000000000000000" pitchFamily="2" charset="0"/>
              </a:rPr>
              <a:t> the budget and the impact on the growth of footfall for each campaign</a:t>
            </a:r>
          </a:p>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Use concrete data to </a:t>
            </a:r>
            <a:r>
              <a:rPr lang="en-US" sz="1300" dirty="0">
                <a:solidFill>
                  <a:srgbClr val="333333"/>
                </a:solidFill>
                <a:latin typeface="Roboto Medium" panose="02000000000000000000" pitchFamily="2" charset="0"/>
                <a:ea typeface="Roboto Medium" panose="02000000000000000000" pitchFamily="2" charset="0"/>
              </a:rPr>
              <a:t>justify the impact of the campaign investment</a:t>
            </a:r>
          </a:p>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Select the best campaign to serve your library demographics </a:t>
            </a:r>
          </a:p>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Determine the least effective campaign on the overall trend </a:t>
            </a:r>
          </a:p>
          <a:p>
            <a:pPr marL="285750" indent="-28575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Use resources wisely by allocating more budget to the most-achieving events </a:t>
            </a:r>
          </a:p>
        </p:txBody>
      </p:sp>
      <p:sp>
        <p:nvSpPr>
          <p:cNvPr id="4" name="Text Placeholder 12">
            <a:extLst>
              <a:ext uri="{FF2B5EF4-FFF2-40B4-BE49-F238E27FC236}">
                <a16:creationId xmlns:a16="http://schemas.microsoft.com/office/drawing/2014/main" id="{7B65E36A-4C61-4E0E-8FBF-D9F4964ECF79}"/>
              </a:ext>
            </a:extLst>
          </p:cNvPr>
          <p:cNvSpPr txBox="1">
            <a:spLocks/>
          </p:cNvSpPr>
          <p:nvPr/>
        </p:nvSpPr>
        <p:spPr>
          <a:xfrm>
            <a:off x="5673744" y="3670507"/>
            <a:ext cx="4685460" cy="713265"/>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rgbClr val="3A6AB3"/>
                </a:solidFill>
                <a:latin typeface="Roboto Medium" panose="02000000000000000000" pitchFamily="2" charset="0"/>
                <a:ea typeface="Roboto Medium" panose="02000000000000000000" pitchFamily="2" charset="0"/>
              </a:rPr>
              <a:t>Identify the ROI for each Campaign based on allocated budget</a:t>
            </a:r>
          </a:p>
        </p:txBody>
      </p:sp>
      <p:pic>
        <p:nvPicPr>
          <p:cNvPr id="8" name="Picture 7">
            <a:extLst>
              <a:ext uri="{FF2B5EF4-FFF2-40B4-BE49-F238E27FC236}">
                <a16:creationId xmlns:a16="http://schemas.microsoft.com/office/drawing/2014/main" id="{3FF20048-73DD-4B70-93C5-5C39406654E2}"/>
              </a:ext>
            </a:extLst>
          </p:cNvPr>
          <p:cNvPicPr>
            <a:picLocks noChangeAspect="1"/>
          </p:cNvPicPr>
          <p:nvPr/>
        </p:nvPicPr>
        <p:blipFill>
          <a:blip r:embed="rId4"/>
          <a:stretch>
            <a:fillRect/>
          </a:stretch>
        </p:blipFill>
        <p:spPr>
          <a:xfrm>
            <a:off x="511683" y="1010624"/>
            <a:ext cx="4844230" cy="5882750"/>
          </a:xfrm>
          <a:prstGeom prst="rect">
            <a:avLst/>
          </a:prstGeom>
          <a:ln>
            <a:solidFill>
              <a:schemeClr val="bg1">
                <a:lumMod val="75000"/>
              </a:schemeClr>
            </a:solidFill>
          </a:ln>
        </p:spPr>
      </p:pic>
      <p:sp>
        <p:nvSpPr>
          <p:cNvPr id="10" name="TextBox 9">
            <a:extLst>
              <a:ext uri="{FF2B5EF4-FFF2-40B4-BE49-F238E27FC236}">
                <a16:creationId xmlns:a16="http://schemas.microsoft.com/office/drawing/2014/main" id="{A901D760-2822-4704-B8B3-2838DF6B8FCE}"/>
              </a:ext>
            </a:extLst>
          </p:cNvPr>
          <p:cNvSpPr txBox="1"/>
          <p:nvPr/>
        </p:nvSpPr>
        <p:spPr>
          <a:xfrm>
            <a:off x="867723" y="6893374"/>
            <a:ext cx="4132150" cy="253916"/>
          </a:xfrm>
          <a:prstGeom prst="rect">
            <a:avLst/>
          </a:prstGeom>
          <a:noFill/>
        </p:spPr>
        <p:txBody>
          <a:bodyPr wrap="square" rtlCol="0">
            <a:spAutoFit/>
          </a:bodyPr>
          <a:lstStyle/>
          <a:p>
            <a:pPr algn="ctr"/>
            <a:r>
              <a:rPr lang="en-US" sz="1050" dirty="0">
                <a:latin typeface="Roboto Light" panose="02000000000000000000"/>
                <a:ea typeface="Source Sans Pro Light" panose="020B0403030403020204" pitchFamily="34" charset="0"/>
              </a:rPr>
              <a:t>View Sample Report </a:t>
            </a:r>
            <a:r>
              <a:rPr lang="en-US" sz="1050" dirty="0">
                <a:latin typeface="Roboto Light" panose="02000000000000000000"/>
                <a:ea typeface="Source Sans Pro Light" panose="020B0403030403020204" pitchFamily="34" charset="0"/>
                <a:hlinkClick r:id="rId5"/>
              </a:rPr>
              <a:t>here</a:t>
            </a:r>
            <a:r>
              <a:rPr lang="en-US" sz="1050" dirty="0">
                <a:latin typeface="Roboto Light" panose="02000000000000000000"/>
                <a:ea typeface="Source Sans Pro Light" panose="020B0403030403020204" pitchFamily="34" charset="0"/>
              </a:rPr>
              <a:t>.</a:t>
            </a:r>
            <a:endParaRPr lang="en-MY" sz="1050" dirty="0">
              <a:latin typeface="Roboto Light" panose="02000000000000000000"/>
              <a:ea typeface="Source Sans Pro Light" panose="020B0403030403020204" pitchFamily="34" charset="0"/>
            </a:endParaRPr>
          </a:p>
        </p:txBody>
      </p:sp>
      <p:pic>
        <p:nvPicPr>
          <p:cNvPr id="11" name="Picture 10">
            <a:extLst>
              <a:ext uri="{FF2B5EF4-FFF2-40B4-BE49-F238E27FC236}">
                <a16:creationId xmlns:a16="http://schemas.microsoft.com/office/drawing/2014/main" id="{AF73916C-3D84-483F-8998-68AF023B89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323080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front of a crowd&#10;&#10;Description generated with very high confidence">
            <a:extLst>
              <a:ext uri="{FF2B5EF4-FFF2-40B4-BE49-F238E27FC236}">
                <a16:creationId xmlns:a16="http://schemas.microsoft.com/office/drawing/2014/main" id="{6C267A92-238C-4C04-88CC-61AEE12778BA}"/>
              </a:ext>
            </a:extLst>
          </p:cNvPr>
          <p:cNvPicPr>
            <a:picLocks noChangeAspect="1"/>
          </p:cNvPicPr>
          <p:nvPr/>
        </p:nvPicPr>
        <p:blipFill rotWithShape="1">
          <a:blip r:embed="rId4">
            <a:extLst>
              <a:ext uri="{28A0092B-C50C-407E-A947-70E740481C1C}">
                <a14:useLocalDpi xmlns:a14="http://schemas.microsoft.com/office/drawing/2010/main" val="0"/>
              </a:ext>
            </a:extLst>
          </a:blip>
          <a:srcRect t="53970"/>
          <a:stretch/>
        </p:blipFill>
        <p:spPr>
          <a:xfrm>
            <a:off x="-9525" y="0"/>
            <a:ext cx="10688638" cy="2596208"/>
          </a:xfrm>
          <a:prstGeom prst="rect">
            <a:avLst/>
          </a:prstGeom>
        </p:spPr>
      </p:pic>
      <p:sp>
        <p:nvSpPr>
          <p:cNvPr id="14" name="Text Placeholder 16">
            <a:extLst>
              <a:ext uri="{FF2B5EF4-FFF2-40B4-BE49-F238E27FC236}">
                <a16:creationId xmlns:a16="http://schemas.microsoft.com/office/drawing/2014/main" id="{81D4A918-734D-4722-A7F9-589C919D702B}"/>
              </a:ext>
            </a:extLst>
          </p:cNvPr>
          <p:cNvSpPr txBox="1">
            <a:spLocks/>
          </p:cNvSpPr>
          <p:nvPr/>
        </p:nvSpPr>
        <p:spPr>
          <a:xfrm>
            <a:off x="624991" y="6994789"/>
            <a:ext cx="2414227" cy="398919"/>
          </a:xfrm>
          <a:prstGeom prst="rect">
            <a:avLst/>
          </a:prstGeom>
        </p:spPr>
        <p:txBody>
          <a:bodyPr vert="horz" lIns="0" tIns="0" rIns="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323" b="0"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770" dirty="0" err="1"/>
              <a:t>FootfallCam</a:t>
            </a:r>
            <a:r>
              <a:rPr lang="en-US" sz="770" dirty="0"/>
              <a:t> 3D Plus TM</a:t>
            </a:r>
          </a:p>
        </p:txBody>
      </p:sp>
      <p:sp>
        <p:nvSpPr>
          <p:cNvPr id="15" name="Text Placeholder 17">
            <a:extLst>
              <a:ext uri="{FF2B5EF4-FFF2-40B4-BE49-F238E27FC236}">
                <a16:creationId xmlns:a16="http://schemas.microsoft.com/office/drawing/2014/main" id="{8E47D0AE-AC28-4CBE-8211-B39DFDE776DF}"/>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r>
              <a:rPr lang="en-US" sz="1800" dirty="0">
                <a:latin typeface="+mj-lt"/>
              </a:rPr>
              <a:t>5</a:t>
            </a:r>
          </a:p>
        </p:txBody>
      </p:sp>
      <p:sp>
        <p:nvSpPr>
          <p:cNvPr id="32" name="Text Placeholder 7">
            <a:extLst>
              <a:ext uri="{FF2B5EF4-FFF2-40B4-BE49-F238E27FC236}">
                <a16:creationId xmlns:a16="http://schemas.microsoft.com/office/drawing/2014/main" id="{5ECE2042-5BEF-42CE-97B6-06914603229E}"/>
              </a:ext>
            </a:extLst>
          </p:cNvPr>
          <p:cNvSpPr txBox="1">
            <a:spLocks/>
          </p:cNvSpPr>
          <p:nvPr/>
        </p:nvSpPr>
        <p:spPr>
          <a:xfrm>
            <a:off x="5033830" y="2453875"/>
            <a:ext cx="5141717" cy="3227922"/>
          </a:xfrm>
          <a:prstGeom prst="rect">
            <a:avLst/>
          </a:prstGeom>
        </p:spPr>
        <p:txBody>
          <a:bodyPr vert="horz" lIns="0" tIns="0" rIns="0" bIns="50419" rtlCol="0">
            <a:norm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rgbClr val="66666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defTabSz="1008400">
              <a:spcBef>
                <a:spcPts val="50"/>
              </a:spcBef>
              <a:buClr>
                <a:srgbClr val="3A6AB3"/>
              </a:buClr>
              <a:buFont typeface="Arial" panose="020B0604020202020204" pitchFamily="34" charset="0"/>
              <a:buChar char="•"/>
            </a:pPr>
            <a:r>
              <a:rPr lang="en-US" sz="1300" dirty="0">
                <a:solidFill>
                  <a:srgbClr val="333333"/>
                </a:solidFill>
                <a:latin typeface="Roboto Medium" panose="02000000000000000000" pitchFamily="2" charset="0"/>
                <a:ea typeface="Roboto Medium" panose="02000000000000000000" pitchFamily="2" charset="0"/>
              </a:rPr>
              <a:t>Present patron traffic data with confidence </a:t>
            </a:r>
            <a:r>
              <a:rPr lang="en-US" sz="1300" dirty="0">
                <a:solidFill>
                  <a:srgbClr val="333333"/>
                </a:solidFill>
                <a:latin typeface="Roboto Light" panose="02000000000000000000" pitchFamily="2" charset="0"/>
                <a:ea typeface="Roboto Light" panose="02000000000000000000" pitchFamily="2" charset="0"/>
              </a:rPr>
              <a:t>when requesting for government funding</a:t>
            </a:r>
          </a:p>
          <a:p>
            <a:pPr marL="742950" lvl="1" indent="-285750" defTabSz="100840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Ensuring that visitor traffic does not include staff, trolleys or hovering passers-by. </a:t>
            </a:r>
          </a:p>
          <a:p>
            <a:pPr marL="285750" indent="-285750" defTabSz="1008400">
              <a:spcBef>
                <a:spcPts val="5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With the latest AI recognition built-in, staffs can be easily excluded from counting just by clipping the Staff Exclusion Tag on the shirt </a:t>
            </a:r>
          </a:p>
          <a:p>
            <a:pPr>
              <a:spcBef>
                <a:spcPts val="500"/>
              </a:spcBef>
            </a:pPr>
            <a:r>
              <a:rPr lang="en-US" sz="1600" dirty="0">
                <a:solidFill>
                  <a:schemeClr val="tx1">
                    <a:lumMod val="50000"/>
                    <a:lumOff val="50000"/>
                  </a:schemeClr>
                </a:solidFill>
              </a:rPr>
              <a:t>    </a:t>
            </a:r>
          </a:p>
          <a:p>
            <a:pPr marL="285750" indent="-285750" defTabSz="100840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Staff is identified by the stripe patterns on the tag and excluded from counting automatically</a:t>
            </a:r>
          </a:p>
          <a:p>
            <a:pPr marL="285750" indent="-285750" defTabSz="1008400">
              <a:spcBef>
                <a:spcPts val="5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No more special lanyards or expensive staff tags needed.</a:t>
            </a:r>
          </a:p>
          <a:p>
            <a:pPr marL="742950" lvl="1" indent="-285750" defTabSz="1008400">
              <a:spcBef>
                <a:spcPts val="5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No infrared or any emission involved, and no battery required. </a:t>
            </a:r>
          </a:p>
          <a:p>
            <a:pPr marL="285750" indent="-285750" defTabSz="1008400">
              <a:spcBef>
                <a:spcPts val="5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p:txBody>
      </p:sp>
      <p:pic>
        <p:nvPicPr>
          <p:cNvPr id="21" name="Picture 20">
            <a:extLst>
              <a:ext uri="{FF2B5EF4-FFF2-40B4-BE49-F238E27FC236}">
                <a16:creationId xmlns:a16="http://schemas.microsoft.com/office/drawing/2014/main" id="{2B971A5A-A23A-4B33-A676-92782A6C0B0F}"/>
              </a:ext>
            </a:extLst>
          </p:cNvPr>
          <p:cNvPicPr/>
          <p:nvPr/>
        </p:nvPicPr>
        <p:blipFill rotWithShape="1">
          <a:blip r:embed="rId5" cstate="print">
            <a:extLst>
              <a:ext uri="{28A0092B-C50C-407E-A947-70E740481C1C}">
                <a14:useLocalDpi xmlns:a14="http://schemas.microsoft.com/office/drawing/2010/main" val="0"/>
              </a:ext>
            </a:extLst>
          </a:blip>
          <a:srcRect b="6020"/>
          <a:stretch/>
        </p:blipFill>
        <p:spPr bwMode="auto">
          <a:xfrm>
            <a:off x="975467" y="873076"/>
            <a:ext cx="3199130" cy="2147570"/>
          </a:xfrm>
          <a:prstGeom prst="rect">
            <a:avLst/>
          </a:prstGeom>
          <a:ln>
            <a:noFill/>
          </a:ln>
          <a:extLst>
            <a:ext uri="{53640926-AAD7-44D8-BBD7-CCE9431645EC}">
              <a14:shadowObscured xmlns:a14="http://schemas.microsoft.com/office/drawing/2010/main"/>
            </a:ext>
          </a:extLst>
        </p:spPr>
      </p:pic>
      <p:sp>
        <p:nvSpPr>
          <p:cNvPr id="9" name="Title 33">
            <a:extLst>
              <a:ext uri="{FF2B5EF4-FFF2-40B4-BE49-F238E27FC236}">
                <a16:creationId xmlns:a16="http://schemas.microsoft.com/office/drawing/2014/main" id="{2CFF2BC8-F2A5-4EA5-B303-4A0702BA4B5B}"/>
              </a:ext>
            </a:extLst>
          </p:cNvPr>
          <p:cNvSpPr txBox="1">
            <a:spLocks/>
          </p:cNvSpPr>
          <p:nvPr/>
        </p:nvSpPr>
        <p:spPr>
          <a:xfrm>
            <a:off x="384048" y="393192"/>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#7 Excluding Staffs from Counting</a:t>
            </a:r>
          </a:p>
        </p:txBody>
      </p:sp>
      <p:grpSp>
        <p:nvGrpSpPr>
          <p:cNvPr id="11" name="Group 10">
            <a:extLst>
              <a:ext uri="{FF2B5EF4-FFF2-40B4-BE49-F238E27FC236}">
                <a16:creationId xmlns:a16="http://schemas.microsoft.com/office/drawing/2014/main" id="{B7176DB2-70CA-4EDC-A819-97E7C6314BD5}"/>
              </a:ext>
            </a:extLst>
          </p:cNvPr>
          <p:cNvGrpSpPr/>
          <p:nvPr/>
        </p:nvGrpSpPr>
        <p:grpSpPr>
          <a:xfrm>
            <a:off x="557077" y="3076092"/>
            <a:ext cx="4258238" cy="3540639"/>
            <a:chOff x="333276" y="3287004"/>
            <a:chExt cx="3801125" cy="3160561"/>
          </a:xfrm>
        </p:grpSpPr>
        <p:pic>
          <p:nvPicPr>
            <p:cNvPr id="7" name="Online Media 6" title="3D People Counter Showcase - #13 Staff Exclusion">
              <a:hlinkClick r:id="" action="ppaction://media"/>
              <a:extLst>
                <a:ext uri="{FF2B5EF4-FFF2-40B4-BE49-F238E27FC236}">
                  <a16:creationId xmlns:a16="http://schemas.microsoft.com/office/drawing/2014/main" id="{EFD05620-9C27-40BD-B0FF-D88BA8D5459E}"/>
                </a:ext>
              </a:extLst>
            </p:cNvPr>
            <p:cNvPicPr>
              <a:picLocks noRot="1" noChangeAspect="1"/>
            </p:cNvPicPr>
            <p:nvPr>
              <a:videoFile r:link="rId1"/>
            </p:nvPr>
          </p:nvPicPr>
          <p:blipFill>
            <a:blip r:embed="rId6"/>
            <a:stretch>
              <a:fillRect/>
            </a:stretch>
          </p:blipFill>
          <p:spPr>
            <a:xfrm>
              <a:off x="333276" y="3287004"/>
              <a:ext cx="3801125" cy="2848772"/>
            </a:xfrm>
            <a:prstGeom prst="rect">
              <a:avLst/>
            </a:prstGeom>
          </p:spPr>
        </p:pic>
        <p:sp>
          <p:nvSpPr>
            <p:cNvPr id="10" name="TextBox 9">
              <a:extLst>
                <a:ext uri="{FF2B5EF4-FFF2-40B4-BE49-F238E27FC236}">
                  <a16:creationId xmlns:a16="http://schemas.microsoft.com/office/drawing/2014/main" id="{01A26B9A-EF1B-45D7-B3CE-C3CD1B9828BB}"/>
                </a:ext>
              </a:extLst>
            </p:cNvPr>
            <p:cNvSpPr txBox="1"/>
            <p:nvPr/>
          </p:nvSpPr>
          <p:spPr>
            <a:xfrm>
              <a:off x="389551" y="6185955"/>
              <a:ext cx="3688573" cy="261610"/>
            </a:xfrm>
            <a:prstGeom prst="rect">
              <a:avLst/>
            </a:prstGeom>
            <a:noFill/>
          </p:spPr>
          <p:txBody>
            <a:bodyPr wrap="square" rtlCol="0">
              <a:spAutoFit/>
            </a:bodyPr>
            <a:lstStyle/>
            <a:p>
              <a:pPr algn="ctr"/>
              <a:r>
                <a:rPr lang="en-US" sz="1050" dirty="0">
                  <a:latin typeface="Roboto Light" panose="02000000000000000000"/>
                  <a:ea typeface="Source Sans Pro Light" panose="020B0403030403020204" pitchFamily="34" charset="0"/>
                </a:rPr>
                <a:t>Watch how it works: </a:t>
              </a:r>
              <a:r>
                <a:rPr lang="en-US" sz="1050" dirty="0">
                  <a:latin typeface="Roboto Light" panose="02000000000000000000"/>
                  <a:ea typeface="Source Sans Pro Light" panose="020B0403030403020204" pitchFamily="34" charset="0"/>
                  <a:hlinkClick r:id="rId7"/>
                </a:rPr>
                <a:t>https://youtu.be/7dqUT89BvNs</a:t>
              </a:r>
              <a:r>
                <a:rPr lang="en-US" sz="1050" dirty="0">
                  <a:latin typeface="Roboto Light" panose="02000000000000000000"/>
                  <a:ea typeface="Source Sans Pro Light" panose="020B0403030403020204" pitchFamily="34" charset="0"/>
                </a:rPr>
                <a:t>  </a:t>
              </a:r>
              <a:endParaRPr lang="en-MY" sz="1050" dirty="0">
                <a:latin typeface="Roboto Light" panose="02000000000000000000"/>
                <a:ea typeface="Source Sans Pro Light" panose="020B0403030403020204" pitchFamily="34" charset="0"/>
              </a:endParaRPr>
            </a:p>
          </p:txBody>
        </p:sp>
      </p:grpSp>
      <p:pic>
        <p:nvPicPr>
          <p:cNvPr id="2" name="Picture 1">
            <a:extLst>
              <a:ext uri="{FF2B5EF4-FFF2-40B4-BE49-F238E27FC236}">
                <a16:creationId xmlns:a16="http://schemas.microsoft.com/office/drawing/2014/main" id="{93105023-7777-4BB6-A301-7010EAFBAA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
        <p:nvSpPr>
          <p:cNvPr id="3" name="Text Placeholder 12">
            <a:extLst>
              <a:ext uri="{FF2B5EF4-FFF2-40B4-BE49-F238E27FC236}">
                <a16:creationId xmlns:a16="http://schemas.microsoft.com/office/drawing/2014/main" id="{2390AB61-C574-4EFF-BAA5-77C3FE914EEA}"/>
              </a:ext>
            </a:extLst>
          </p:cNvPr>
          <p:cNvSpPr txBox="1">
            <a:spLocks/>
          </p:cNvSpPr>
          <p:nvPr/>
        </p:nvSpPr>
        <p:spPr>
          <a:xfrm>
            <a:off x="5033830" y="1740610"/>
            <a:ext cx="5392511" cy="713265"/>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solidFill>
                  <a:srgbClr val="3A6AB3"/>
                </a:solidFill>
                <a:latin typeface="Roboto Medium" panose="02000000000000000000" pitchFamily="2" charset="0"/>
                <a:ea typeface="Roboto Medium" panose="02000000000000000000" pitchFamily="2" charset="0"/>
              </a:rPr>
              <a:t>Ensure that no staffs are included in the counting</a:t>
            </a:r>
          </a:p>
        </p:txBody>
      </p:sp>
    </p:spTree>
    <p:extLst>
      <p:ext uri="{BB962C8B-B14F-4D97-AF65-F5344CB8AC3E}">
        <p14:creationId xmlns:p14="http://schemas.microsoft.com/office/powerpoint/2010/main" val="1454713035"/>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crowd&#10;&#10;Description generated with very high confidence">
            <a:extLst>
              <a:ext uri="{FF2B5EF4-FFF2-40B4-BE49-F238E27FC236}">
                <a16:creationId xmlns:a16="http://schemas.microsoft.com/office/drawing/2014/main" id="{6289837B-55D0-4F3E-88FB-C7FFF24F9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 y="-2140980"/>
            <a:ext cx="10688638" cy="5640286"/>
          </a:xfrm>
          <a:prstGeom prst="rect">
            <a:avLst/>
          </a:prstGeom>
        </p:spPr>
      </p:pic>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8200" spc="-150" dirty="0">
                <a:solidFill>
                  <a:srgbClr val="3A6AB3"/>
                </a:solidFill>
                <a:latin typeface="Work Sans Medium" pitchFamily="2" charset="0"/>
              </a:rPr>
              <a:t>Enterprise Class Software</a:t>
            </a:r>
          </a:p>
        </p:txBody>
      </p:sp>
      <p:sp>
        <p:nvSpPr>
          <p:cNvPr id="8" name="Text Placeholder 17">
            <a:extLst>
              <a:ext uri="{FF2B5EF4-FFF2-40B4-BE49-F238E27FC236}">
                <a16:creationId xmlns:a16="http://schemas.microsoft.com/office/drawing/2014/main" id="{4AB20FA5-AA95-423C-B4A4-17E9F09340AD}"/>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endParaRPr lang="en-US" sz="1800" dirty="0">
              <a:latin typeface="+mj-lt"/>
            </a:endParaRPr>
          </a:p>
        </p:txBody>
      </p:sp>
    </p:spTree>
    <p:extLst>
      <p:ext uri="{BB962C8B-B14F-4D97-AF65-F5344CB8AC3E}">
        <p14:creationId xmlns:p14="http://schemas.microsoft.com/office/powerpoint/2010/main" val="2972188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oup of people standing in front of a crowd&#10;&#10;Description generated with very high confidence">
            <a:extLst>
              <a:ext uri="{FF2B5EF4-FFF2-40B4-BE49-F238E27FC236}">
                <a16:creationId xmlns:a16="http://schemas.microsoft.com/office/drawing/2014/main" id="{4AFBF29E-367F-4EE1-8764-62564149B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 y="-2140980"/>
            <a:ext cx="10688638" cy="5640286"/>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434660" y="718173"/>
            <a:ext cx="979889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31" name="Text Placeholder 10">
            <a:extLst>
              <a:ext uri="{FF2B5EF4-FFF2-40B4-BE49-F238E27FC236}">
                <a16:creationId xmlns:a16="http://schemas.microsoft.com/office/drawing/2014/main" id="{6B664C3E-A120-4FCC-B80A-72E36A491044}"/>
              </a:ext>
            </a:extLst>
          </p:cNvPr>
          <p:cNvSpPr txBox="1">
            <a:spLocks/>
          </p:cNvSpPr>
          <p:nvPr/>
        </p:nvSpPr>
        <p:spPr>
          <a:xfrm>
            <a:off x="6884993" y="2806607"/>
            <a:ext cx="3348563"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26" name="Text Placeholder 10">
            <a:extLst>
              <a:ext uri="{FF2B5EF4-FFF2-40B4-BE49-F238E27FC236}">
                <a16:creationId xmlns:a16="http://schemas.microsoft.com/office/drawing/2014/main" id="{F7F6E34B-EB26-4197-B577-424211937103}"/>
              </a:ext>
            </a:extLst>
          </p:cNvPr>
          <p:cNvSpPr txBox="1">
            <a:spLocks/>
          </p:cNvSpPr>
          <p:nvPr/>
        </p:nvSpPr>
        <p:spPr>
          <a:xfrm>
            <a:off x="6884994" y="5518864"/>
            <a:ext cx="3495464"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22" name="Text Placeholder 10">
            <a:extLst>
              <a:ext uri="{FF2B5EF4-FFF2-40B4-BE49-F238E27FC236}">
                <a16:creationId xmlns:a16="http://schemas.microsoft.com/office/drawing/2014/main" id="{7C645927-C536-43B2-9101-DFD45F18FE3A}"/>
              </a:ext>
            </a:extLst>
          </p:cNvPr>
          <p:cNvSpPr txBox="1">
            <a:spLocks/>
          </p:cNvSpPr>
          <p:nvPr/>
        </p:nvSpPr>
        <p:spPr>
          <a:xfrm>
            <a:off x="1" y="2765781"/>
            <a:ext cx="4345857" cy="4797069"/>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lvl="1"/>
            <a:endParaRPr lang="en-US" sz="2000" dirty="0">
              <a:solidFill>
                <a:schemeClr val="accent3">
                  <a:lumMod val="75000"/>
                </a:schemeClr>
              </a:solidFill>
              <a:latin typeface="Source Sans Pro Light" panose="020B0403030403020204" pitchFamily="34" charset="0"/>
              <a:ea typeface="Source Sans Pro Light" panose="020B0403030403020204" pitchFamily="34" charset="0"/>
            </a:endParaRPr>
          </a:p>
        </p:txBody>
      </p:sp>
      <p:sp>
        <p:nvSpPr>
          <p:cNvPr id="23" name="Title 33">
            <a:extLst>
              <a:ext uri="{FF2B5EF4-FFF2-40B4-BE49-F238E27FC236}">
                <a16:creationId xmlns:a16="http://schemas.microsoft.com/office/drawing/2014/main" id="{18E640A3-00EF-4EC1-98FE-C0EFD5FCB316}"/>
              </a:ext>
            </a:extLst>
          </p:cNvPr>
          <p:cNvSpPr txBox="1">
            <a:spLocks/>
          </p:cNvSpPr>
          <p:nvPr/>
        </p:nvSpPr>
        <p:spPr>
          <a:xfrm>
            <a:off x="220915" y="325537"/>
            <a:ext cx="103042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panose="02000000000000000000" pitchFamily="2" charset="0"/>
              </a:rPr>
              <a:t>FootfallCam Analytic Manager V8</a:t>
            </a:r>
            <a:r>
              <a:rPr lang="en-US" sz="3400" spc="-150" dirty="0">
                <a:solidFill>
                  <a:srgbClr val="3A6AB3"/>
                </a:solidFill>
                <a:latin typeface="Work Sans Medium" pitchFamily="2" charset="0"/>
              </a:rPr>
              <a:t>™</a:t>
            </a:r>
            <a:endParaRPr lang="en-US" sz="3400" spc="-150" dirty="0">
              <a:solidFill>
                <a:srgbClr val="3A6AB3"/>
              </a:solidFill>
              <a:latin typeface="Work Sans Medium" pitchFamily="2" charset="0"/>
              <a:ea typeface="Roboto" panose="02000000000000000000" pitchFamily="2" charset="0"/>
            </a:endParaRPr>
          </a:p>
        </p:txBody>
      </p:sp>
      <p:graphicFrame>
        <p:nvGraphicFramePr>
          <p:cNvPr id="2" name="Table 1">
            <a:extLst>
              <a:ext uri="{FF2B5EF4-FFF2-40B4-BE49-F238E27FC236}">
                <a16:creationId xmlns:a16="http://schemas.microsoft.com/office/drawing/2014/main" id="{F7A00CB4-2B85-4E44-A7EF-4C6BCB79462E}"/>
              </a:ext>
            </a:extLst>
          </p:cNvPr>
          <p:cNvGraphicFramePr>
            <a:graphicFrameLocks noGrp="1"/>
          </p:cNvGraphicFramePr>
          <p:nvPr/>
        </p:nvGraphicFramePr>
        <p:xfrm>
          <a:off x="4723106" y="1192377"/>
          <a:ext cx="5389459" cy="5255837"/>
        </p:xfrm>
        <a:graphic>
          <a:graphicData uri="http://schemas.openxmlformats.org/drawingml/2006/table">
            <a:tbl>
              <a:tblPr firstRow="1" firstCol="1" bandRow="1"/>
              <a:tblGrid>
                <a:gridCol w="1750005">
                  <a:extLst>
                    <a:ext uri="{9D8B030D-6E8A-4147-A177-3AD203B41FA5}">
                      <a16:colId xmlns:a16="http://schemas.microsoft.com/office/drawing/2014/main" val="3972742455"/>
                    </a:ext>
                  </a:extLst>
                </a:gridCol>
                <a:gridCol w="3639454">
                  <a:extLst>
                    <a:ext uri="{9D8B030D-6E8A-4147-A177-3AD203B41FA5}">
                      <a16:colId xmlns:a16="http://schemas.microsoft.com/office/drawing/2014/main" val="2136130691"/>
                    </a:ext>
                  </a:extLst>
                </a:gridCol>
              </a:tblGrid>
              <a:tr h="296181">
                <a:tc gridSpan="2">
                  <a:txBody>
                    <a:bodyPr/>
                    <a:lstStyle/>
                    <a:p>
                      <a:pPr marL="0" marR="0" algn="l">
                        <a:spcBef>
                          <a:spcPts val="0"/>
                        </a:spcBef>
                        <a:spcAft>
                          <a:spcPts val="0"/>
                        </a:spcAft>
                      </a:pPr>
                      <a:r>
                        <a:rPr lang="en-US" sz="1300" b="0" dirty="0">
                          <a:solidFill>
                            <a:schemeClr val="bg1"/>
                          </a:solidFill>
                          <a:effectLst/>
                          <a:latin typeface="Roboto Medium" panose="02000000000000000000" pitchFamily="2" charset="0"/>
                          <a:ea typeface="Roboto Medium" panose="02000000000000000000" pitchFamily="2" charset="0"/>
                          <a:cs typeface="Times New Roman" panose="02020603050405020304" pitchFamily="18" charset="0"/>
                        </a:rPr>
                        <a:t>Software Specifications</a:t>
                      </a:r>
                      <a:endParaRPr lang="en-MY" sz="1300" b="0" dirty="0">
                        <a:solidFill>
                          <a:schemeClr val="bg1"/>
                        </a:solidFill>
                        <a:effectLst/>
                        <a:latin typeface="Roboto Medium" panose="02000000000000000000" pitchFamily="2" charset="0"/>
                        <a:ea typeface="Roboto Medium"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002060"/>
                    </a:solidFill>
                  </a:tcPr>
                </a:tc>
                <a:tc hMerge="1">
                  <a:txBody>
                    <a:bodyPr/>
                    <a:lstStyle/>
                    <a:p>
                      <a:endParaRPr lang="en-MY"/>
                    </a:p>
                  </a:txBody>
                  <a:tcPr/>
                </a:tc>
                <a:extLst>
                  <a:ext uri="{0D108BD9-81ED-4DB2-BD59-A6C34878D82A}">
                    <a16:rowId xmlns:a16="http://schemas.microsoft.com/office/drawing/2014/main" val="329874547"/>
                  </a:ext>
                </a:extLst>
              </a:tr>
              <a:tr h="255671">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Interface</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Http; Https</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017669536"/>
                  </a:ext>
                </a:extLst>
              </a:tr>
              <a:tr h="913113">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Compatible Browser</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IE7 or Later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Mozilla Firefox or Later</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Chrome Version 4.0 or Later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Safari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669995343"/>
                  </a:ext>
                </a:extLst>
              </a:tr>
              <a:tr h="417672">
                <a:tc>
                  <a:txBody>
                    <a:bodyPr/>
                    <a:lstStyle/>
                    <a:p>
                      <a:pPr marL="85725" marR="0" indent="-85725"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User Levels</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2 levels: Administrator, Standard User</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286761315"/>
                  </a:ext>
                </a:extLst>
              </a:tr>
              <a:tr h="255671">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Ethernet</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10/100 Mb Ethernet</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04844554"/>
                  </a:ext>
                </a:extLst>
              </a:tr>
              <a:tr h="596674">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Time</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NTP, Adjustable time zone, automatic day light saving adjustments</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013698333"/>
                  </a:ext>
                </a:extLst>
              </a:tr>
              <a:tr h="255671">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Data Delivery</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TCP/IP</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224472565"/>
                  </a:ext>
                </a:extLst>
              </a:tr>
              <a:tr h="255671">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Database Type</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SQLite</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510820097"/>
                  </a:ext>
                </a:extLst>
              </a:tr>
              <a:tr h="255671">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Report format</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csv, .xml, .txt</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82384290"/>
                  </a:ext>
                </a:extLst>
              </a:tr>
              <a:tr h="255671">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Data Storage</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5 Years storage with auto sync</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795749197"/>
                  </a:ext>
                </a:extLst>
              </a:tr>
              <a:tr h="255671">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Data Backup</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Yes</a:t>
                      </a:r>
                      <a:endParaRPr lang="en-MY" sz="130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057268209"/>
                  </a:ext>
                </a:extLst>
              </a:tr>
              <a:tr h="645826">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Backup Frequency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Daily Full Backup of Data and Configuration</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Weekly Backup to Sub Server for Contingency Purpose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312653258"/>
                  </a:ext>
                </a:extLst>
              </a:tr>
              <a:tr h="596674">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Software Version Upgrade</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rPr>
                        <a:t>Auto Upgrade </a:t>
                      </a:r>
                      <a:endParaRPr lang="en-MY" sz="1300" dirty="0">
                        <a:solidFill>
                          <a:srgbClr val="333333"/>
                        </a:solidFill>
                        <a:effectLst/>
                        <a:latin typeface="Roboto Light" panose="02000000000000000000" pitchFamily="2" charset="0"/>
                        <a:ea typeface="Roboto Light" panose="02000000000000000000" pitchFamily="2" charset="0"/>
                        <a:cs typeface="Times New Roman" panose="02020603050405020304" pitchFamily="18" charset="0"/>
                      </a:endParaRPr>
                    </a:p>
                  </a:txBody>
                  <a:tcPr marL="17780" marR="17780" marT="17780" marB="1778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163190520"/>
                  </a:ext>
                </a:extLst>
              </a:tr>
            </a:tbl>
          </a:graphicData>
        </a:graphic>
      </p:graphicFrame>
      <p:sp>
        <p:nvSpPr>
          <p:cNvPr id="11" name="Text Placeholder 10">
            <a:extLst>
              <a:ext uri="{FF2B5EF4-FFF2-40B4-BE49-F238E27FC236}">
                <a16:creationId xmlns:a16="http://schemas.microsoft.com/office/drawing/2014/main" id="{240C4922-977D-46AE-905A-C24D3C9F0898}"/>
              </a:ext>
            </a:extLst>
          </p:cNvPr>
          <p:cNvSpPr txBox="1">
            <a:spLocks/>
          </p:cNvSpPr>
          <p:nvPr/>
        </p:nvSpPr>
        <p:spPr>
          <a:xfrm>
            <a:off x="576073" y="3891942"/>
            <a:ext cx="3858768" cy="3297419"/>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r>
              <a:rPr lang="en-US" sz="2000" dirty="0">
                <a:solidFill>
                  <a:srgbClr val="3A6AB3"/>
                </a:solidFill>
                <a:latin typeface="Roboto Medium" panose="02000000000000000000" pitchFamily="2" charset="0"/>
                <a:ea typeface="Roboto Medium" panose="02000000000000000000" pitchFamily="2" charset="0"/>
              </a:rPr>
              <a:t>Functions: </a:t>
            </a:r>
          </a:p>
          <a:p>
            <a:pPr marL="342900" indent="-342900">
              <a:spcBef>
                <a:spcPts val="600"/>
              </a:spcBef>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Staff alert if capacity limit is breached</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Centralized Management Analytics Software</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API Available for Data Integration</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Pre-defined Report Set</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Health Check Report</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User Account Management </a:t>
            </a:r>
          </a:p>
          <a:p>
            <a:pPr marL="342900" indent="-342900">
              <a:spcBef>
                <a:spcPts val="6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Automated Email Scheduler </a:t>
            </a:r>
          </a:p>
          <a:p>
            <a:pPr lvl="1"/>
            <a:endParaRPr lang="en-US" sz="1800" dirty="0">
              <a:solidFill>
                <a:schemeClr val="accent3">
                  <a:lumMod val="75000"/>
                </a:schemeClr>
              </a:solidFill>
              <a:latin typeface="Source Sans Pro Light" panose="020B0403030403020204" pitchFamily="34" charset="0"/>
              <a:ea typeface="Source Sans Pro Light" panose="020B0403030403020204" pitchFamily="34" charset="0"/>
            </a:endParaRPr>
          </a:p>
          <a:p>
            <a:pPr marL="789938" lvl="1" indent="-285750">
              <a:buFont typeface="Arial" panose="020B0604020202020204" pitchFamily="34" charset="0"/>
              <a:buChar char="•"/>
            </a:pPr>
            <a:endParaRPr lang="en-US" sz="1800" dirty="0">
              <a:solidFill>
                <a:schemeClr val="accent3">
                  <a:lumMod val="75000"/>
                </a:schemeClr>
              </a:solidFill>
              <a:latin typeface="Source Sans Pro Light" panose="020B0403030403020204" pitchFamily="34" charset="0"/>
              <a:ea typeface="Source Sans Pro Light" panose="020B0403030403020204" pitchFamily="34" charset="0"/>
            </a:endParaRPr>
          </a:p>
          <a:p>
            <a:pPr lvl="1"/>
            <a:endParaRPr lang="en-US" sz="1800" dirty="0">
              <a:solidFill>
                <a:schemeClr val="accent3">
                  <a:lumMod val="75000"/>
                </a:schemeClr>
              </a:solidFill>
              <a:latin typeface="Source Sans Pro Light" panose="020B0403030403020204" pitchFamily="34" charset="0"/>
              <a:ea typeface="Source Sans Pro Light" panose="020B0403030403020204" pitchFamily="34" charset="0"/>
            </a:endParaRPr>
          </a:p>
        </p:txBody>
      </p:sp>
      <p:pic>
        <p:nvPicPr>
          <p:cNvPr id="12" name="Picture 11">
            <a:extLst>
              <a:ext uri="{FF2B5EF4-FFF2-40B4-BE49-F238E27FC236}">
                <a16:creationId xmlns:a16="http://schemas.microsoft.com/office/drawing/2014/main" id="{A3703885-E7C7-4F33-9E3E-5C61F311CF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3826" y="1099204"/>
            <a:ext cx="3760564" cy="2321302"/>
          </a:xfrm>
          <a:prstGeom prst="rect">
            <a:avLst/>
          </a:prstGeom>
          <a:noFill/>
          <a:ln>
            <a:noFill/>
          </a:ln>
        </p:spPr>
      </p:pic>
      <p:pic>
        <p:nvPicPr>
          <p:cNvPr id="3" name="Picture 2">
            <a:extLst>
              <a:ext uri="{FF2B5EF4-FFF2-40B4-BE49-F238E27FC236}">
                <a16:creationId xmlns:a16="http://schemas.microsoft.com/office/drawing/2014/main" id="{A7639DDA-A421-4B79-BC60-0C5DAE75D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940758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front of a crowd&#10;&#10;Description generated with very high confidence">
            <a:extLst>
              <a:ext uri="{FF2B5EF4-FFF2-40B4-BE49-F238E27FC236}">
                <a16:creationId xmlns:a16="http://schemas.microsoft.com/office/drawing/2014/main" id="{A64EE6D5-91FE-4309-887E-339EC3138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 y="-2140980"/>
            <a:ext cx="10688638" cy="5640286"/>
          </a:xfrm>
          <a:prstGeom prst="rect">
            <a:avLst/>
          </a:prstGeom>
        </p:spPr>
      </p:pic>
      <p:sp>
        <p:nvSpPr>
          <p:cNvPr id="2" name="Text Placeholder 1">
            <a:extLst>
              <a:ext uri="{FF2B5EF4-FFF2-40B4-BE49-F238E27FC236}">
                <a16:creationId xmlns:a16="http://schemas.microsoft.com/office/drawing/2014/main" id="{8A1E0FC7-7247-4220-9D67-AEB1BD668153}"/>
              </a:ext>
            </a:extLst>
          </p:cNvPr>
          <p:cNvSpPr>
            <a:spLocks noGrp="1"/>
          </p:cNvSpPr>
          <p:nvPr>
            <p:ph type="body" idx="1"/>
          </p:nvPr>
        </p:nvSpPr>
        <p:spPr>
          <a:xfrm>
            <a:off x="5988189" y="1686401"/>
            <a:ext cx="4384247" cy="4224872"/>
          </a:xfrm>
        </p:spPr>
        <p:txBody>
          <a:bodyPr>
            <a:noAutofit/>
          </a:bodyPr>
          <a:lstStyle/>
          <a:p>
            <a:r>
              <a:rPr lang="en-US" sz="2000" dirty="0">
                <a:solidFill>
                  <a:srgbClr val="3A6AB3"/>
                </a:solidFill>
                <a:latin typeface="Roboto Medium" panose="02000000000000000000" pitchFamily="2" charset="0"/>
                <a:ea typeface="Roboto Medium" panose="02000000000000000000" pitchFamily="2" charset="0"/>
              </a:rPr>
              <a:t>Multi-language Interface</a:t>
            </a:r>
          </a:p>
          <a:p>
            <a:pPr lvl="0" defTabSz="457200">
              <a:spcBef>
                <a:spcPts val="500"/>
              </a:spcBef>
              <a:buClr>
                <a:srgbClr val="3A6AB3"/>
              </a:buClr>
            </a:pPr>
            <a:r>
              <a:rPr lang="en-US" sz="1300" dirty="0">
                <a:solidFill>
                  <a:srgbClr val="333333"/>
                </a:solidFill>
                <a:latin typeface="Roboto Light" panose="02000000000000000000" pitchFamily="2" charset="0"/>
                <a:ea typeface="Roboto Light" panose="02000000000000000000" pitchFamily="2" charset="0"/>
              </a:rPr>
              <a:t>Different languages available such as: </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English</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Dutch</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Spanish</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French</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Italian</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German</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Arabic</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Japanese</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Chinese</a:t>
            </a:r>
            <a:endParaRPr lang="en-US" sz="1300" dirty="0">
              <a:solidFill>
                <a:srgbClr val="3A6AB3"/>
              </a:solidFill>
              <a:latin typeface="Roboto Light" panose="02000000000000000000" pitchFamily="2" charset="0"/>
              <a:ea typeface="Roboto Light" panose="02000000000000000000" pitchFamily="2" charset="0"/>
            </a:endParaRPr>
          </a:p>
          <a:p>
            <a:r>
              <a:rPr lang="en-US" sz="2000" dirty="0" err="1">
                <a:solidFill>
                  <a:srgbClr val="3A6AB3"/>
                </a:solidFill>
                <a:latin typeface="Roboto Medium" panose="02000000000000000000" pitchFamily="2" charset="0"/>
                <a:ea typeface="Roboto Medium" panose="02000000000000000000" pitchFamily="2" charset="0"/>
              </a:rPr>
              <a:t>Customise</a:t>
            </a:r>
            <a:r>
              <a:rPr lang="en-US" sz="2000" dirty="0">
                <a:solidFill>
                  <a:srgbClr val="3A6AB3"/>
                </a:solidFill>
                <a:latin typeface="Roboto Medium" panose="02000000000000000000" pitchFamily="2" charset="0"/>
                <a:ea typeface="Roboto Medium" panose="02000000000000000000" pitchFamily="2" charset="0"/>
              </a:rPr>
              <a:t> dashboard design</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FootfallCam will customize the language and images in the dashboard</a:t>
            </a:r>
          </a:p>
          <a:p>
            <a:pPr marL="285750" lvl="0" indent="-285750" defTabSz="4572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Provide us with the translated text and graphics, then we will help you handle the configuration</a:t>
            </a:r>
          </a:p>
          <a:p>
            <a:pPr marL="285750" lvl="0" indent="-285750" defTabSz="45720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lvl="0" defTabSz="457200">
              <a:spcBef>
                <a:spcPts val="500"/>
              </a:spcBef>
              <a:buClr>
                <a:srgbClr val="3A6AB3"/>
              </a:buClr>
            </a:pPr>
            <a:endParaRPr lang="en-US" sz="1300" dirty="0">
              <a:solidFill>
                <a:srgbClr val="333333"/>
              </a:solidFill>
              <a:latin typeface="Roboto Light" panose="02000000000000000000" pitchFamily="2" charset="0"/>
              <a:ea typeface="Roboto Light" panose="02000000000000000000" pitchFamily="2" charset="0"/>
            </a:endParaRPr>
          </a:p>
          <a:p>
            <a:pPr marL="285750" lvl="0" indent="-285750" defTabSz="457200">
              <a:spcBef>
                <a:spcPts val="500"/>
              </a:spcBef>
              <a:buClr>
                <a:srgbClr val="3A6AB3"/>
              </a:buClr>
              <a:buFont typeface="Arial" panose="020B0604020202020204" pitchFamily="34" charset="0"/>
              <a:buChar char="•"/>
            </a:pPr>
            <a:endParaRPr lang="en-US" sz="1300" dirty="0">
              <a:solidFill>
                <a:srgbClr val="3A6AB3"/>
              </a:solidFill>
              <a:latin typeface="Roboto Light" panose="02000000000000000000" pitchFamily="2" charset="0"/>
              <a:ea typeface="Roboto Light" panose="02000000000000000000" pitchFamily="2" charset="0"/>
            </a:endParaRPr>
          </a:p>
          <a:p>
            <a:endParaRPr lang="en-US" sz="2000" dirty="0">
              <a:solidFill>
                <a:srgbClr val="3A6AB3"/>
              </a:solidFill>
              <a:latin typeface="Roboto Medium" panose="02000000000000000000" pitchFamily="2" charset="0"/>
              <a:ea typeface="Roboto Medium" panose="02000000000000000000" pitchFamily="2" charset="0"/>
            </a:endParaRPr>
          </a:p>
          <a:p>
            <a:endParaRPr lang="en-US" sz="2000" dirty="0">
              <a:solidFill>
                <a:srgbClr val="3A6AB3"/>
              </a:solidFill>
              <a:latin typeface="Roboto Medium" panose="02000000000000000000" pitchFamily="2" charset="0"/>
              <a:ea typeface="Roboto Medium" panose="02000000000000000000" pitchFamily="2" charset="0"/>
            </a:endParaRPr>
          </a:p>
        </p:txBody>
      </p:sp>
      <p:sp>
        <p:nvSpPr>
          <p:cNvPr id="4" name="Title 33">
            <a:extLst>
              <a:ext uri="{FF2B5EF4-FFF2-40B4-BE49-F238E27FC236}">
                <a16:creationId xmlns:a16="http://schemas.microsoft.com/office/drawing/2014/main" id="{EA43ACAD-527B-43AD-9666-B2BFA4FB0C0A}"/>
              </a:ext>
            </a:extLst>
          </p:cNvPr>
          <p:cNvSpPr txBox="1">
            <a:spLocks/>
          </p:cNvSpPr>
          <p:nvPr/>
        </p:nvSpPr>
        <p:spPr>
          <a:xfrm>
            <a:off x="408761" y="253348"/>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ea typeface="Roboto" panose="02000000000000000000" pitchFamily="2" charset="0"/>
              </a:rPr>
              <a:t>#1: Enterprise Class Software</a:t>
            </a:r>
          </a:p>
          <a:p>
            <a:endParaRPr lang="en-US" sz="3400" spc="-150" dirty="0">
              <a:solidFill>
                <a:srgbClr val="3A6AB3"/>
              </a:solidFill>
              <a:latin typeface="Work Sans Medium" pitchFamily="2" charset="0"/>
              <a:ea typeface="Roboto" panose="02000000000000000000" pitchFamily="2" charset="0"/>
            </a:endParaRPr>
          </a:p>
        </p:txBody>
      </p:sp>
      <p:sp>
        <p:nvSpPr>
          <p:cNvPr id="6" name="Text Placeholder 10">
            <a:extLst>
              <a:ext uri="{FF2B5EF4-FFF2-40B4-BE49-F238E27FC236}">
                <a16:creationId xmlns:a16="http://schemas.microsoft.com/office/drawing/2014/main" id="{2B326B64-E558-4724-854A-7858AE37F650}"/>
              </a:ext>
            </a:extLst>
          </p:cNvPr>
          <p:cNvSpPr txBox="1">
            <a:spLocks/>
          </p:cNvSpPr>
          <p:nvPr/>
        </p:nvSpPr>
        <p:spPr>
          <a:xfrm>
            <a:off x="1087492" y="1214466"/>
            <a:ext cx="4256827" cy="1435693"/>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endParaRPr lang="en-US" sz="1300" dirty="0">
              <a:solidFill>
                <a:schemeClr val="bg2">
                  <a:lumMod val="50000"/>
                </a:schemeClr>
              </a:solidFill>
            </a:endParaRPr>
          </a:p>
        </p:txBody>
      </p:sp>
      <p:sp>
        <p:nvSpPr>
          <p:cNvPr id="9" name="Text Placeholder 10">
            <a:extLst>
              <a:ext uri="{FF2B5EF4-FFF2-40B4-BE49-F238E27FC236}">
                <a16:creationId xmlns:a16="http://schemas.microsoft.com/office/drawing/2014/main" id="{442E10C0-EEFC-4006-908B-4B2F0420209A}"/>
              </a:ext>
            </a:extLst>
          </p:cNvPr>
          <p:cNvSpPr txBox="1">
            <a:spLocks/>
          </p:cNvSpPr>
          <p:nvPr/>
        </p:nvSpPr>
        <p:spPr>
          <a:xfrm>
            <a:off x="5988187" y="2962119"/>
            <a:ext cx="4256827" cy="1435693"/>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solidFill>
                <a:schemeClr val="bg2">
                  <a:lumMod val="50000"/>
                </a:schemeClr>
              </a:solidFill>
            </a:endParaRPr>
          </a:p>
        </p:txBody>
      </p:sp>
      <p:grpSp>
        <p:nvGrpSpPr>
          <p:cNvPr id="12" name="Group 11">
            <a:extLst>
              <a:ext uri="{FF2B5EF4-FFF2-40B4-BE49-F238E27FC236}">
                <a16:creationId xmlns:a16="http://schemas.microsoft.com/office/drawing/2014/main" id="{57714EF8-5E73-40E8-ABF1-01B8BEF45F12}"/>
              </a:ext>
            </a:extLst>
          </p:cNvPr>
          <p:cNvGrpSpPr/>
          <p:nvPr/>
        </p:nvGrpSpPr>
        <p:grpSpPr>
          <a:xfrm>
            <a:off x="443623" y="1730600"/>
            <a:ext cx="5260431" cy="4101650"/>
            <a:chOff x="443624" y="1730600"/>
            <a:chExt cx="5260431" cy="4101650"/>
          </a:xfrm>
        </p:grpSpPr>
        <p:pic>
          <p:nvPicPr>
            <p:cNvPr id="13" name="Picture 12">
              <a:extLst>
                <a:ext uri="{FF2B5EF4-FFF2-40B4-BE49-F238E27FC236}">
                  <a16:creationId xmlns:a16="http://schemas.microsoft.com/office/drawing/2014/main" id="{28814C1C-5101-4ED4-B6E8-CE4C8E5C8CD4}"/>
                </a:ext>
              </a:extLst>
            </p:cNvPr>
            <p:cNvPicPr>
              <a:picLocks noChangeAspect="1"/>
            </p:cNvPicPr>
            <p:nvPr/>
          </p:nvPicPr>
          <p:blipFill>
            <a:blip r:embed="rId3"/>
            <a:stretch>
              <a:fillRect/>
            </a:stretch>
          </p:blipFill>
          <p:spPr>
            <a:xfrm>
              <a:off x="443624" y="1730600"/>
              <a:ext cx="5260431" cy="4101650"/>
            </a:xfrm>
            <a:prstGeom prst="rect">
              <a:avLst/>
            </a:prstGeom>
            <a:ln w="3175">
              <a:solidFill>
                <a:srgbClr val="7D7D7D"/>
              </a:solidFill>
            </a:ln>
            <a:effectLst>
              <a:outerShdw blurRad="50800" dist="38100" dir="2700000" algn="tl" rotWithShape="0">
                <a:srgbClr val="000000">
                  <a:alpha val="15000"/>
                </a:srgbClr>
              </a:outerShdw>
            </a:effectLst>
          </p:spPr>
        </p:pic>
        <p:pic>
          <p:nvPicPr>
            <p:cNvPr id="14" name="Picture 13">
              <a:extLst>
                <a:ext uri="{FF2B5EF4-FFF2-40B4-BE49-F238E27FC236}">
                  <a16:creationId xmlns:a16="http://schemas.microsoft.com/office/drawing/2014/main" id="{72B318F7-BE3F-483F-87F2-0D266A25D384}"/>
                </a:ext>
              </a:extLst>
            </p:cNvPr>
            <p:cNvPicPr>
              <a:picLocks noChangeAspect="1"/>
            </p:cNvPicPr>
            <p:nvPr/>
          </p:nvPicPr>
          <p:blipFill rotWithShape="1">
            <a:blip r:embed="rId4"/>
            <a:srcRect r="737"/>
            <a:stretch/>
          </p:blipFill>
          <p:spPr>
            <a:xfrm>
              <a:off x="1851206" y="2390775"/>
              <a:ext cx="3422470" cy="3335471"/>
            </a:xfrm>
            <a:prstGeom prst="rect">
              <a:avLst/>
            </a:prstGeom>
          </p:spPr>
        </p:pic>
      </p:grpSp>
      <p:pic>
        <p:nvPicPr>
          <p:cNvPr id="3" name="Picture 2">
            <a:extLst>
              <a:ext uri="{FF2B5EF4-FFF2-40B4-BE49-F238E27FC236}">
                <a16:creationId xmlns:a16="http://schemas.microsoft.com/office/drawing/2014/main" id="{CF096AA0-DC7D-4933-ACD4-48DEE4665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2176511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front of a crowd&#10;&#10;Description generated with very high confidence">
            <a:extLst>
              <a:ext uri="{FF2B5EF4-FFF2-40B4-BE49-F238E27FC236}">
                <a16:creationId xmlns:a16="http://schemas.microsoft.com/office/drawing/2014/main" id="{13547C18-2EDE-42A3-AFAA-10F542F0A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 y="-2140980"/>
            <a:ext cx="10688638" cy="5640286"/>
          </a:xfrm>
          <a:prstGeom prst="rect">
            <a:avLst/>
          </a:prstGeom>
        </p:spPr>
      </p:pic>
      <p:sp>
        <p:nvSpPr>
          <p:cNvPr id="4" name="Title 33">
            <a:extLst>
              <a:ext uri="{FF2B5EF4-FFF2-40B4-BE49-F238E27FC236}">
                <a16:creationId xmlns:a16="http://schemas.microsoft.com/office/drawing/2014/main" id="{EA43ACAD-527B-43AD-9666-B2BFA4FB0C0A}"/>
              </a:ext>
            </a:extLst>
          </p:cNvPr>
          <p:cNvSpPr txBox="1">
            <a:spLocks/>
          </p:cNvSpPr>
          <p:nvPr/>
        </p:nvSpPr>
        <p:spPr>
          <a:xfrm>
            <a:off x="408761" y="253348"/>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ea typeface="Roboto" panose="02000000000000000000" pitchFamily="2" charset="0"/>
              </a:rPr>
              <a:t>#2: Video Proof</a:t>
            </a:r>
          </a:p>
          <a:p>
            <a:endParaRPr lang="en-US" sz="3400" spc="-150" dirty="0">
              <a:solidFill>
                <a:srgbClr val="3A6AB3"/>
              </a:solidFill>
              <a:latin typeface="Work Sans Medium" pitchFamily="2" charset="0"/>
              <a:ea typeface="Roboto" panose="02000000000000000000" pitchFamily="2" charset="0"/>
            </a:endParaRPr>
          </a:p>
        </p:txBody>
      </p:sp>
      <p:sp>
        <p:nvSpPr>
          <p:cNvPr id="6" name="Text Placeholder 10">
            <a:extLst>
              <a:ext uri="{FF2B5EF4-FFF2-40B4-BE49-F238E27FC236}">
                <a16:creationId xmlns:a16="http://schemas.microsoft.com/office/drawing/2014/main" id="{2B326B64-E558-4724-854A-7858AE37F650}"/>
              </a:ext>
            </a:extLst>
          </p:cNvPr>
          <p:cNvSpPr txBox="1">
            <a:spLocks/>
          </p:cNvSpPr>
          <p:nvPr/>
        </p:nvSpPr>
        <p:spPr>
          <a:xfrm>
            <a:off x="1087492" y="1214466"/>
            <a:ext cx="4256827" cy="1435693"/>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endParaRPr lang="en-US" sz="1300" dirty="0">
              <a:solidFill>
                <a:schemeClr val="bg2">
                  <a:lumMod val="50000"/>
                </a:schemeClr>
              </a:solidFill>
            </a:endParaRPr>
          </a:p>
        </p:txBody>
      </p:sp>
      <p:sp>
        <p:nvSpPr>
          <p:cNvPr id="9" name="Text Placeholder 10">
            <a:extLst>
              <a:ext uri="{FF2B5EF4-FFF2-40B4-BE49-F238E27FC236}">
                <a16:creationId xmlns:a16="http://schemas.microsoft.com/office/drawing/2014/main" id="{442E10C0-EEFC-4006-908B-4B2F0420209A}"/>
              </a:ext>
            </a:extLst>
          </p:cNvPr>
          <p:cNvSpPr txBox="1">
            <a:spLocks/>
          </p:cNvSpPr>
          <p:nvPr/>
        </p:nvSpPr>
        <p:spPr>
          <a:xfrm>
            <a:off x="5988187" y="2962119"/>
            <a:ext cx="4256827" cy="1435693"/>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solidFill>
                <a:schemeClr val="bg2">
                  <a:lumMod val="50000"/>
                </a:schemeClr>
              </a:solidFill>
            </a:endParaRPr>
          </a:p>
        </p:txBody>
      </p:sp>
      <p:sp>
        <p:nvSpPr>
          <p:cNvPr id="10" name="Text Placeholder 1">
            <a:extLst>
              <a:ext uri="{FF2B5EF4-FFF2-40B4-BE49-F238E27FC236}">
                <a16:creationId xmlns:a16="http://schemas.microsoft.com/office/drawing/2014/main" id="{C49FDB77-17AF-4713-8EC3-0D9A4BCFDD5D}"/>
              </a:ext>
            </a:extLst>
          </p:cNvPr>
          <p:cNvSpPr>
            <a:spLocks noGrp="1"/>
          </p:cNvSpPr>
          <p:nvPr>
            <p:ph type="body" idx="1"/>
          </p:nvPr>
        </p:nvSpPr>
        <p:spPr>
          <a:xfrm>
            <a:off x="5988189" y="1686401"/>
            <a:ext cx="4027681" cy="4224872"/>
          </a:xfrm>
        </p:spPr>
        <p:txBody>
          <a:bodyPr>
            <a:noAutofit/>
          </a:bodyPr>
          <a:lstStyle/>
          <a:p>
            <a:r>
              <a:rPr lang="en-US" sz="2000" dirty="0">
                <a:solidFill>
                  <a:srgbClr val="3A6AB3"/>
                </a:solidFill>
                <a:latin typeface="Roboto Medium" panose="02000000000000000000" pitchFamily="2" charset="0"/>
                <a:ea typeface="Roboto Medium" panose="02000000000000000000" pitchFamily="2" charset="0"/>
              </a:rPr>
              <a:t>Ensure 95% and above data accuracy</a:t>
            </a:r>
          </a:p>
          <a:p>
            <a:pPr marL="285750" lvl="0" indent="-285750" defTabSz="45720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285750" lvl="0" indent="-285750" defTabSz="457200">
              <a:spcBef>
                <a:spcPts val="11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After installation, </a:t>
            </a:r>
            <a:r>
              <a:rPr lang="en-US" sz="1300" dirty="0" err="1">
                <a:solidFill>
                  <a:srgbClr val="333333"/>
                </a:solidFill>
                <a:latin typeface="Roboto Light" panose="02000000000000000000" pitchFamily="2" charset="0"/>
                <a:ea typeface="Roboto Light" panose="02000000000000000000" pitchFamily="2" charset="0"/>
              </a:rPr>
              <a:t>FootfallCam’s</a:t>
            </a:r>
            <a:r>
              <a:rPr lang="en-US" sz="1300" dirty="0">
                <a:solidFill>
                  <a:srgbClr val="333333"/>
                </a:solidFill>
                <a:latin typeface="Roboto Light" panose="02000000000000000000" pitchFamily="2" charset="0"/>
                <a:ea typeface="Roboto Light" panose="02000000000000000000" pitchFamily="2" charset="0"/>
              </a:rPr>
              <a:t> in-house verification specialist will remotely access the counter to perform accuracy audit</a:t>
            </a:r>
          </a:p>
          <a:p>
            <a:pPr marL="285750" lvl="0" indent="-285750" defTabSz="457200">
              <a:spcBef>
                <a:spcPts val="11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They will schedule video recordings to collect a sample size of 20 and above </a:t>
            </a:r>
          </a:p>
          <a:p>
            <a:pPr marL="285750" lvl="0" indent="-285750" defTabSz="457200">
              <a:spcBef>
                <a:spcPts val="11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After that, they will configure the counter to ensure that it is able to detect the visitors in the video recording</a:t>
            </a:r>
          </a:p>
          <a:p>
            <a:pPr marL="285750" lvl="0" indent="-285750" defTabSz="457200">
              <a:spcBef>
                <a:spcPts val="11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Once it is completed, the team will generate an Accuracy Certificate which will showcase the counter accuracy and summarize their finding </a:t>
            </a:r>
          </a:p>
          <a:p>
            <a:pPr lvl="0" defTabSz="457200">
              <a:spcBef>
                <a:spcPts val="500"/>
              </a:spcBef>
              <a:buClr>
                <a:srgbClr val="3A6AB3"/>
              </a:buClr>
            </a:pPr>
            <a:endParaRPr lang="en-US" sz="1300" dirty="0">
              <a:solidFill>
                <a:srgbClr val="333333"/>
              </a:solidFill>
              <a:latin typeface="Roboto Light" panose="02000000000000000000" pitchFamily="2" charset="0"/>
              <a:ea typeface="Roboto Light" panose="02000000000000000000" pitchFamily="2" charset="0"/>
            </a:endParaRPr>
          </a:p>
          <a:p>
            <a:pPr marL="285750" lvl="0" indent="-285750" defTabSz="457200">
              <a:spcBef>
                <a:spcPts val="500"/>
              </a:spcBef>
              <a:buClr>
                <a:srgbClr val="3A6AB3"/>
              </a:buClr>
              <a:buFont typeface="Arial" panose="020B0604020202020204" pitchFamily="34" charset="0"/>
              <a:buChar char="•"/>
            </a:pPr>
            <a:endParaRPr lang="en-US" sz="1300" dirty="0">
              <a:solidFill>
                <a:srgbClr val="3A6AB3"/>
              </a:solidFill>
              <a:latin typeface="Roboto Light" panose="02000000000000000000" pitchFamily="2" charset="0"/>
              <a:ea typeface="Roboto Light" panose="02000000000000000000" pitchFamily="2" charset="0"/>
            </a:endParaRPr>
          </a:p>
          <a:p>
            <a:endParaRPr lang="en-US" sz="2000" dirty="0">
              <a:solidFill>
                <a:srgbClr val="3A6AB3"/>
              </a:solidFill>
              <a:latin typeface="Roboto Medium" panose="02000000000000000000" pitchFamily="2" charset="0"/>
              <a:ea typeface="Roboto Medium" panose="02000000000000000000" pitchFamily="2" charset="0"/>
            </a:endParaRPr>
          </a:p>
          <a:p>
            <a:endParaRPr lang="en-US" sz="2000" dirty="0">
              <a:solidFill>
                <a:srgbClr val="3A6AB3"/>
              </a:solidFill>
              <a:latin typeface="Roboto Medium" panose="02000000000000000000" pitchFamily="2" charset="0"/>
              <a:ea typeface="Roboto Medium" panose="02000000000000000000" pitchFamily="2" charset="0"/>
            </a:endParaRPr>
          </a:p>
        </p:txBody>
      </p:sp>
      <p:pic>
        <p:nvPicPr>
          <p:cNvPr id="5" name="Picture 4">
            <a:extLst>
              <a:ext uri="{FF2B5EF4-FFF2-40B4-BE49-F238E27FC236}">
                <a16:creationId xmlns:a16="http://schemas.microsoft.com/office/drawing/2014/main" id="{7FC907CF-11CA-49D4-BC33-2203B30E1791}"/>
              </a:ext>
            </a:extLst>
          </p:cNvPr>
          <p:cNvPicPr>
            <a:picLocks noChangeAspect="1"/>
          </p:cNvPicPr>
          <p:nvPr/>
        </p:nvPicPr>
        <p:blipFill rotWithShape="1">
          <a:blip r:embed="rId3"/>
          <a:srcRect r="723"/>
          <a:stretch/>
        </p:blipFill>
        <p:spPr>
          <a:xfrm>
            <a:off x="897224" y="1100252"/>
            <a:ext cx="4196381" cy="5640286"/>
          </a:xfrm>
          <a:prstGeom prst="rect">
            <a:avLst/>
          </a:prstGeom>
          <a:ln w="3175">
            <a:solidFill>
              <a:srgbClr val="7D7D7D"/>
            </a:solidFill>
          </a:ln>
          <a:effectLst>
            <a:outerShdw blurRad="50800" dist="38100" dir="2700000" algn="tl" rotWithShape="0">
              <a:srgbClr val="000000">
                <a:alpha val="15000"/>
              </a:srgbClr>
            </a:outerShdw>
          </a:effectLst>
        </p:spPr>
      </p:pic>
      <p:pic>
        <p:nvPicPr>
          <p:cNvPr id="3" name="Picture 2">
            <a:extLst>
              <a:ext uri="{FF2B5EF4-FFF2-40B4-BE49-F238E27FC236}">
                <a16:creationId xmlns:a16="http://schemas.microsoft.com/office/drawing/2014/main" id="{7487A900-2C06-4491-946A-F4155FA59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
        <p:nvSpPr>
          <p:cNvPr id="7" name="Text Placeholder 10">
            <a:extLst>
              <a:ext uri="{FF2B5EF4-FFF2-40B4-BE49-F238E27FC236}">
                <a16:creationId xmlns:a16="http://schemas.microsoft.com/office/drawing/2014/main" id="{8591E889-6454-432F-ACAA-D1C38D1516CA}"/>
              </a:ext>
            </a:extLst>
          </p:cNvPr>
          <p:cNvSpPr txBox="1">
            <a:spLocks/>
          </p:cNvSpPr>
          <p:nvPr/>
        </p:nvSpPr>
        <p:spPr>
          <a:xfrm>
            <a:off x="6316104" y="5562943"/>
            <a:ext cx="3371850" cy="348330"/>
          </a:xfrm>
          <a:prstGeom prst="rect">
            <a:avLst/>
          </a:prstGeom>
        </p:spPr>
        <p:txBody>
          <a:bodyPr vert="horz" lIns="0" tIns="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lnSpc>
                <a:spcPct val="100000"/>
              </a:lnSpc>
              <a:spcBef>
                <a:spcPts val="0"/>
              </a:spcBef>
            </a:pPr>
            <a:r>
              <a:rPr lang="en-US" sz="1300" dirty="0">
                <a:latin typeface="Roboto Light" panose="02000000000000000000" pitchFamily="2" charset="0"/>
                <a:ea typeface="Roboto Light" panose="02000000000000000000" pitchFamily="2" charset="0"/>
              </a:rPr>
              <a:t>(Verification report: </a:t>
            </a:r>
            <a:r>
              <a:rPr lang="en-US" sz="1300" dirty="0">
                <a:latin typeface="Roboto Light" panose="02000000000000000000" pitchFamily="2" charset="0"/>
                <a:ea typeface="Roboto Light" panose="02000000000000000000" pitchFamily="2" charset="0"/>
                <a:hlinkClick r:id="rId5"/>
              </a:rPr>
              <a:t>Sample 1 </a:t>
            </a:r>
            <a:r>
              <a:rPr lang="en-US" sz="1300" dirty="0">
                <a:latin typeface="Roboto Light" panose="02000000000000000000" pitchFamily="2" charset="0"/>
                <a:ea typeface="Roboto Light" panose="02000000000000000000" pitchFamily="2" charset="0"/>
              </a:rPr>
              <a:t>&amp; </a:t>
            </a:r>
            <a:r>
              <a:rPr lang="en-US" sz="1300" dirty="0">
                <a:latin typeface="Roboto Light" panose="02000000000000000000" pitchFamily="2" charset="0"/>
                <a:ea typeface="Roboto Light" panose="02000000000000000000" pitchFamily="2" charset="0"/>
                <a:hlinkClick r:id="rId6"/>
              </a:rPr>
              <a:t>Sample 2</a:t>
            </a:r>
            <a:r>
              <a:rPr lang="en-US" sz="1300" dirty="0">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3339588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92262E9-ECE8-4C6C-B831-E6326349C377}"/>
              </a:ext>
            </a:extLst>
          </p:cNvPr>
          <p:cNvPicPr>
            <a:picLocks noChangeAspect="1"/>
          </p:cNvPicPr>
          <p:nvPr/>
        </p:nvPicPr>
        <p:blipFill>
          <a:blip r:embed="rId3"/>
          <a:stretch>
            <a:fillRect/>
          </a:stretch>
        </p:blipFill>
        <p:spPr>
          <a:xfrm>
            <a:off x="990994" y="950996"/>
            <a:ext cx="8706644" cy="3713128"/>
          </a:xfrm>
          <a:prstGeom prst="rect">
            <a:avLst/>
          </a:prstGeom>
        </p:spPr>
      </p:pic>
      <p:pic>
        <p:nvPicPr>
          <p:cNvPr id="19" name="Picture 18" descr="A group of people standing in front of a crowd&#10;&#10;Description generated with very high confidence">
            <a:extLst>
              <a:ext uri="{FF2B5EF4-FFF2-40B4-BE49-F238E27FC236}">
                <a16:creationId xmlns:a16="http://schemas.microsoft.com/office/drawing/2014/main" id="{C749CACD-A791-4BDE-990F-C6F5DBF307F4}"/>
              </a:ext>
            </a:extLst>
          </p:cNvPr>
          <p:cNvPicPr>
            <a:picLocks noChangeAspect="1"/>
          </p:cNvPicPr>
          <p:nvPr/>
        </p:nvPicPr>
        <p:blipFill rotWithShape="1">
          <a:blip r:embed="rId4">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23" name="Rectangle 22">
            <a:extLst>
              <a:ext uri="{FF2B5EF4-FFF2-40B4-BE49-F238E27FC236}">
                <a16:creationId xmlns:a16="http://schemas.microsoft.com/office/drawing/2014/main" id="{7D4E8281-5EF4-4832-B361-5A981DF3B9F6}"/>
              </a:ext>
            </a:extLst>
          </p:cNvPr>
          <p:cNvSpPr/>
          <p:nvPr/>
        </p:nvSpPr>
        <p:spPr>
          <a:xfrm>
            <a:off x="715949" y="7336602"/>
            <a:ext cx="1371451" cy="204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18006BF0-860D-4960-A03B-789DC8F68E57}"/>
              </a:ext>
            </a:extLst>
          </p:cNvPr>
          <p:cNvSpPr/>
          <p:nvPr/>
        </p:nvSpPr>
        <p:spPr>
          <a:xfrm>
            <a:off x="894312" y="4804630"/>
            <a:ext cx="8900007" cy="2382704"/>
          </a:xfrm>
          <a:prstGeom prst="rect">
            <a:avLst/>
          </a:prstGeom>
        </p:spPr>
        <p:txBody>
          <a:bodyPr wrap="square">
            <a:spAutoFit/>
          </a:bodyPr>
          <a:lstStyle/>
          <a:p>
            <a:pPr marL="285750" indent="-285750" defTabSz="1008400">
              <a:spcBef>
                <a:spcPts val="50"/>
              </a:spcBef>
              <a:buClr>
                <a:srgbClr val="3A6AB3"/>
              </a:buClr>
              <a:buFont typeface="Arial" panose="020B0604020202020204" pitchFamily="34" charset="0"/>
              <a:buChar char="•"/>
            </a:pPr>
            <a:r>
              <a:rPr lang="en-GB" sz="1300" dirty="0">
                <a:solidFill>
                  <a:srgbClr val="333333"/>
                </a:solidFill>
                <a:latin typeface="Roboto Light" panose="02000000000000000000" pitchFamily="2" charset="0"/>
                <a:ea typeface="Roboto Light" panose="02000000000000000000" pitchFamily="2" charset="0"/>
              </a:rPr>
              <a:t>Counters installed </a:t>
            </a:r>
            <a:r>
              <a:rPr lang="en-US" sz="1300" dirty="0">
                <a:solidFill>
                  <a:srgbClr val="333333"/>
                </a:solidFill>
                <a:latin typeface="Roboto Light" panose="02000000000000000000" pitchFamily="2" charset="0"/>
                <a:ea typeface="Roboto Light" panose="02000000000000000000" pitchFamily="2" charset="0"/>
              </a:rPr>
              <a:t>downwards facing the ground </a:t>
            </a:r>
            <a:r>
              <a:rPr lang="en-GB" sz="1300" dirty="0">
                <a:solidFill>
                  <a:srgbClr val="333333"/>
                </a:solidFill>
                <a:latin typeface="Roboto Light" panose="02000000000000000000" pitchFamily="2" charset="0"/>
                <a:ea typeface="Roboto Light" panose="02000000000000000000" pitchFamily="2" charset="0"/>
              </a:rPr>
              <a:t>– does not capture the entirety of the customer &amp; unable to pick up facial features. </a:t>
            </a:r>
          </a:p>
          <a:p>
            <a:pPr defTabSz="1008400">
              <a:spcBef>
                <a:spcPts val="50"/>
              </a:spcBef>
              <a:buClr>
                <a:srgbClr val="3A6AB3"/>
              </a:buClr>
            </a:pPr>
            <a:endParaRPr lang="en-GB"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buClr>
                <a:srgbClr val="3A6AB3"/>
              </a:buClr>
              <a:buFont typeface="Arial" panose="020B0604020202020204" pitchFamily="34" charset="0"/>
              <a:buChar char="•"/>
            </a:pPr>
            <a:r>
              <a:rPr lang="en-GB" sz="1300" dirty="0">
                <a:solidFill>
                  <a:srgbClr val="333333"/>
                </a:solidFill>
                <a:latin typeface="Roboto Light" panose="02000000000000000000" pitchFamily="2" charset="0"/>
                <a:ea typeface="Roboto Light" panose="02000000000000000000" pitchFamily="2" charset="0"/>
              </a:rPr>
              <a:t>Videos are recorded only </a:t>
            </a:r>
            <a:r>
              <a:rPr lang="en-GB" sz="1300" dirty="0">
                <a:solidFill>
                  <a:srgbClr val="333333"/>
                </a:solidFill>
                <a:latin typeface="Roboto Medium" panose="02000000000000000000" pitchFamily="2" charset="0"/>
                <a:ea typeface="Roboto Medium" panose="02000000000000000000" pitchFamily="2" charset="0"/>
              </a:rPr>
              <a:t>for verification purposes </a:t>
            </a:r>
            <a:r>
              <a:rPr lang="en-GB" sz="1300" dirty="0">
                <a:solidFill>
                  <a:srgbClr val="333333"/>
                </a:solidFill>
                <a:latin typeface="Roboto Light" panose="02000000000000000000" pitchFamily="2" charset="0"/>
                <a:ea typeface="Roboto Light" panose="02000000000000000000" pitchFamily="2" charset="0"/>
              </a:rPr>
              <a:t>and </a:t>
            </a:r>
            <a:r>
              <a:rPr lang="en-GB" sz="1300" dirty="0">
                <a:solidFill>
                  <a:srgbClr val="333333"/>
                </a:solidFill>
                <a:latin typeface="Roboto Medium" panose="02000000000000000000" pitchFamily="2" charset="0"/>
                <a:ea typeface="Roboto Medium" panose="02000000000000000000" pitchFamily="2" charset="0"/>
              </a:rPr>
              <a:t>taken in low resolution</a:t>
            </a:r>
            <a:r>
              <a:rPr lang="en-GB" sz="1300" dirty="0">
                <a:solidFill>
                  <a:srgbClr val="333333"/>
                </a:solidFill>
                <a:latin typeface="Roboto Light" panose="02000000000000000000" pitchFamily="2" charset="0"/>
                <a:ea typeface="Roboto Light" panose="02000000000000000000" pitchFamily="2" charset="0"/>
              </a:rPr>
              <a:t>. The videos will be deleted once verification is completed. </a:t>
            </a:r>
          </a:p>
          <a:p>
            <a:pPr marL="285750" indent="-285750" defTabSz="1008400">
              <a:spcBef>
                <a:spcPts val="50"/>
              </a:spcBef>
              <a:buClr>
                <a:srgbClr val="3A6AB3"/>
              </a:buClr>
              <a:buFont typeface="Arial" panose="020B0604020202020204" pitchFamily="34" charset="0"/>
              <a:buChar char="•"/>
            </a:pPr>
            <a:endParaRPr lang="en-GB"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buClr>
                <a:srgbClr val="3A6AB3"/>
              </a:buClr>
              <a:buFont typeface="Arial" panose="020B0604020202020204" pitchFamily="34" charset="0"/>
              <a:buChar char="•"/>
            </a:pPr>
            <a:r>
              <a:rPr lang="en-GB" sz="1300" dirty="0">
                <a:solidFill>
                  <a:srgbClr val="333333"/>
                </a:solidFill>
                <a:latin typeface="Roboto Light" panose="02000000000000000000" pitchFamily="2" charset="0"/>
                <a:ea typeface="Roboto Light" panose="02000000000000000000" pitchFamily="2" charset="0"/>
              </a:rPr>
              <a:t>FootfallCam uses 3D depth map instead of video images for counting purposes – </a:t>
            </a:r>
            <a:r>
              <a:rPr lang="en-US" sz="1300" dirty="0">
                <a:solidFill>
                  <a:srgbClr val="333333"/>
                </a:solidFill>
                <a:latin typeface="Roboto Light" panose="02000000000000000000" pitchFamily="2" charset="0"/>
                <a:ea typeface="Roboto Light" panose="02000000000000000000" pitchFamily="2" charset="0"/>
              </a:rPr>
              <a:t>data collected are non-visual and are will not be able to be identify with any individuals.</a:t>
            </a:r>
          </a:p>
          <a:p>
            <a:pPr defTabSz="1008400">
              <a:spcBef>
                <a:spcPts val="50"/>
              </a:spcBef>
              <a:buClr>
                <a:srgbClr val="3A6AB3"/>
              </a:buClr>
            </a:pPr>
            <a:endParaRPr lang="en-GB"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buClr>
                <a:srgbClr val="3A6AB3"/>
              </a:buClr>
              <a:buFont typeface="Arial" panose="020B0604020202020204" pitchFamily="34" charset="0"/>
              <a:buChar char="•"/>
            </a:pPr>
            <a:r>
              <a:rPr lang="en-GB" sz="1300" dirty="0">
                <a:solidFill>
                  <a:srgbClr val="333333"/>
                </a:solidFill>
                <a:latin typeface="Roboto Light" panose="02000000000000000000" pitchFamily="2" charset="0"/>
                <a:ea typeface="Roboto Light" panose="02000000000000000000" pitchFamily="2" charset="0"/>
              </a:rPr>
              <a:t>FootfallCam is </a:t>
            </a:r>
            <a:r>
              <a:rPr lang="en-GB" sz="1300" dirty="0">
                <a:solidFill>
                  <a:srgbClr val="333333"/>
                </a:solidFill>
                <a:latin typeface="Roboto Medium" panose="02000000000000000000" pitchFamily="2" charset="0"/>
                <a:ea typeface="Roboto Medium" panose="02000000000000000000" pitchFamily="2" charset="0"/>
              </a:rPr>
              <a:t>exempt from GDPR</a:t>
            </a:r>
            <a:r>
              <a:rPr lang="en-GB" sz="1300" dirty="0">
                <a:solidFill>
                  <a:srgbClr val="333333"/>
                </a:solidFill>
                <a:latin typeface="Roboto Light" panose="02000000000000000000" pitchFamily="2" charset="0"/>
                <a:ea typeface="Roboto Light" panose="02000000000000000000" pitchFamily="2" charset="0"/>
              </a:rPr>
              <a:t>. More information can be found </a:t>
            </a:r>
            <a:r>
              <a:rPr lang="en-GB" sz="1300" dirty="0">
                <a:solidFill>
                  <a:srgbClr val="333333"/>
                </a:solidFill>
                <a:latin typeface="Roboto Light" panose="02000000000000000000" pitchFamily="2" charset="0"/>
                <a:ea typeface="Roboto Light" panose="02000000000000000000" pitchFamily="2" charset="0"/>
                <a:hlinkClick r:id="rId5"/>
              </a:rPr>
              <a:t>here</a:t>
            </a:r>
            <a:r>
              <a:rPr lang="en-GB" sz="1300" dirty="0">
                <a:solidFill>
                  <a:srgbClr val="333333"/>
                </a:solidFill>
                <a:latin typeface="Roboto Light" panose="02000000000000000000" pitchFamily="2" charset="0"/>
                <a:ea typeface="Roboto Light" panose="02000000000000000000" pitchFamily="2" charset="0"/>
              </a:rPr>
              <a:t>.</a:t>
            </a:r>
          </a:p>
          <a:p>
            <a:pPr marL="285750" indent="-285750" defTabSz="1008400">
              <a:spcBef>
                <a:spcPts val="50"/>
              </a:spcBef>
              <a:buClr>
                <a:srgbClr val="3A6AB3"/>
              </a:buClr>
              <a:buFont typeface="Arial" panose="020B0604020202020204" pitchFamily="34" charset="0"/>
              <a:buChar char="•"/>
            </a:pPr>
            <a:endParaRPr lang="en-GB" sz="1300" dirty="0">
              <a:solidFill>
                <a:srgbClr val="333333"/>
              </a:solidFill>
              <a:latin typeface="Roboto Light" panose="02000000000000000000" pitchFamily="2" charset="0"/>
              <a:ea typeface="Roboto Light" panose="02000000000000000000" pitchFamily="2" charset="0"/>
            </a:endParaRPr>
          </a:p>
        </p:txBody>
      </p:sp>
      <p:pic>
        <p:nvPicPr>
          <p:cNvPr id="2" name="Picture 1">
            <a:extLst>
              <a:ext uri="{FF2B5EF4-FFF2-40B4-BE49-F238E27FC236}">
                <a16:creationId xmlns:a16="http://schemas.microsoft.com/office/drawing/2014/main" id="{EE4563CD-44DC-40B4-BBB9-CE8EA98092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
        <p:nvSpPr>
          <p:cNvPr id="4" name="Title 33">
            <a:extLst>
              <a:ext uri="{FF2B5EF4-FFF2-40B4-BE49-F238E27FC236}">
                <a16:creationId xmlns:a16="http://schemas.microsoft.com/office/drawing/2014/main" id="{26DD9F15-E1CB-460B-B4BC-CD527633350C}"/>
              </a:ext>
            </a:extLst>
          </p:cNvPr>
          <p:cNvSpPr txBox="1">
            <a:spLocks/>
          </p:cNvSpPr>
          <p:nvPr/>
        </p:nvSpPr>
        <p:spPr>
          <a:xfrm>
            <a:off x="408761" y="253348"/>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ea typeface="Roboto" panose="02000000000000000000" pitchFamily="2" charset="0"/>
              </a:rPr>
              <a:t>#3: Data Privacy and GDPR Exemption</a:t>
            </a:r>
          </a:p>
          <a:p>
            <a:endParaRPr lang="en-US" sz="3400" spc="-150" dirty="0">
              <a:solidFill>
                <a:srgbClr val="3A6AB3"/>
              </a:solidFill>
              <a:latin typeface="Work Sans Medium" pitchFamily="2" charset="0"/>
              <a:ea typeface="Roboto" panose="02000000000000000000" pitchFamily="2" charset="0"/>
            </a:endParaRPr>
          </a:p>
        </p:txBody>
      </p:sp>
    </p:spTree>
    <p:extLst>
      <p:ext uri="{BB962C8B-B14F-4D97-AF65-F5344CB8AC3E}">
        <p14:creationId xmlns:p14="http://schemas.microsoft.com/office/powerpoint/2010/main" val="356658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crowd&#10;&#10;Description generated with very high confidence">
            <a:extLst>
              <a:ext uri="{FF2B5EF4-FFF2-40B4-BE49-F238E27FC236}">
                <a16:creationId xmlns:a16="http://schemas.microsoft.com/office/drawing/2014/main" id="{92A80FBD-97C7-4B26-9753-28A73AFF81E2}"/>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9525" y="0"/>
            <a:ext cx="10688638" cy="2596208"/>
          </a:xfrm>
          <a:prstGeom prst="rect">
            <a:avLst/>
          </a:prstGeom>
        </p:spPr>
      </p:pic>
      <p:sp>
        <p:nvSpPr>
          <p:cNvPr id="23" name="Text Placeholder 7">
            <a:extLst>
              <a:ext uri="{FF2B5EF4-FFF2-40B4-BE49-F238E27FC236}">
                <a16:creationId xmlns:a16="http://schemas.microsoft.com/office/drawing/2014/main" id="{AE081FFB-110A-49E6-A039-792B3F29005D}"/>
              </a:ext>
            </a:extLst>
          </p:cNvPr>
          <p:cNvSpPr txBox="1">
            <a:spLocks/>
          </p:cNvSpPr>
          <p:nvPr/>
        </p:nvSpPr>
        <p:spPr>
          <a:xfrm>
            <a:off x="472405" y="1335216"/>
            <a:ext cx="9720626" cy="762000"/>
          </a:xfrm>
          <a:prstGeom prst="rect">
            <a:avLst/>
          </a:prstGeom>
        </p:spPr>
        <p:txBody>
          <a:bodyPr vert="horz" lIns="91440" tIns="45720" rIns="91440" bIns="45720" rtlCol="0">
            <a:norm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marR="0" lvl="0" indent="0" algn="l" defTabSz="1008400" rtl="0" eaLnBrk="1" fontAlgn="auto" latinLnBrk="0" hangingPunct="1">
              <a:lnSpc>
                <a:spcPct val="90000"/>
              </a:lnSpc>
              <a:spcBef>
                <a:spcPts val="1103"/>
              </a:spcBef>
              <a:spcAft>
                <a:spcPts val="0"/>
              </a:spcAft>
              <a:buClrTx/>
              <a:buSzTx/>
              <a:buFont typeface="Arial" panose="020B0604020202020204" pitchFamily="34" charset="0"/>
              <a:buNone/>
              <a:tabLst/>
              <a:defRPr/>
            </a:pPr>
            <a:r>
              <a:rPr kumimoji="0" lang="en-US" sz="1500" i="0" u="none" strike="noStrike" kern="1200" cap="none" spc="0" normalizeH="0" baseline="0" noProof="0" dirty="0">
                <a:ln>
                  <a:noFill/>
                </a:ln>
                <a:solidFill>
                  <a:srgbClr val="333333"/>
                </a:solidFill>
                <a:effectLst/>
                <a:uLnTx/>
                <a:uFillTx/>
                <a:latin typeface="Roboto Medium"/>
                <a:ea typeface="Source Sans Pro Light" panose="020B0403030403020204" pitchFamily="34" charset="0"/>
                <a:cs typeface="+mn-cs"/>
              </a:rPr>
              <a:t>Global Leader in People Counting System </a:t>
            </a:r>
          </a:p>
        </p:txBody>
      </p:sp>
      <p:pic>
        <p:nvPicPr>
          <p:cNvPr id="17" name="Picture 2" descr="Image result for uk flag">
            <a:extLst>
              <a:ext uri="{FF2B5EF4-FFF2-40B4-BE49-F238E27FC236}">
                <a16:creationId xmlns:a16="http://schemas.microsoft.com/office/drawing/2014/main" id="{CA781A2C-6655-4F3E-B001-1ADCAE633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680" y="572015"/>
            <a:ext cx="441820" cy="2209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36">
            <a:extLst>
              <a:ext uri="{FF2B5EF4-FFF2-40B4-BE49-F238E27FC236}">
                <a16:creationId xmlns:a16="http://schemas.microsoft.com/office/drawing/2014/main" id="{9BB96AD7-DFB3-4285-811D-4057AAE7238A}"/>
              </a:ext>
            </a:extLst>
          </p:cNvPr>
          <p:cNvSpPr txBox="1">
            <a:spLocks/>
          </p:cNvSpPr>
          <p:nvPr/>
        </p:nvSpPr>
        <p:spPr>
          <a:xfrm>
            <a:off x="489872" y="1383590"/>
            <a:ext cx="8817518" cy="665252"/>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marR="0" lvl="0" indent="0" algn="l" defTabSz="1008400" rtl="0" eaLnBrk="1" fontAlgn="auto" latinLnBrk="0" hangingPunct="1">
              <a:lnSpc>
                <a:spcPct val="90000"/>
              </a:lnSpc>
              <a:spcBef>
                <a:spcPts val="1103"/>
              </a:spcBef>
              <a:spcAft>
                <a:spcPts val="0"/>
              </a:spcAft>
              <a:buClrTx/>
              <a:buSzTx/>
              <a:buFont typeface="Arial" panose="020B0604020202020204" pitchFamily="34" charset="0"/>
              <a:buNone/>
              <a:tabLst/>
              <a:defRPr/>
            </a:pPr>
            <a:endParaRPr kumimoji="0" lang="en-US" sz="1500" b="1" i="0" u="none" strike="noStrike" kern="1200" cap="none" spc="0" normalizeH="0" baseline="0" noProof="0" dirty="0">
              <a:ln>
                <a:noFill/>
              </a:ln>
              <a:solidFill>
                <a:srgbClr val="666666"/>
              </a:solidFill>
              <a:effectLst/>
              <a:uLnTx/>
              <a:uFillTx/>
              <a:latin typeface="Calibri Light" panose="020F0302020204030204"/>
              <a:ea typeface="+mn-ea"/>
              <a:cs typeface="+mn-cs"/>
            </a:endParaRPr>
          </a:p>
        </p:txBody>
      </p:sp>
      <p:sp>
        <p:nvSpPr>
          <p:cNvPr id="19" name="Text Placeholder 7">
            <a:extLst>
              <a:ext uri="{FF2B5EF4-FFF2-40B4-BE49-F238E27FC236}">
                <a16:creationId xmlns:a16="http://schemas.microsoft.com/office/drawing/2014/main" id="{E2EA53E3-E08C-4FC6-AF6A-01163350E242}"/>
              </a:ext>
            </a:extLst>
          </p:cNvPr>
          <p:cNvSpPr txBox="1">
            <a:spLocks/>
          </p:cNvSpPr>
          <p:nvPr/>
        </p:nvSpPr>
        <p:spPr>
          <a:xfrm>
            <a:off x="489872" y="1668295"/>
            <a:ext cx="9638993" cy="1150206"/>
          </a:xfrm>
          <a:prstGeom prst="rect">
            <a:avLst/>
          </a:prstGeom>
        </p:spPr>
        <p:txBody>
          <a:bodyPr vert="horz" lIns="91440" tIns="45720" rIns="91440" bIns="45720" rtlCol="0">
            <a:norm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marR="0" lvl="0" indent="0" algn="l" defTabSz="1008400" rtl="0" eaLnBrk="1" fontAlgn="auto" latinLnBrk="0" hangingPunct="1">
              <a:lnSpc>
                <a:spcPct val="110000"/>
              </a:lnSpc>
              <a:spcBef>
                <a:spcPts val="1103"/>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FootfallCam is the global leader in people counting solutions. Headquartered in the United Kingdom, FootfallCam started with a team of experienced engineers with the vision of creating the most advanced people counting system in the market. We are the manufacturer of both hardware and software; all the design and development are 100% in-house made. </a:t>
            </a:r>
          </a:p>
        </p:txBody>
      </p:sp>
      <p:sp>
        <p:nvSpPr>
          <p:cNvPr id="2" name="TextBox 1">
            <a:extLst>
              <a:ext uri="{FF2B5EF4-FFF2-40B4-BE49-F238E27FC236}">
                <a16:creationId xmlns:a16="http://schemas.microsoft.com/office/drawing/2014/main" id="{1977E5D7-EB4B-4846-9592-A65122FDD656}"/>
              </a:ext>
            </a:extLst>
          </p:cNvPr>
          <p:cNvSpPr txBox="1"/>
          <p:nvPr/>
        </p:nvSpPr>
        <p:spPr>
          <a:xfrm>
            <a:off x="624993" y="5357929"/>
            <a:ext cx="9090507" cy="14927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FootfallCam is continuously reinvesting more than 24% revenue into research and development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33333"/>
                </a:solidFill>
                <a:effectLst/>
                <a:uLnTx/>
                <a:uFillTx/>
                <a:latin typeface="Roboto Medium" panose="02000000000000000000" pitchFamily="2" charset="0"/>
                <a:ea typeface="Roboto Medium" panose="02000000000000000000" pitchFamily="2" charset="0"/>
              </a:rPr>
              <a:t>In-house R&amp;D team</a:t>
            </a: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 dedicated to the development of both hardware and software of FootfallCam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Combined </a:t>
            </a:r>
            <a:r>
              <a:rPr kumimoji="0" lang="en-US" sz="1300" b="0" i="0" u="none" strike="noStrike" kern="1200" cap="none" spc="0" normalizeH="0" baseline="0" noProof="0" dirty="0">
                <a:ln>
                  <a:noFill/>
                </a:ln>
                <a:solidFill>
                  <a:srgbClr val="333333"/>
                </a:solidFill>
                <a:effectLst/>
                <a:uLnTx/>
                <a:uFillTx/>
                <a:latin typeface="Roboto Medium" panose="02000000000000000000" pitchFamily="2" charset="0"/>
                <a:ea typeface="Roboto Medium" panose="02000000000000000000" pitchFamily="2" charset="0"/>
              </a:rPr>
              <a:t>over 100 years industry experiences </a:t>
            </a: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in developing people counting solution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33333"/>
                </a:solidFill>
                <a:effectLst/>
                <a:uLnTx/>
                <a:uFillTx/>
                <a:latin typeface="Roboto Medium" panose="02000000000000000000" pitchFamily="2" charset="0"/>
                <a:ea typeface="Roboto Medium" panose="02000000000000000000" pitchFamily="2" charset="0"/>
              </a:rPr>
              <a:t>Serving </a:t>
            </a:r>
            <a:r>
              <a:rPr lang="en-US" sz="1300" dirty="0">
                <a:solidFill>
                  <a:srgbClr val="333333"/>
                </a:solidFill>
                <a:latin typeface="Roboto Medium" panose="02000000000000000000" pitchFamily="2" charset="0"/>
                <a:ea typeface="Roboto Medium" panose="02000000000000000000" pitchFamily="2" charset="0"/>
              </a:rPr>
              <a:t>multiple </a:t>
            </a:r>
            <a:r>
              <a:rPr kumimoji="0" lang="en-US" sz="1300" b="0" i="0" u="none" strike="noStrike" kern="1200" cap="none" spc="0" normalizeH="0" baseline="0" noProof="0" dirty="0">
                <a:ln>
                  <a:noFill/>
                </a:ln>
                <a:solidFill>
                  <a:srgbClr val="333333"/>
                </a:solidFill>
                <a:effectLst/>
                <a:uLnTx/>
                <a:uFillTx/>
                <a:latin typeface="Roboto Medium" panose="02000000000000000000" pitchFamily="2" charset="0"/>
                <a:ea typeface="Roboto Medium" panose="02000000000000000000" pitchFamily="2" charset="0"/>
              </a:rPr>
              <a:t>sectors </a:t>
            </a: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varying from retail, fast food, restaurants, museums to smart buildings and airports.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rPr>
              <a:t>Prior to the Covid-19 scenario, our research team predicted the demand for this solution ahead live occupancy we activated our R&amp;D team to develop our Live Occupancy Control System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666666"/>
              </a:solidFill>
              <a:effectLst/>
              <a:uLnTx/>
              <a:uFillTx/>
              <a:latin typeface="Roboto Light" panose="02000000000000000000" pitchFamily="2" charset="0"/>
              <a:ea typeface="Roboto Light" panose="02000000000000000000" pitchFamily="2" charset="0"/>
            </a:endParaRPr>
          </a:p>
        </p:txBody>
      </p:sp>
      <p:pic>
        <p:nvPicPr>
          <p:cNvPr id="22" name="Picture 21">
            <a:extLst>
              <a:ext uri="{FF2B5EF4-FFF2-40B4-BE49-F238E27FC236}">
                <a16:creationId xmlns:a16="http://schemas.microsoft.com/office/drawing/2014/main" id="{3EA9DCF6-DD7A-4E04-AB9B-7BDC8A380789}"/>
              </a:ext>
            </a:extLst>
          </p:cNvPr>
          <p:cNvPicPr>
            <a:picLocks noChangeAspect="1"/>
          </p:cNvPicPr>
          <p:nvPr/>
        </p:nvPicPr>
        <p:blipFill>
          <a:blip r:embed="rId5"/>
          <a:stretch>
            <a:fillRect/>
          </a:stretch>
        </p:blipFill>
        <p:spPr>
          <a:xfrm>
            <a:off x="1725060" y="2346110"/>
            <a:ext cx="7142014" cy="2789526"/>
          </a:xfrm>
          <a:prstGeom prst="rect">
            <a:avLst/>
          </a:prstGeom>
        </p:spPr>
      </p:pic>
      <p:sp>
        <p:nvSpPr>
          <p:cNvPr id="12" name="Title 33">
            <a:extLst>
              <a:ext uri="{FF2B5EF4-FFF2-40B4-BE49-F238E27FC236}">
                <a16:creationId xmlns:a16="http://schemas.microsoft.com/office/drawing/2014/main" id="{7E918BBC-0889-4AB4-87C1-A77C2E81EDAE}"/>
              </a:ext>
            </a:extLst>
          </p:cNvPr>
          <p:cNvSpPr txBox="1">
            <a:spLocks/>
          </p:cNvSpPr>
          <p:nvPr/>
        </p:nvSpPr>
        <p:spPr>
          <a:xfrm>
            <a:off x="445998" y="373754"/>
            <a:ext cx="1046508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0" marR="0" lvl="0" indent="0" algn="l" defTabSz="1008400" rtl="0" eaLnBrk="1" fontAlgn="auto" latinLnBrk="0" hangingPunct="1">
              <a:lnSpc>
                <a:spcPct val="90000"/>
              </a:lnSpc>
              <a:spcBef>
                <a:spcPct val="0"/>
              </a:spcBef>
              <a:spcAft>
                <a:spcPts val="0"/>
              </a:spcAft>
              <a:buClr>
                <a:srgbClr val="2888C9"/>
              </a:buClr>
              <a:buSzTx/>
              <a:buFontTx/>
              <a:buNone/>
              <a:tabLst/>
              <a:defRPr/>
            </a:pPr>
            <a:r>
              <a:rPr kumimoji="0" lang="en-US" sz="3400" b="0" i="0" u="none" strike="noStrike" kern="1200" cap="none" spc="-150" normalizeH="0" baseline="0" noProof="0" dirty="0">
                <a:ln>
                  <a:noFill/>
                </a:ln>
                <a:solidFill>
                  <a:srgbClr val="3A6AB3"/>
                </a:solidFill>
                <a:effectLst/>
                <a:uLnTx/>
                <a:uFillTx/>
                <a:latin typeface="Work Sans Medium" pitchFamily="2" charset="0"/>
                <a:ea typeface="Source Sans Pro Light" panose="020B0403030403020204" pitchFamily="34" charset="0"/>
                <a:cs typeface="+mj-cs"/>
              </a:rPr>
              <a:t>About FootfallCam</a:t>
            </a:r>
            <a:r>
              <a:rPr kumimoji="0" lang="en-US" sz="3400" b="0" i="0" u="none" strike="noStrike" kern="1200" cap="none" spc="-150" normalizeH="0" baseline="0" noProof="0" dirty="0">
                <a:ln>
                  <a:noFill/>
                </a:ln>
                <a:solidFill>
                  <a:srgbClr val="3A6AB3"/>
                </a:solidFill>
                <a:effectLst/>
                <a:uLnTx/>
                <a:uFillTx/>
                <a:latin typeface="Work Sans Medium" pitchFamily="2" charset="0"/>
                <a:ea typeface="+mj-ea"/>
                <a:cs typeface="+mj-cs"/>
              </a:rPr>
              <a:t>™</a:t>
            </a:r>
            <a:endParaRPr kumimoji="0" lang="en-US" sz="3400" b="0" i="0" u="none" strike="noStrike" kern="1200" cap="none" spc="-150" normalizeH="0" baseline="0" noProof="0" dirty="0">
              <a:ln>
                <a:noFill/>
              </a:ln>
              <a:solidFill>
                <a:srgbClr val="3A6AB3"/>
              </a:solidFill>
              <a:effectLst/>
              <a:uLnTx/>
              <a:uFillTx/>
              <a:latin typeface="Work Sans Medium" pitchFamily="2" charset="0"/>
              <a:ea typeface="Source Sans Pro Light" panose="020B0403030403020204" pitchFamily="34" charset="0"/>
              <a:cs typeface="+mj-cs"/>
            </a:endParaRPr>
          </a:p>
        </p:txBody>
      </p:sp>
      <p:pic>
        <p:nvPicPr>
          <p:cNvPr id="3" name="Picture 2">
            <a:extLst>
              <a:ext uri="{FF2B5EF4-FFF2-40B4-BE49-F238E27FC236}">
                <a16:creationId xmlns:a16="http://schemas.microsoft.com/office/drawing/2014/main" id="{7259B0B5-7BBE-4D7E-8672-634CF1C0A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3250276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generated with very high confidence">
            <a:extLst>
              <a:ext uri="{FF2B5EF4-FFF2-40B4-BE49-F238E27FC236}">
                <a16:creationId xmlns:a16="http://schemas.microsoft.com/office/drawing/2014/main" id="{C0701BC7-0217-4D9D-96C2-65632D03CE14}"/>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pic>
        <p:nvPicPr>
          <p:cNvPr id="5" name="Picture 4">
            <a:extLst>
              <a:ext uri="{FF2B5EF4-FFF2-40B4-BE49-F238E27FC236}">
                <a16:creationId xmlns:a16="http://schemas.microsoft.com/office/drawing/2014/main" id="{7C9E1E11-D405-479E-BC2E-166DB25CE3F4}"/>
              </a:ext>
            </a:extLst>
          </p:cNvPr>
          <p:cNvPicPr>
            <a:picLocks noChangeAspect="1"/>
          </p:cNvPicPr>
          <p:nvPr/>
        </p:nvPicPr>
        <p:blipFill rotWithShape="1">
          <a:blip r:embed="rId4"/>
          <a:srcRect t="239" b="13945"/>
          <a:stretch/>
        </p:blipFill>
        <p:spPr>
          <a:xfrm>
            <a:off x="2841950" y="4299805"/>
            <a:ext cx="2437722" cy="2096749"/>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3" name="Picture 2">
            <a:extLst>
              <a:ext uri="{FF2B5EF4-FFF2-40B4-BE49-F238E27FC236}">
                <a16:creationId xmlns:a16="http://schemas.microsoft.com/office/drawing/2014/main" id="{FDBCCFCA-EBCE-4851-BCFD-8BD9DD5C7914}"/>
              </a:ext>
            </a:extLst>
          </p:cNvPr>
          <p:cNvPicPr>
            <a:picLocks noChangeAspect="1"/>
          </p:cNvPicPr>
          <p:nvPr/>
        </p:nvPicPr>
        <p:blipFill rotWithShape="1">
          <a:blip r:embed="rId5"/>
          <a:srcRect r="14107" b="2707"/>
          <a:stretch/>
        </p:blipFill>
        <p:spPr>
          <a:xfrm>
            <a:off x="5406883" y="4299805"/>
            <a:ext cx="2427399" cy="2108061"/>
          </a:xfrm>
          <a:prstGeom prst="rect">
            <a:avLst/>
          </a:prstGeom>
          <a:ln w="3175">
            <a:solidFill>
              <a:srgbClr val="7D7D7D"/>
            </a:solidFill>
          </a:ln>
          <a:effectLst>
            <a:outerShdw blurRad="50800" dist="38100" dir="2700000" algn="tl" rotWithShape="0">
              <a:srgbClr val="000000">
                <a:alpha val="15000"/>
              </a:srgbClr>
            </a:outerShdw>
          </a:effectLst>
        </p:spPr>
      </p:pic>
      <p:pic>
        <p:nvPicPr>
          <p:cNvPr id="2" name="Picture 1">
            <a:extLst>
              <a:ext uri="{FF2B5EF4-FFF2-40B4-BE49-F238E27FC236}">
                <a16:creationId xmlns:a16="http://schemas.microsoft.com/office/drawing/2014/main" id="{96C29F57-069F-4EC3-A161-D4F4058114D7}"/>
              </a:ext>
            </a:extLst>
          </p:cNvPr>
          <p:cNvPicPr>
            <a:picLocks noChangeAspect="1"/>
          </p:cNvPicPr>
          <p:nvPr/>
        </p:nvPicPr>
        <p:blipFill rotWithShape="1">
          <a:blip r:embed="rId6"/>
          <a:srcRect b="2393"/>
          <a:stretch/>
        </p:blipFill>
        <p:spPr>
          <a:xfrm>
            <a:off x="7960231" y="4299806"/>
            <a:ext cx="2427399" cy="2096748"/>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sp>
        <p:nvSpPr>
          <p:cNvPr id="33" name="Text Placeholder 13">
            <a:extLst>
              <a:ext uri="{FF2B5EF4-FFF2-40B4-BE49-F238E27FC236}">
                <a16:creationId xmlns:a16="http://schemas.microsoft.com/office/drawing/2014/main" id="{4A9A43A9-EEAC-4DB4-8937-B7DF1AAB592B}"/>
              </a:ext>
            </a:extLst>
          </p:cNvPr>
          <p:cNvSpPr txBox="1">
            <a:spLocks/>
          </p:cNvSpPr>
          <p:nvPr/>
        </p:nvSpPr>
        <p:spPr>
          <a:xfrm>
            <a:off x="925920" y="981274"/>
            <a:ext cx="8836797" cy="936124"/>
          </a:xfrm>
          <a:prstGeom prst="rect">
            <a:avLst/>
          </a:prstGeom>
        </p:spPr>
        <p:txBody>
          <a:bodyPr vert="horz" lIns="0" tIns="45720" rIns="0" bIns="45720" rtlCol="0">
            <a:noAutofit/>
          </a:bodyPr>
          <a:lstStyle>
            <a:lvl1pPr marL="0" indent="0" algn="l" defTabSz="1008400" rtl="0" eaLnBrk="1" latinLnBrk="0" hangingPunct="1">
              <a:lnSpc>
                <a:spcPct val="90000"/>
              </a:lnSpc>
              <a:spcBef>
                <a:spcPts val="1103"/>
              </a:spcBef>
              <a:buFont typeface="Arial" panose="020B0604020202020204" pitchFamily="34" charset="0"/>
              <a:buNone/>
              <a:defRPr sz="2647" kern="1200">
                <a:solidFill>
                  <a:srgbClr val="2888C9"/>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buClr>
                <a:srgbClr val="2888C9"/>
              </a:buClr>
            </a:pPr>
            <a:endParaRPr lang="en-US" sz="4800" dirty="0">
              <a:solidFill>
                <a:srgbClr val="666666"/>
              </a:solidFill>
              <a:ea typeface="Source Sans Pro Light" panose="020B0403030403020204" pitchFamily="34" charset="0"/>
            </a:endParaRPr>
          </a:p>
        </p:txBody>
      </p:sp>
      <p:pic>
        <p:nvPicPr>
          <p:cNvPr id="4" name="Picture 3">
            <a:extLst>
              <a:ext uri="{FF2B5EF4-FFF2-40B4-BE49-F238E27FC236}">
                <a16:creationId xmlns:a16="http://schemas.microsoft.com/office/drawing/2014/main" id="{E1AD0046-D335-4E67-BF49-0B5548EA2131}"/>
              </a:ext>
            </a:extLst>
          </p:cNvPr>
          <p:cNvPicPr>
            <a:picLocks noChangeAspect="1"/>
          </p:cNvPicPr>
          <p:nvPr/>
        </p:nvPicPr>
        <p:blipFill rotWithShape="1">
          <a:blip r:embed="rId7"/>
          <a:srcRect r="709" b="4311"/>
          <a:stretch/>
        </p:blipFill>
        <p:spPr>
          <a:xfrm>
            <a:off x="299298" y="1260921"/>
            <a:ext cx="2420086" cy="2117854"/>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7" name="Picture 6">
            <a:extLst>
              <a:ext uri="{FF2B5EF4-FFF2-40B4-BE49-F238E27FC236}">
                <a16:creationId xmlns:a16="http://schemas.microsoft.com/office/drawing/2014/main" id="{3B228AB8-E5C5-4AF5-99C8-4F511D734D02}"/>
              </a:ext>
            </a:extLst>
          </p:cNvPr>
          <p:cNvPicPr>
            <a:picLocks noChangeAspect="1"/>
          </p:cNvPicPr>
          <p:nvPr/>
        </p:nvPicPr>
        <p:blipFill rotWithShape="1">
          <a:blip r:embed="rId8"/>
          <a:srcRect r="4970"/>
          <a:stretch/>
        </p:blipFill>
        <p:spPr>
          <a:xfrm>
            <a:off x="300184" y="4299805"/>
            <a:ext cx="2419200" cy="2096749"/>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8" name="Picture 7">
            <a:extLst>
              <a:ext uri="{FF2B5EF4-FFF2-40B4-BE49-F238E27FC236}">
                <a16:creationId xmlns:a16="http://schemas.microsoft.com/office/drawing/2014/main" id="{3410C0CA-5BBD-4F66-9C6D-E870F1965EEE}"/>
              </a:ext>
            </a:extLst>
          </p:cNvPr>
          <p:cNvPicPr>
            <a:picLocks noChangeAspect="1"/>
          </p:cNvPicPr>
          <p:nvPr/>
        </p:nvPicPr>
        <p:blipFill rotWithShape="1">
          <a:blip r:embed="rId9"/>
          <a:srcRect b="17391"/>
          <a:stretch/>
        </p:blipFill>
        <p:spPr>
          <a:xfrm>
            <a:off x="2847854" y="1264500"/>
            <a:ext cx="2431818" cy="2117854"/>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10" name="Picture 9">
            <a:extLst>
              <a:ext uri="{FF2B5EF4-FFF2-40B4-BE49-F238E27FC236}">
                <a16:creationId xmlns:a16="http://schemas.microsoft.com/office/drawing/2014/main" id="{5D2D1CA6-32BE-4B27-8CB7-5FE8AAA0F771}"/>
              </a:ext>
            </a:extLst>
          </p:cNvPr>
          <p:cNvPicPr>
            <a:picLocks noChangeAspect="1"/>
          </p:cNvPicPr>
          <p:nvPr/>
        </p:nvPicPr>
        <p:blipFill rotWithShape="1">
          <a:blip r:embed="rId10"/>
          <a:srcRect b="22249"/>
          <a:stretch/>
        </p:blipFill>
        <p:spPr>
          <a:xfrm>
            <a:off x="5408142" y="1260924"/>
            <a:ext cx="2431818" cy="2117854"/>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pic>
        <p:nvPicPr>
          <p:cNvPr id="12" name="Picture 11">
            <a:extLst>
              <a:ext uri="{FF2B5EF4-FFF2-40B4-BE49-F238E27FC236}">
                <a16:creationId xmlns:a16="http://schemas.microsoft.com/office/drawing/2014/main" id="{8B1AEF51-4E6E-4968-85D5-F12438262EBB}"/>
              </a:ext>
            </a:extLst>
          </p:cNvPr>
          <p:cNvPicPr>
            <a:picLocks noChangeAspect="1"/>
          </p:cNvPicPr>
          <p:nvPr/>
        </p:nvPicPr>
        <p:blipFill rotWithShape="1">
          <a:blip r:embed="rId11"/>
          <a:srcRect b="17861"/>
          <a:stretch/>
        </p:blipFill>
        <p:spPr>
          <a:xfrm>
            <a:off x="7968430" y="1260921"/>
            <a:ext cx="2420086" cy="2117854"/>
          </a:xfrm>
          <a:prstGeom prst="rect">
            <a:avLst/>
          </a:prstGeom>
          <a:ln w="3175" cap="sq">
            <a:solidFill>
              <a:srgbClr val="7D7D7D"/>
            </a:solidFill>
            <a:prstDash val="solid"/>
            <a:miter lim="800000"/>
          </a:ln>
          <a:effectLst>
            <a:outerShdw blurRad="50800" dist="38100" dir="2700000" algn="tl" rotWithShape="0">
              <a:srgbClr val="000000">
                <a:alpha val="15000"/>
              </a:srgbClr>
            </a:outerShdw>
          </a:effectLst>
        </p:spPr>
      </p:pic>
      <p:sp>
        <p:nvSpPr>
          <p:cNvPr id="13" name="TextBox 12">
            <a:extLst>
              <a:ext uri="{FF2B5EF4-FFF2-40B4-BE49-F238E27FC236}">
                <a16:creationId xmlns:a16="http://schemas.microsoft.com/office/drawing/2014/main" id="{CD6F9A5A-ABB2-49CE-840E-D2EDBB0DD907}"/>
              </a:ext>
            </a:extLst>
          </p:cNvPr>
          <p:cNvSpPr txBox="1"/>
          <p:nvPr/>
        </p:nvSpPr>
        <p:spPr>
          <a:xfrm>
            <a:off x="228882" y="3425097"/>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2"/>
              </a:rPr>
              <a:t>Analytics Center</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14" name="TextBox 13">
            <a:extLst>
              <a:ext uri="{FF2B5EF4-FFF2-40B4-BE49-F238E27FC236}">
                <a16:creationId xmlns:a16="http://schemas.microsoft.com/office/drawing/2014/main" id="{9D95E0A4-5C1C-4F48-93F3-88DA9E70EF2B}"/>
              </a:ext>
            </a:extLst>
          </p:cNvPr>
          <p:cNvSpPr txBox="1"/>
          <p:nvPr/>
        </p:nvSpPr>
        <p:spPr>
          <a:xfrm>
            <a:off x="2786237" y="3428673"/>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3"/>
              </a:rPr>
              <a:t>Company Weekly Report</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15" name="TextBox 14">
            <a:extLst>
              <a:ext uri="{FF2B5EF4-FFF2-40B4-BE49-F238E27FC236}">
                <a16:creationId xmlns:a16="http://schemas.microsoft.com/office/drawing/2014/main" id="{12273C3C-3A89-45E1-96FE-6FDA89712483}"/>
              </a:ext>
            </a:extLst>
          </p:cNvPr>
          <p:cNvSpPr txBox="1"/>
          <p:nvPr/>
        </p:nvSpPr>
        <p:spPr>
          <a:xfrm>
            <a:off x="5407512" y="3425097"/>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4"/>
              </a:rPr>
              <a:t>Site Weekly Report</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16" name="TextBox 15">
            <a:extLst>
              <a:ext uri="{FF2B5EF4-FFF2-40B4-BE49-F238E27FC236}">
                <a16:creationId xmlns:a16="http://schemas.microsoft.com/office/drawing/2014/main" id="{0D9BD60B-BE04-4D03-A3FD-E82E419332E0}"/>
              </a:ext>
            </a:extLst>
          </p:cNvPr>
          <p:cNvSpPr txBox="1"/>
          <p:nvPr/>
        </p:nvSpPr>
        <p:spPr>
          <a:xfrm>
            <a:off x="228882" y="6478939"/>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5"/>
              </a:rPr>
              <a:t>Live Occupancy</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19" name="TextBox 18">
            <a:extLst>
              <a:ext uri="{FF2B5EF4-FFF2-40B4-BE49-F238E27FC236}">
                <a16:creationId xmlns:a16="http://schemas.microsoft.com/office/drawing/2014/main" id="{7D0A0882-CA0B-403C-9C51-B63ECDC7338A}"/>
              </a:ext>
            </a:extLst>
          </p:cNvPr>
          <p:cNvSpPr txBox="1"/>
          <p:nvPr/>
        </p:nvSpPr>
        <p:spPr>
          <a:xfrm>
            <a:off x="2847854" y="6478938"/>
            <a:ext cx="2560918" cy="523220"/>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6"/>
              </a:rPr>
              <a:t>Zone Analytics </a:t>
            </a:r>
            <a:endParaRPr lang="en-US" sz="1400" dirty="0">
              <a:solidFill>
                <a:schemeClr val="bg2">
                  <a:lumMod val="50000"/>
                </a:schemeClr>
              </a:solidFill>
              <a:latin typeface="Roboto Thin" panose="02000000000000000000" pitchFamily="2" charset="0"/>
              <a:ea typeface="Roboto Thin" panose="02000000000000000000" pitchFamily="2" charset="0"/>
            </a:endParaRPr>
          </a:p>
          <a:p>
            <a:pPr algn="ct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0" name="TextBox 19">
            <a:extLst>
              <a:ext uri="{FF2B5EF4-FFF2-40B4-BE49-F238E27FC236}">
                <a16:creationId xmlns:a16="http://schemas.microsoft.com/office/drawing/2014/main" id="{8249668A-0FF0-4B95-9CAB-D2B6AB59CB5B}"/>
              </a:ext>
            </a:extLst>
          </p:cNvPr>
          <p:cNvSpPr txBox="1"/>
          <p:nvPr/>
        </p:nvSpPr>
        <p:spPr>
          <a:xfrm>
            <a:off x="7898840" y="3425094"/>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7"/>
              </a:rPr>
              <a:t>Marketing Effectiveness</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1" name="Title 33">
            <a:extLst>
              <a:ext uri="{FF2B5EF4-FFF2-40B4-BE49-F238E27FC236}">
                <a16:creationId xmlns:a16="http://schemas.microsoft.com/office/drawing/2014/main" id="{5FA26A25-00B3-4457-89F6-EB155E7C6C6D}"/>
              </a:ext>
            </a:extLst>
          </p:cNvPr>
          <p:cNvSpPr txBox="1">
            <a:spLocks/>
          </p:cNvSpPr>
          <p:nvPr/>
        </p:nvSpPr>
        <p:spPr>
          <a:xfrm>
            <a:off x="408761" y="253348"/>
            <a:ext cx="1029468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ea typeface="Roboto" panose="02000000000000000000" pitchFamily="2" charset="0"/>
              </a:rPr>
              <a:t>Reporting Suite</a:t>
            </a:r>
          </a:p>
        </p:txBody>
      </p:sp>
      <p:sp>
        <p:nvSpPr>
          <p:cNvPr id="23" name="TextBox 22">
            <a:extLst>
              <a:ext uri="{FF2B5EF4-FFF2-40B4-BE49-F238E27FC236}">
                <a16:creationId xmlns:a16="http://schemas.microsoft.com/office/drawing/2014/main" id="{1D8D66A8-10ED-4AD3-9494-D47D70B8E24C}"/>
              </a:ext>
            </a:extLst>
          </p:cNvPr>
          <p:cNvSpPr txBox="1"/>
          <p:nvPr/>
        </p:nvSpPr>
        <p:spPr>
          <a:xfrm>
            <a:off x="5343592" y="6482514"/>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8"/>
              </a:rPr>
              <a:t>Mecca Occupancy</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sp>
        <p:nvSpPr>
          <p:cNvPr id="24" name="TextBox 23">
            <a:extLst>
              <a:ext uri="{FF2B5EF4-FFF2-40B4-BE49-F238E27FC236}">
                <a16:creationId xmlns:a16="http://schemas.microsoft.com/office/drawing/2014/main" id="{9C4FBF70-D5CC-435B-9870-46C5D3CE8B72}"/>
              </a:ext>
            </a:extLst>
          </p:cNvPr>
          <p:cNvSpPr txBox="1"/>
          <p:nvPr/>
        </p:nvSpPr>
        <p:spPr>
          <a:xfrm>
            <a:off x="7962564" y="6478937"/>
            <a:ext cx="2560918" cy="307777"/>
          </a:xfrm>
          <a:prstGeom prst="rect">
            <a:avLst/>
          </a:prstGeom>
          <a:noFill/>
        </p:spPr>
        <p:txBody>
          <a:bodyPr wrap="square" rtlCol="0">
            <a:spAutoFit/>
          </a:bodyPr>
          <a:lstStyle/>
          <a:p>
            <a:pPr algn="ctr"/>
            <a:r>
              <a:rPr lang="en-US" sz="1400" dirty="0">
                <a:solidFill>
                  <a:schemeClr val="bg2">
                    <a:lumMod val="50000"/>
                  </a:schemeClr>
                </a:solidFill>
                <a:latin typeface="Roboto Thin" panose="02000000000000000000" pitchFamily="2" charset="0"/>
                <a:ea typeface="Roboto Thin" panose="02000000000000000000" pitchFamily="2" charset="0"/>
                <a:hlinkClick r:id="rId19"/>
              </a:rPr>
              <a:t>Queue Counting</a:t>
            </a:r>
            <a:endParaRPr lang="en-MY" sz="1400" dirty="0">
              <a:solidFill>
                <a:schemeClr val="bg2">
                  <a:lumMod val="50000"/>
                </a:schemeClr>
              </a:solidFill>
              <a:latin typeface="Roboto Thin" panose="02000000000000000000" pitchFamily="2" charset="0"/>
              <a:ea typeface="Roboto Thin" panose="02000000000000000000" pitchFamily="2" charset="0"/>
            </a:endParaRPr>
          </a:p>
        </p:txBody>
      </p:sp>
      <p:pic>
        <p:nvPicPr>
          <p:cNvPr id="9" name="Picture 8">
            <a:extLst>
              <a:ext uri="{FF2B5EF4-FFF2-40B4-BE49-F238E27FC236}">
                <a16:creationId xmlns:a16="http://schemas.microsoft.com/office/drawing/2014/main" id="{E6AF489F-8238-49D1-82E3-DA1E775C749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3731292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crowd&#10;&#10;Description generated with very high confidence">
            <a:extLst>
              <a:ext uri="{FF2B5EF4-FFF2-40B4-BE49-F238E27FC236}">
                <a16:creationId xmlns:a16="http://schemas.microsoft.com/office/drawing/2014/main" id="{6289837B-55D0-4F3E-88FB-C7FFF24F9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 y="-2140980"/>
            <a:ext cx="10688638" cy="5640286"/>
          </a:xfrm>
          <a:prstGeom prst="rect">
            <a:avLst/>
          </a:prstGeom>
        </p:spPr>
      </p:pic>
      <p:sp>
        <p:nvSpPr>
          <p:cNvPr id="7" name="Text Placeholder 9">
            <a:extLst>
              <a:ext uri="{FF2B5EF4-FFF2-40B4-BE49-F238E27FC236}">
                <a16:creationId xmlns:a16="http://schemas.microsoft.com/office/drawing/2014/main" id="{107C0B0A-A258-4E53-8A09-FE10D02873E3}"/>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8200" spc="-150" dirty="0">
                <a:solidFill>
                  <a:srgbClr val="3A6AB3"/>
                </a:solidFill>
                <a:latin typeface="Work Sans Medium" pitchFamily="2" charset="0"/>
              </a:rPr>
              <a:t>Case Studies</a:t>
            </a:r>
          </a:p>
        </p:txBody>
      </p:sp>
      <p:sp>
        <p:nvSpPr>
          <p:cNvPr id="8" name="Text Placeholder 17">
            <a:extLst>
              <a:ext uri="{FF2B5EF4-FFF2-40B4-BE49-F238E27FC236}">
                <a16:creationId xmlns:a16="http://schemas.microsoft.com/office/drawing/2014/main" id="{4AB20FA5-AA95-423C-B4A4-17E9F09340AD}"/>
              </a:ext>
            </a:extLst>
          </p:cNvPr>
          <p:cNvSpPr txBox="1">
            <a:spLocks/>
          </p:cNvSpPr>
          <p:nvPr/>
        </p:nvSpPr>
        <p:spPr>
          <a:xfrm>
            <a:off x="273092" y="6938614"/>
            <a:ext cx="361182" cy="398919"/>
          </a:xfrm>
          <a:prstGeom prst="rect">
            <a:avLst/>
          </a:prstGeom>
        </p:spPr>
        <p:txBody>
          <a:bodyPr vert="horz" lIns="91440" tIns="45720" rIns="91440" bIns="45720" rtlCol="0">
            <a:normAutofit/>
          </a:bodyPr>
          <a:lstStyle>
            <a:lvl1pPr marL="0" indent="0" algn="l" defTabSz="1008400" rtl="0" eaLnBrk="1" latinLnBrk="0" hangingPunct="1">
              <a:lnSpc>
                <a:spcPct val="90000"/>
              </a:lnSpc>
              <a:spcBef>
                <a:spcPts val="221"/>
              </a:spcBef>
              <a:buFont typeface="Arial" panose="020B0604020202020204" pitchFamily="34" charset="0"/>
              <a:buNone/>
              <a:defRPr sz="1103" kern="1200">
                <a:solidFill>
                  <a:srgbClr val="666666"/>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endParaRPr lang="en-US" sz="1800" dirty="0">
              <a:latin typeface="+mj-lt"/>
            </a:endParaRPr>
          </a:p>
        </p:txBody>
      </p:sp>
    </p:spTree>
    <p:extLst>
      <p:ext uri="{BB962C8B-B14F-4D97-AF65-F5344CB8AC3E}">
        <p14:creationId xmlns:p14="http://schemas.microsoft.com/office/powerpoint/2010/main" val="1612166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front of a crowd&#10;&#10;Description generated with very high confidence">
            <a:extLst>
              <a:ext uri="{FF2B5EF4-FFF2-40B4-BE49-F238E27FC236}">
                <a16:creationId xmlns:a16="http://schemas.microsoft.com/office/drawing/2014/main" id="{0FD34D8B-125A-4B18-9986-3EECE9E18F91}"/>
              </a:ext>
            </a:extLst>
          </p:cNvPr>
          <p:cNvPicPr>
            <a:picLocks noChangeAspect="1"/>
          </p:cNvPicPr>
          <p:nvPr/>
        </p:nvPicPr>
        <p:blipFill rotWithShape="1">
          <a:blip r:embed="rId3">
            <a:extLst>
              <a:ext uri="{28A0092B-C50C-407E-A947-70E740481C1C}">
                <a14:useLocalDpi xmlns:a14="http://schemas.microsoft.com/office/drawing/2010/main" val="0"/>
              </a:ext>
            </a:extLst>
          </a:blip>
          <a:srcRect t="37958"/>
          <a:stretch/>
        </p:blipFill>
        <p:spPr>
          <a:xfrm>
            <a:off x="2643" y="0"/>
            <a:ext cx="10688638" cy="3499306"/>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443126" y="718173"/>
            <a:ext cx="9790429"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26" name="Text Placeholder 10">
            <a:extLst>
              <a:ext uri="{FF2B5EF4-FFF2-40B4-BE49-F238E27FC236}">
                <a16:creationId xmlns:a16="http://schemas.microsoft.com/office/drawing/2014/main" id="{F7F6E34B-EB26-4197-B577-424211937103}"/>
              </a:ext>
            </a:extLst>
          </p:cNvPr>
          <p:cNvSpPr txBox="1">
            <a:spLocks/>
          </p:cNvSpPr>
          <p:nvPr/>
        </p:nvSpPr>
        <p:spPr>
          <a:xfrm>
            <a:off x="6884994" y="5518864"/>
            <a:ext cx="3495464"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3" name="TextBox 2">
            <a:extLst>
              <a:ext uri="{FF2B5EF4-FFF2-40B4-BE49-F238E27FC236}">
                <a16:creationId xmlns:a16="http://schemas.microsoft.com/office/drawing/2014/main" id="{7DF6E210-AA99-490D-895F-3C8D97EB4B40}"/>
              </a:ext>
            </a:extLst>
          </p:cNvPr>
          <p:cNvSpPr txBox="1"/>
          <p:nvPr/>
        </p:nvSpPr>
        <p:spPr>
          <a:xfrm>
            <a:off x="5074798" y="1471716"/>
            <a:ext cx="5158758" cy="5191165"/>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
                <a:srgbClr val="2888C9"/>
              </a:buClr>
              <a:buSzTx/>
              <a:buFontTx/>
              <a:buNone/>
              <a:tabLst/>
              <a:defRPr/>
            </a:pPr>
            <a:r>
              <a:rPr kumimoji="0" lang="en-US" sz="2000" i="0" strike="noStrike" kern="1200" cap="none" spc="0" normalizeH="0" baseline="0" noProof="0" dirty="0">
                <a:ln>
                  <a:noFill/>
                </a:ln>
                <a:solidFill>
                  <a:schemeClr val="tx1">
                    <a:lumMod val="65000"/>
                    <a:lumOff val="35000"/>
                  </a:schemeClr>
                </a:solidFill>
                <a:effectLst/>
                <a:uLnTx/>
                <a:uFillTx/>
                <a:latin typeface="Segoe UI" panose="020B0502040204020203" pitchFamily="34" charset="0"/>
                <a:ea typeface="Roboto Medium" panose="02000000000000000000" pitchFamily="2" charset="0"/>
                <a:cs typeface="Segoe UI" panose="020B0502040204020203" pitchFamily="34" charset="0"/>
              </a:rPr>
              <a:t>Oldest university in the English-speaking world.</a:t>
            </a:r>
          </a:p>
          <a:p>
            <a:pPr marL="0" marR="0" lvl="0" indent="0" algn="l" defTabSz="457200" rtl="0" eaLnBrk="1" fontAlgn="auto" latinLnBrk="0" hangingPunct="1">
              <a:lnSpc>
                <a:spcPct val="100000"/>
              </a:lnSpc>
              <a:spcBef>
                <a:spcPts val="1200"/>
              </a:spcBef>
              <a:spcAft>
                <a:spcPts val="0"/>
              </a:spcAft>
              <a:buClr>
                <a:srgbClr val="2888C9"/>
              </a:buClr>
              <a:buSzTx/>
              <a:buFontTx/>
              <a:buNone/>
              <a:tabLst/>
              <a:defRPr/>
            </a:pPr>
            <a:endParaRPr kumimoji="0" lang="en-US" sz="2000" i="0" strike="noStrike" kern="1200" cap="none" spc="0" normalizeH="0" baseline="0" noProof="0" dirty="0">
              <a:ln>
                <a:noFill/>
              </a:ln>
              <a:solidFill>
                <a:srgbClr val="3A6AB3"/>
              </a:solidFill>
              <a:effectLst/>
              <a:uLnTx/>
              <a:uFillTx/>
              <a:latin typeface="Segoe UI" panose="020B0502040204020203" pitchFamily="34" charset="0"/>
              <a:ea typeface="Roboto Medium" panose="02000000000000000000" pitchFamily="2"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
                <a:srgbClr val="2888C9"/>
              </a:buClr>
              <a:buSzTx/>
              <a:buFontTx/>
              <a:buNone/>
              <a:tabLst/>
              <a:defRPr/>
            </a:pPr>
            <a:r>
              <a:rPr kumimoji="0" lang="en-US" sz="1400" i="0" strike="noStrike" kern="1200" cap="none" spc="0" normalizeH="0" baseline="0" noProof="0" dirty="0">
                <a:ln>
                  <a:noFill/>
                </a:ln>
                <a:solidFill>
                  <a:srgbClr val="3A6AB3"/>
                </a:solidFill>
                <a:effectLst/>
                <a:uLnTx/>
                <a:uFillTx/>
                <a:latin typeface="Segoe UI" panose="020B0502040204020203" pitchFamily="34" charset="0"/>
                <a:ea typeface="Roboto Medium" panose="02000000000000000000" pitchFamily="2" charset="0"/>
                <a:cs typeface="Segoe UI" panose="020B0502040204020203" pitchFamily="34" charset="0"/>
              </a:rPr>
              <a:t>Requirements: </a:t>
            </a:r>
          </a:p>
          <a:p>
            <a:pPr marL="285750" indent="-285750">
              <a:spcBef>
                <a:spcPts val="3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Large venue, high traffic</a:t>
            </a:r>
          </a:p>
          <a:p>
            <a:pPr marL="285750" indent="-285750">
              <a:spcBef>
                <a:spcPts val="12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Need to give peace of mind to students</a:t>
            </a:r>
          </a:p>
          <a:p>
            <a:pPr marL="285750" indent="-285750">
              <a:spcBef>
                <a:spcPts val="12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Limited staffs, automation required</a:t>
            </a:r>
          </a:p>
          <a:p>
            <a:pPr marL="285750" indent="-285750">
              <a:spcBef>
                <a:spcPts val="500"/>
              </a:spcBef>
              <a:buClr>
                <a:srgbClr val="3A6AB3"/>
              </a:buClr>
              <a:buFont typeface="Arial" panose="020B0604020202020204" pitchFamily="34" charset="0"/>
              <a:buChar char="•"/>
            </a:pPr>
            <a:endParaRPr lang="en-US" sz="2000" dirty="0">
              <a:solidFill>
                <a:srgbClr val="333333"/>
              </a:solidFill>
              <a:latin typeface="Segoe UI" panose="020B0502040204020203" pitchFamily="34" charset="0"/>
              <a:ea typeface="Roboto Light" panose="02000000000000000000" pitchFamily="2" charset="0"/>
              <a:cs typeface="Segoe UI" panose="020B0502040204020203" pitchFamily="34" charset="0"/>
            </a:endParaRPr>
          </a:p>
          <a:p>
            <a:pPr>
              <a:spcBef>
                <a:spcPts val="500"/>
              </a:spcBef>
              <a:buClr>
                <a:srgbClr val="3A6AB3"/>
              </a:buClr>
            </a:pPr>
            <a:r>
              <a:rPr lang="en-US" sz="1400" dirty="0">
                <a:solidFill>
                  <a:srgbClr val="3A6AB3"/>
                </a:solidFill>
                <a:latin typeface="Segoe UI" panose="020B0502040204020203" pitchFamily="34" charset="0"/>
                <a:ea typeface="Roboto Medium" panose="02000000000000000000" pitchFamily="2" charset="0"/>
                <a:cs typeface="Segoe UI" panose="020B0502040204020203" pitchFamily="34" charset="0"/>
              </a:rPr>
              <a:t>FootfallCam Solutions: </a:t>
            </a:r>
          </a:p>
          <a:p>
            <a:pPr marL="342900" indent="-342900">
              <a:spcBef>
                <a:spcPts val="3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Highly accurate, real-time centralized data, adjustable occupancy limit</a:t>
            </a:r>
          </a:p>
          <a:p>
            <a:pPr marL="342900" indent="-342900">
              <a:spcBef>
                <a:spcPts val="12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Automated display of occupancy limit</a:t>
            </a:r>
          </a:p>
          <a:p>
            <a:pPr marL="342900" indent="-342900">
              <a:spcBef>
                <a:spcPts val="1200"/>
              </a:spcBef>
              <a:buClr>
                <a:srgbClr val="3A6AB3"/>
              </a:buClr>
              <a:buFont typeface="Arial" panose="020B0604020202020204" pitchFamily="34" charset="0"/>
              <a:buChar char="•"/>
            </a:pPr>
            <a:r>
              <a:rPr lang="en-US" sz="2000" dirty="0">
                <a:solidFill>
                  <a:schemeClr val="tx1">
                    <a:lumMod val="75000"/>
                    <a:lumOff val="25000"/>
                  </a:schemeClr>
                </a:solidFill>
                <a:latin typeface="Segoe UI" panose="020B0502040204020203" pitchFamily="34" charset="0"/>
                <a:ea typeface="Roboto Light" panose="02000000000000000000" pitchFamily="2" charset="0"/>
                <a:cs typeface="Segoe UI" panose="020B0502040204020203" pitchFamily="34" charset="0"/>
              </a:rPr>
              <a:t>Automated audio alert of occupancy threshold</a:t>
            </a:r>
          </a:p>
        </p:txBody>
      </p:sp>
      <p:sp>
        <p:nvSpPr>
          <p:cNvPr id="6" name="TextBox 5">
            <a:extLst>
              <a:ext uri="{FF2B5EF4-FFF2-40B4-BE49-F238E27FC236}">
                <a16:creationId xmlns:a16="http://schemas.microsoft.com/office/drawing/2014/main" id="{43B60BDE-B873-4BB0-A2B9-2988FB6AF99D}"/>
              </a:ext>
            </a:extLst>
          </p:cNvPr>
          <p:cNvSpPr txBox="1"/>
          <p:nvPr/>
        </p:nvSpPr>
        <p:spPr>
          <a:xfrm>
            <a:off x="528803" y="2147575"/>
            <a:ext cx="1790700" cy="369332"/>
          </a:xfrm>
          <a:prstGeom prst="rect">
            <a:avLst/>
          </a:prstGeom>
          <a:noFill/>
        </p:spPr>
        <p:txBody>
          <a:bodyPr wrap="square" rtlCol="0">
            <a:spAutoFit/>
          </a:bodyPr>
          <a:lstStyle/>
          <a:p>
            <a:endParaRPr lang="en-US" dirty="0">
              <a:solidFill>
                <a:srgbClr val="FF0000"/>
              </a:solidFill>
            </a:endParaRPr>
          </a:p>
        </p:txBody>
      </p:sp>
      <p:pic>
        <p:nvPicPr>
          <p:cNvPr id="7" name="Picture 6">
            <a:extLst>
              <a:ext uri="{FF2B5EF4-FFF2-40B4-BE49-F238E27FC236}">
                <a16:creationId xmlns:a16="http://schemas.microsoft.com/office/drawing/2014/main" id="{CCB80A1C-D50E-4BAB-A212-A730909B6966}"/>
              </a:ext>
            </a:extLst>
          </p:cNvPr>
          <p:cNvPicPr>
            <a:picLocks noChangeAspect="1"/>
          </p:cNvPicPr>
          <p:nvPr/>
        </p:nvPicPr>
        <p:blipFill>
          <a:blip r:embed="rId4"/>
          <a:stretch>
            <a:fillRect/>
          </a:stretch>
        </p:blipFill>
        <p:spPr>
          <a:xfrm>
            <a:off x="684335" y="1335605"/>
            <a:ext cx="3932737" cy="2656110"/>
          </a:xfrm>
          <a:prstGeom prst="rect">
            <a:avLst/>
          </a:prstGeom>
        </p:spPr>
      </p:pic>
      <p:pic>
        <p:nvPicPr>
          <p:cNvPr id="5" name="Picture 4">
            <a:extLst>
              <a:ext uri="{FF2B5EF4-FFF2-40B4-BE49-F238E27FC236}">
                <a16:creationId xmlns:a16="http://schemas.microsoft.com/office/drawing/2014/main" id="{B0484185-C0CC-4927-A911-A95521257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114" y="4120255"/>
            <a:ext cx="3239177" cy="2797217"/>
          </a:xfrm>
          <a:prstGeom prst="rect">
            <a:avLst/>
          </a:prstGeom>
        </p:spPr>
      </p:pic>
      <p:sp>
        <p:nvSpPr>
          <p:cNvPr id="4" name="Title 33">
            <a:extLst>
              <a:ext uri="{FF2B5EF4-FFF2-40B4-BE49-F238E27FC236}">
                <a16:creationId xmlns:a16="http://schemas.microsoft.com/office/drawing/2014/main" id="{C3B363CD-D624-4E8F-BB98-C1FB0DA04FC5}"/>
              </a:ext>
            </a:extLst>
          </p:cNvPr>
          <p:cNvSpPr txBox="1">
            <a:spLocks/>
          </p:cNvSpPr>
          <p:nvPr/>
        </p:nvSpPr>
        <p:spPr>
          <a:xfrm>
            <a:off x="501451" y="522600"/>
            <a:ext cx="10294685"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#1: Libraries in University of Oxford</a:t>
            </a:r>
            <a:endParaRPr lang="en-US" sz="3400" spc="-150" baseline="30000" dirty="0">
              <a:solidFill>
                <a:srgbClr val="3A6AB3"/>
              </a:solidFill>
              <a:latin typeface="Work Sans Medium" pitchFamily="2" charset="0"/>
            </a:endParaRPr>
          </a:p>
        </p:txBody>
      </p:sp>
      <p:pic>
        <p:nvPicPr>
          <p:cNvPr id="8" name="Picture 7">
            <a:extLst>
              <a:ext uri="{FF2B5EF4-FFF2-40B4-BE49-F238E27FC236}">
                <a16:creationId xmlns:a16="http://schemas.microsoft.com/office/drawing/2014/main" id="{262A4812-1B85-4589-B5C7-20E955551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4021459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ndler Public Library provides resources, assistance for those ...">
            <a:extLst>
              <a:ext uri="{FF2B5EF4-FFF2-40B4-BE49-F238E27FC236}">
                <a16:creationId xmlns:a16="http://schemas.microsoft.com/office/drawing/2014/main" id="{1E401BA9-F7CB-42FA-83F4-4973248A9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117" y="791308"/>
            <a:ext cx="3767374" cy="23703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group of people standing in front of a crowd&#10;&#10;Description generated with very high confidence">
            <a:extLst>
              <a:ext uri="{FF2B5EF4-FFF2-40B4-BE49-F238E27FC236}">
                <a16:creationId xmlns:a16="http://schemas.microsoft.com/office/drawing/2014/main" id="{CA714AD3-B8C8-4092-9DDF-822DB9E1D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77860"/>
            <a:ext cx="10688638" cy="5640286"/>
          </a:xfrm>
          <a:prstGeom prst="rect">
            <a:avLst/>
          </a:prstGeom>
        </p:spPr>
      </p:pic>
      <p:sp>
        <p:nvSpPr>
          <p:cNvPr id="43" name="Rectangle 42">
            <a:extLst>
              <a:ext uri="{FF2B5EF4-FFF2-40B4-BE49-F238E27FC236}">
                <a16:creationId xmlns:a16="http://schemas.microsoft.com/office/drawing/2014/main" id="{456DC46A-19A0-4034-B2F3-AA0320F935AE}"/>
              </a:ext>
            </a:extLst>
          </p:cNvPr>
          <p:cNvSpPr/>
          <p:nvPr/>
        </p:nvSpPr>
        <p:spPr>
          <a:xfrm>
            <a:off x="729147" y="2229309"/>
            <a:ext cx="5127776" cy="4011355"/>
          </a:xfrm>
          <a:prstGeom prst="rect">
            <a:avLst/>
          </a:prstGeom>
        </p:spPr>
        <p:txBody>
          <a:bodyPr wrap="square">
            <a:spAutoFit/>
          </a:bodyPr>
          <a:lstStyle/>
          <a:p>
            <a:pPr marL="285750" indent="-285750" defTabSz="1008400">
              <a:spcBef>
                <a:spcPts val="50"/>
              </a:spcBef>
              <a:spcAft>
                <a:spcPts val="6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Chandler Library wanted to providing valuable resources and </a:t>
            </a:r>
            <a:r>
              <a:rPr lang="en-US" sz="1300" dirty="0">
                <a:solidFill>
                  <a:srgbClr val="333333"/>
                </a:solidFill>
                <a:latin typeface="Roboto Medium" panose="02000000000000000000" pitchFamily="2" charset="0"/>
                <a:ea typeface="Roboto Medium" panose="02000000000000000000" pitchFamily="2" charset="0"/>
              </a:rPr>
              <a:t>requesting government funding for the latest technologies </a:t>
            </a:r>
            <a:r>
              <a:rPr lang="en-US" sz="1300" dirty="0">
                <a:solidFill>
                  <a:srgbClr val="333333"/>
                </a:solidFill>
                <a:latin typeface="Roboto Light" panose="02000000000000000000" pitchFamily="2" charset="0"/>
                <a:ea typeface="Roboto Light" panose="02000000000000000000" pitchFamily="2" charset="0"/>
              </a:rPr>
              <a:t>to attract members of the community</a:t>
            </a:r>
          </a:p>
          <a:p>
            <a:pPr defTabSz="1008400">
              <a:spcBef>
                <a:spcPts val="50"/>
              </a:spcBef>
              <a:spcAft>
                <a:spcPts val="600"/>
              </a:spcAft>
              <a:buClr>
                <a:srgbClr val="3A6AB3"/>
              </a:buClr>
            </a:pPr>
            <a:r>
              <a:rPr lang="en-US" sz="1300" dirty="0">
                <a:solidFill>
                  <a:srgbClr val="333333"/>
                </a:solidFill>
                <a:latin typeface="Roboto Light" panose="02000000000000000000" pitchFamily="2" charset="0"/>
                <a:ea typeface="Roboto Light" panose="02000000000000000000" pitchFamily="2" charset="0"/>
              </a:rPr>
              <a:t> </a:t>
            </a:r>
          </a:p>
          <a:p>
            <a:pPr marL="285750" indent="-285750" defTabSz="1008400">
              <a:spcBef>
                <a:spcPts val="50"/>
              </a:spcBef>
              <a:spcAft>
                <a:spcPts val="6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Faced difficulty as they had no method of determining the number of visitors that visit their library</a:t>
            </a:r>
          </a:p>
          <a:p>
            <a:pPr marL="285750" indent="-285750" defTabSz="1008400">
              <a:spcBef>
                <a:spcPts val="50"/>
              </a:spcBef>
              <a:spcAft>
                <a:spcPts val="600"/>
              </a:spcAft>
              <a:buClr>
                <a:srgbClr val="3A6AB3"/>
              </a:buClr>
              <a:buFont typeface="Arial" panose="020B0604020202020204" pitchFamily="34" charset="0"/>
              <a:buChar char="•"/>
            </a:pPr>
            <a:endParaRPr lang="en-GB"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spcAft>
                <a:spcPts val="600"/>
              </a:spcAft>
              <a:buClr>
                <a:srgbClr val="3A6AB3"/>
              </a:buClr>
              <a:buFont typeface="Arial" panose="020B0604020202020204" pitchFamily="34" charset="0"/>
              <a:buChar char="•"/>
            </a:pPr>
            <a:r>
              <a:rPr lang="en-GB" sz="1300" dirty="0">
                <a:solidFill>
                  <a:srgbClr val="333333"/>
                </a:solidFill>
                <a:latin typeface="Roboto Light" panose="02000000000000000000" pitchFamily="2" charset="0"/>
                <a:ea typeface="Roboto Light" panose="02000000000000000000" pitchFamily="2" charset="0"/>
              </a:rPr>
              <a:t>With the help of FootfallCam, they were able to make cases to administration:</a:t>
            </a:r>
          </a:p>
          <a:p>
            <a:pPr marL="742950" lvl="2" indent="-285750" defTabSz="1008400">
              <a:spcBef>
                <a:spcPts val="50"/>
              </a:spcBef>
              <a:spcAft>
                <a:spcPts val="600"/>
              </a:spcAft>
              <a:buClr>
                <a:srgbClr val="3A6AB3"/>
              </a:buClr>
              <a:buFont typeface="Arial" panose="020B0604020202020204" pitchFamily="34" charset="0"/>
              <a:buChar char="•"/>
            </a:pPr>
            <a:r>
              <a:rPr lang="en-GB" sz="1300" dirty="0">
                <a:solidFill>
                  <a:srgbClr val="333333"/>
                </a:solidFill>
                <a:latin typeface="Roboto Medium" panose="02000000000000000000" pitchFamily="2" charset="0"/>
                <a:ea typeface="Roboto Medium" panose="02000000000000000000" pitchFamily="2" charset="0"/>
              </a:rPr>
              <a:t>Traffic data: </a:t>
            </a:r>
            <a:r>
              <a:rPr lang="en-GB" sz="1300" dirty="0">
                <a:solidFill>
                  <a:srgbClr val="333333"/>
                </a:solidFill>
                <a:latin typeface="Roboto Light" panose="02000000000000000000" pitchFamily="2" charset="0"/>
                <a:ea typeface="Roboto Light" panose="02000000000000000000" pitchFamily="2" charset="0"/>
              </a:rPr>
              <a:t>Request for additional staff members by proving that more labour is required using traffic data</a:t>
            </a:r>
          </a:p>
          <a:p>
            <a:pPr marL="742950" lvl="2" indent="-285750" defTabSz="1008400">
              <a:spcBef>
                <a:spcPts val="50"/>
              </a:spcBef>
              <a:spcAft>
                <a:spcPts val="600"/>
              </a:spcAft>
              <a:buClr>
                <a:srgbClr val="3A6AB3"/>
              </a:buClr>
              <a:buFont typeface="Arial" panose="020B0604020202020204" pitchFamily="34" charset="0"/>
              <a:buChar char="•"/>
            </a:pPr>
            <a:r>
              <a:rPr lang="en-GB" sz="1300" dirty="0">
                <a:solidFill>
                  <a:srgbClr val="333333"/>
                </a:solidFill>
                <a:latin typeface="Roboto Medium" panose="02000000000000000000" pitchFamily="2" charset="0"/>
                <a:ea typeface="Roboto Medium" panose="02000000000000000000" pitchFamily="2" charset="0"/>
              </a:rPr>
              <a:t>Facility usage: </a:t>
            </a:r>
            <a:r>
              <a:rPr lang="en-GB" sz="1300" dirty="0">
                <a:solidFill>
                  <a:srgbClr val="333333"/>
                </a:solidFill>
                <a:latin typeface="Roboto Light" panose="02000000000000000000" pitchFamily="2" charset="0"/>
                <a:ea typeface="Roboto Light" panose="02000000000000000000" pitchFamily="2" charset="0"/>
              </a:rPr>
              <a:t>Show that patrons have been using the in-house digital resources and request additional technology</a:t>
            </a:r>
          </a:p>
          <a:p>
            <a:pPr marL="742950" lvl="2" indent="-285750" defTabSz="1008400">
              <a:spcBef>
                <a:spcPts val="50"/>
              </a:spcBef>
              <a:spcAft>
                <a:spcPts val="600"/>
              </a:spcAft>
              <a:buClr>
                <a:srgbClr val="3A6AB3"/>
              </a:buClr>
              <a:buFont typeface="Arial" panose="020B0604020202020204" pitchFamily="34" charset="0"/>
              <a:buChar char="•"/>
            </a:pPr>
            <a:r>
              <a:rPr lang="en-GB" sz="1300" dirty="0">
                <a:solidFill>
                  <a:srgbClr val="333333"/>
                </a:solidFill>
                <a:latin typeface="Roboto Medium" panose="02000000000000000000" pitchFamily="2" charset="0"/>
                <a:ea typeface="Roboto Medium" panose="02000000000000000000" pitchFamily="2" charset="0"/>
              </a:rPr>
              <a:t>Resource planning: </a:t>
            </a:r>
            <a:r>
              <a:rPr lang="en-GB" sz="1300" dirty="0">
                <a:solidFill>
                  <a:srgbClr val="333333"/>
                </a:solidFill>
                <a:latin typeface="Roboto Light" panose="02000000000000000000" pitchFamily="2" charset="0"/>
                <a:ea typeface="Roboto Light" panose="02000000000000000000" pitchFamily="2" charset="0"/>
              </a:rPr>
              <a:t>Place the invested resources at the most frequently visited areas </a:t>
            </a:r>
          </a:p>
          <a:p>
            <a:pPr marL="742950" lvl="2" indent="-285750" defTabSz="1008400">
              <a:spcBef>
                <a:spcPts val="50"/>
              </a:spcBef>
              <a:spcAft>
                <a:spcPts val="600"/>
              </a:spcAft>
              <a:buClr>
                <a:srgbClr val="3A6AB3"/>
              </a:buClr>
              <a:buFont typeface="Arial" panose="020B0604020202020204" pitchFamily="34" charset="0"/>
              <a:buChar char="•"/>
            </a:pPr>
            <a:endParaRPr lang="en-GB" sz="1300" dirty="0">
              <a:solidFill>
                <a:srgbClr val="333333"/>
              </a:solidFill>
              <a:latin typeface="Roboto Light" panose="02000000000000000000" pitchFamily="2" charset="0"/>
              <a:ea typeface="Roboto Light" panose="02000000000000000000" pitchFamily="2" charset="0"/>
            </a:endParaRPr>
          </a:p>
        </p:txBody>
      </p:sp>
      <p:pic>
        <p:nvPicPr>
          <p:cNvPr id="8" name="Picture 7" descr="Image result for chandler public library">
            <a:extLst>
              <a:ext uri="{FF2B5EF4-FFF2-40B4-BE49-F238E27FC236}">
                <a16:creationId xmlns:a16="http://schemas.microsoft.com/office/drawing/2014/main" id="{A5999015-99D4-4C24-B340-906EFEC8A7E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64421" y="3231801"/>
            <a:ext cx="4222766" cy="3079814"/>
          </a:xfrm>
          <a:prstGeom prst="rect">
            <a:avLst/>
          </a:prstGeom>
          <a:noFill/>
          <a:ln>
            <a:noFill/>
          </a:ln>
        </p:spPr>
      </p:pic>
      <p:sp>
        <p:nvSpPr>
          <p:cNvPr id="2" name="Title 33">
            <a:extLst>
              <a:ext uri="{FF2B5EF4-FFF2-40B4-BE49-F238E27FC236}">
                <a16:creationId xmlns:a16="http://schemas.microsoft.com/office/drawing/2014/main" id="{4365140A-D41D-403E-A088-DFDF84A01D90}"/>
              </a:ext>
            </a:extLst>
          </p:cNvPr>
          <p:cNvSpPr txBox="1">
            <a:spLocks/>
          </p:cNvSpPr>
          <p:nvPr/>
        </p:nvSpPr>
        <p:spPr>
          <a:xfrm>
            <a:off x="501451" y="522600"/>
            <a:ext cx="10294685"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#2: Chandler Public Library</a:t>
            </a:r>
            <a:endParaRPr lang="en-US" sz="3400" spc="-150" baseline="30000" dirty="0">
              <a:solidFill>
                <a:srgbClr val="3A6AB3"/>
              </a:solidFill>
              <a:latin typeface="Work Sans Medium" pitchFamily="2" charset="0"/>
            </a:endParaRPr>
          </a:p>
        </p:txBody>
      </p:sp>
      <p:sp>
        <p:nvSpPr>
          <p:cNvPr id="15" name="TextBox 14">
            <a:extLst>
              <a:ext uri="{FF2B5EF4-FFF2-40B4-BE49-F238E27FC236}">
                <a16:creationId xmlns:a16="http://schemas.microsoft.com/office/drawing/2014/main" id="{F43BD0D6-A1D9-497F-A4CC-4B935B0CE15F}"/>
              </a:ext>
            </a:extLst>
          </p:cNvPr>
          <p:cNvSpPr txBox="1"/>
          <p:nvPr/>
        </p:nvSpPr>
        <p:spPr>
          <a:xfrm>
            <a:off x="6730865" y="6354032"/>
            <a:ext cx="2689877" cy="253916"/>
          </a:xfrm>
          <a:prstGeom prst="rect">
            <a:avLst/>
          </a:prstGeom>
          <a:noFill/>
        </p:spPr>
        <p:txBody>
          <a:bodyPr wrap="square">
            <a:spAutoFit/>
          </a:bodyPr>
          <a:lstStyle/>
          <a:p>
            <a:pPr marL="0" lvl="1" algn="ctr" defTabSz="1008400">
              <a:spcBef>
                <a:spcPts val="50"/>
              </a:spcBef>
              <a:spcAft>
                <a:spcPts val="600"/>
              </a:spcAft>
              <a:buClr>
                <a:srgbClr val="3A6AB3"/>
              </a:buClr>
            </a:pPr>
            <a:r>
              <a:rPr lang="en-GB" sz="1050" dirty="0">
                <a:solidFill>
                  <a:srgbClr val="333333"/>
                </a:solidFill>
                <a:latin typeface="Roboto Light" panose="02000000000000000000" pitchFamily="2" charset="0"/>
                <a:ea typeface="Roboto Light" panose="02000000000000000000" pitchFamily="2" charset="0"/>
              </a:rPr>
              <a:t>More information can be found </a:t>
            </a:r>
            <a:r>
              <a:rPr lang="en-GB" sz="1050" dirty="0">
                <a:solidFill>
                  <a:srgbClr val="333333"/>
                </a:solidFill>
                <a:latin typeface="Roboto Light" panose="02000000000000000000" pitchFamily="2" charset="0"/>
                <a:ea typeface="Roboto Light" panose="02000000000000000000" pitchFamily="2" charset="0"/>
                <a:hlinkClick r:id="rId6"/>
              </a:rPr>
              <a:t>here</a:t>
            </a:r>
            <a:r>
              <a:rPr lang="en-GB" sz="1050" dirty="0">
                <a:solidFill>
                  <a:srgbClr val="333333"/>
                </a:solidFill>
                <a:latin typeface="Roboto Light" panose="02000000000000000000" pitchFamily="2" charset="0"/>
                <a:ea typeface="Roboto Light" panose="02000000000000000000" pitchFamily="2" charset="0"/>
              </a:rPr>
              <a:t>.</a:t>
            </a:r>
          </a:p>
        </p:txBody>
      </p:sp>
      <p:pic>
        <p:nvPicPr>
          <p:cNvPr id="7" name="Picture 6">
            <a:extLst>
              <a:ext uri="{FF2B5EF4-FFF2-40B4-BE49-F238E27FC236}">
                <a16:creationId xmlns:a16="http://schemas.microsoft.com/office/drawing/2014/main" id="{B56557CF-8FD8-4097-A0F7-3ABB2FC3DA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
        <p:nvSpPr>
          <p:cNvPr id="10" name="TextBox 9">
            <a:extLst>
              <a:ext uri="{FF2B5EF4-FFF2-40B4-BE49-F238E27FC236}">
                <a16:creationId xmlns:a16="http://schemas.microsoft.com/office/drawing/2014/main" id="{22F9D522-0E2A-4913-8765-BFC6B10A8428}"/>
              </a:ext>
            </a:extLst>
          </p:cNvPr>
          <p:cNvSpPr txBox="1"/>
          <p:nvPr/>
        </p:nvSpPr>
        <p:spPr>
          <a:xfrm>
            <a:off x="729147" y="1388574"/>
            <a:ext cx="540067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
                <a:srgbClr val="2888C9"/>
              </a:buClr>
              <a:buSzTx/>
              <a:buFontTx/>
              <a:buNone/>
              <a:tabLst/>
              <a:defRPr/>
            </a:pPr>
            <a:r>
              <a:rPr lang="en-US" sz="18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Local library in Chandler Downtown, United States.</a:t>
            </a:r>
          </a:p>
        </p:txBody>
      </p:sp>
    </p:spTree>
    <p:extLst>
      <p:ext uri="{BB962C8B-B14F-4D97-AF65-F5344CB8AC3E}">
        <p14:creationId xmlns:p14="http://schemas.microsoft.com/office/powerpoint/2010/main" val="394017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front of a crowd&#10;&#10;Description generated with very high confidence">
            <a:extLst>
              <a:ext uri="{FF2B5EF4-FFF2-40B4-BE49-F238E27FC236}">
                <a16:creationId xmlns:a16="http://schemas.microsoft.com/office/drawing/2014/main" id="{0FD34D8B-125A-4B18-9986-3EECE9E18F91}"/>
              </a:ext>
            </a:extLst>
          </p:cNvPr>
          <p:cNvPicPr>
            <a:picLocks noChangeAspect="1"/>
          </p:cNvPicPr>
          <p:nvPr/>
        </p:nvPicPr>
        <p:blipFill rotWithShape="1">
          <a:blip r:embed="rId3">
            <a:extLst>
              <a:ext uri="{28A0092B-C50C-407E-A947-70E740481C1C}">
                <a14:useLocalDpi xmlns:a14="http://schemas.microsoft.com/office/drawing/2010/main" val="0"/>
              </a:ext>
            </a:extLst>
          </a:blip>
          <a:srcRect t="37958"/>
          <a:stretch/>
        </p:blipFill>
        <p:spPr>
          <a:xfrm>
            <a:off x="2643" y="0"/>
            <a:ext cx="10688638" cy="3499306"/>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443126" y="718173"/>
            <a:ext cx="9790429"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26" name="Text Placeholder 10">
            <a:extLst>
              <a:ext uri="{FF2B5EF4-FFF2-40B4-BE49-F238E27FC236}">
                <a16:creationId xmlns:a16="http://schemas.microsoft.com/office/drawing/2014/main" id="{F7F6E34B-EB26-4197-B577-424211937103}"/>
              </a:ext>
            </a:extLst>
          </p:cNvPr>
          <p:cNvSpPr txBox="1">
            <a:spLocks/>
          </p:cNvSpPr>
          <p:nvPr/>
        </p:nvSpPr>
        <p:spPr>
          <a:xfrm>
            <a:off x="6884994" y="5518864"/>
            <a:ext cx="3495464"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3" name="TextBox 2">
            <a:extLst>
              <a:ext uri="{FF2B5EF4-FFF2-40B4-BE49-F238E27FC236}">
                <a16:creationId xmlns:a16="http://schemas.microsoft.com/office/drawing/2014/main" id="{7DF6E210-AA99-490D-895F-3C8D97EB4B40}"/>
              </a:ext>
            </a:extLst>
          </p:cNvPr>
          <p:cNvSpPr txBox="1"/>
          <p:nvPr/>
        </p:nvSpPr>
        <p:spPr>
          <a:xfrm>
            <a:off x="5074798" y="1471716"/>
            <a:ext cx="5158758" cy="5498941"/>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
                <a:srgbClr val="2888C9"/>
              </a:buClr>
              <a:buSzTx/>
              <a:buFontTx/>
              <a:buNone/>
              <a:tabLst/>
              <a:defRP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Local library in Connecticut, United States.</a:t>
            </a:r>
          </a:p>
          <a:p>
            <a:pPr marL="0" marR="0" lvl="0" indent="0" algn="l" defTabSz="457200" rtl="0" eaLnBrk="1" fontAlgn="auto" latinLnBrk="0" hangingPunct="1">
              <a:lnSpc>
                <a:spcPct val="100000"/>
              </a:lnSpc>
              <a:spcBef>
                <a:spcPts val="1200"/>
              </a:spcBef>
              <a:spcAft>
                <a:spcPts val="0"/>
              </a:spcAft>
              <a:buClr>
                <a:srgbClr val="2888C9"/>
              </a:buClr>
              <a:buSzTx/>
              <a:buFontTx/>
              <a:buNone/>
              <a:tabLst/>
              <a:defRPr/>
            </a:pPr>
            <a:endParaRPr kumimoji="0" lang="en-US" sz="2000" i="0" strike="noStrike" kern="1200" cap="none" spc="0" normalizeH="0" baseline="0" noProof="0" dirty="0">
              <a:ln>
                <a:noFill/>
              </a:ln>
              <a:solidFill>
                <a:srgbClr val="3A6AB3"/>
              </a:solidFill>
              <a:effectLst/>
              <a:uLnTx/>
              <a:uFillTx/>
              <a:latin typeface="Segoe UI" panose="020B0502040204020203" pitchFamily="34" charset="0"/>
              <a:ea typeface="Roboto Medium" panose="02000000000000000000" pitchFamily="2"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
                <a:srgbClr val="2888C9"/>
              </a:buClr>
              <a:buSzTx/>
              <a:buFontTx/>
              <a:buNone/>
              <a:tabLst/>
              <a:defRPr/>
            </a:pPr>
            <a:r>
              <a:rPr kumimoji="0" lang="en-US" sz="1400" i="0" strike="noStrike" kern="1200" cap="none" spc="0" normalizeH="0" baseline="0" noProof="0" dirty="0">
                <a:ln>
                  <a:noFill/>
                </a:ln>
                <a:solidFill>
                  <a:srgbClr val="3A6AB3"/>
                </a:solidFill>
                <a:effectLst/>
                <a:uLnTx/>
                <a:uFillTx/>
                <a:latin typeface="Segoe UI" panose="020B0502040204020203" pitchFamily="34" charset="0"/>
                <a:ea typeface="Roboto Medium" panose="02000000000000000000" pitchFamily="2" charset="0"/>
                <a:cs typeface="Segoe UI" panose="020B0502040204020203" pitchFamily="34" charset="0"/>
              </a:rPr>
              <a:t>Requirements: </a:t>
            </a:r>
          </a:p>
          <a:p>
            <a:pPr marL="285750" indent="-285750">
              <a:spcBef>
                <a:spcPts val="3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Small venue, limited occupancy </a:t>
            </a:r>
          </a:p>
          <a:p>
            <a:pPr marL="285750" indent="-285750">
              <a:spcBef>
                <a:spcPts val="12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Need to give peace of mind to visitors</a:t>
            </a:r>
          </a:p>
          <a:p>
            <a:pPr marL="285750" indent="-285750">
              <a:spcBef>
                <a:spcPts val="12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Limited staffs, automation required</a:t>
            </a:r>
          </a:p>
          <a:p>
            <a:pPr marL="285750" indent="-285750">
              <a:spcBef>
                <a:spcPts val="500"/>
              </a:spcBef>
              <a:buClr>
                <a:srgbClr val="3A6AB3"/>
              </a:buClr>
              <a:buFont typeface="Arial" panose="020B0604020202020204" pitchFamily="34" charset="0"/>
              <a:buChar char="•"/>
            </a:pPr>
            <a:endParaRPr lang="en-US" sz="2000" dirty="0">
              <a:solidFill>
                <a:srgbClr val="333333"/>
              </a:solidFill>
              <a:latin typeface="Segoe UI" panose="020B0502040204020203" pitchFamily="34" charset="0"/>
              <a:ea typeface="Roboto Light" panose="02000000000000000000" pitchFamily="2" charset="0"/>
              <a:cs typeface="Segoe UI" panose="020B0502040204020203" pitchFamily="34" charset="0"/>
            </a:endParaRPr>
          </a:p>
          <a:p>
            <a:pPr>
              <a:spcBef>
                <a:spcPts val="500"/>
              </a:spcBef>
              <a:buClr>
                <a:srgbClr val="3A6AB3"/>
              </a:buClr>
            </a:pPr>
            <a:r>
              <a:rPr lang="en-US" sz="1400" dirty="0">
                <a:solidFill>
                  <a:srgbClr val="3A6AB3"/>
                </a:solidFill>
                <a:latin typeface="Segoe UI" panose="020B0502040204020203" pitchFamily="34" charset="0"/>
                <a:ea typeface="Roboto Medium" panose="02000000000000000000" pitchFamily="2" charset="0"/>
                <a:cs typeface="Segoe UI" panose="020B0502040204020203" pitchFamily="34" charset="0"/>
              </a:rPr>
              <a:t>FootfallCam Solutions: </a:t>
            </a:r>
          </a:p>
          <a:p>
            <a:pPr marL="342900" indent="-342900">
              <a:spcBef>
                <a:spcPts val="3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Highly accurate, real-time data, adjustable occupancy limit</a:t>
            </a:r>
          </a:p>
          <a:p>
            <a:pPr marL="342900" indent="-342900">
              <a:spcBef>
                <a:spcPts val="12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Automated display of occupancy limit</a:t>
            </a:r>
          </a:p>
          <a:p>
            <a:pPr marL="342900" indent="-342900">
              <a:spcBef>
                <a:spcPts val="1200"/>
              </a:spcBef>
              <a:buClr>
                <a:srgbClr val="3A6AB3"/>
              </a:buClr>
              <a:buFont typeface="Arial" panose="020B0604020202020204" pitchFamily="34" charset="0"/>
              <a:buChar char="•"/>
            </a:pPr>
            <a:r>
              <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Automated staff alert</a:t>
            </a:r>
          </a:p>
          <a:p>
            <a:pPr marL="342900" indent="-342900">
              <a:spcBef>
                <a:spcPts val="1200"/>
              </a:spcBef>
              <a:buClr>
                <a:srgbClr val="3A6AB3"/>
              </a:buClr>
              <a:buFont typeface="Arial" panose="020B0604020202020204" pitchFamily="34" charset="0"/>
              <a:buChar char="•"/>
            </a:pPr>
            <a:r>
              <a:rPr lang="en-US" sz="2000" dirty="0">
                <a:solidFill>
                  <a:schemeClr val="tx1">
                    <a:lumMod val="75000"/>
                    <a:lumOff val="25000"/>
                  </a:schemeClr>
                </a:solidFill>
                <a:latin typeface="Segoe UI" panose="020B0502040204020203" pitchFamily="34" charset="0"/>
                <a:ea typeface="Roboto Light" panose="02000000000000000000" pitchFamily="2" charset="0"/>
                <a:cs typeface="Segoe UI" panose="020B0502040204020203" pitchFamily="34" charset="0"/>
              </a:rPr>
              <a:t>Live Occupancy Tracker widget</a:t>
            </a:r>
          </a:p>
          <a:p>
            <a:pPr marL="342900" indent="-342900">
              <a:spcBef>
                <a:spcPts val="1200"/>
              </a:spcBef>
              <a:buClr>
                <a:srgbClr val="3A6AB3"/>
              </a:buClr>
              <a:buFont typeface="Arial" panose="020B0604020202020204" pitchFamily="34" charset="0"/>
              <a:buChar char="•"/>
            </a:pPr>
            <a:endParaRPr lang="en-US" sz="20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endParaRPr>
          </a:p>
        </p:txBody>
      </p:sp>
      <p:sp>
        <p:nvSpPr>
          <p:cNvPr id="6" name="TextBox 5">
            <a:extLst>
              <a:ext uri="{FF2B5EF4-FFF2-40B4-BE49-F238E27FC236}">
                <a16:creationId xmlns:a16="http://schemas.microsoft.com/office/drawing/2014/main" id="{43B60BDE-B873-4BB0-A2B9-2988FB6AF99D}"/>
              </a:ext>
            </a:extLst>
          </p:cNvPr>
          <p:cNvSpPr txBox="1"/>
          <p:nvPr/>
        </p:nvSpPr>
        <p:spPr>
          <a:xfrm>
            <a:off x="528803" y="2147575"/>
            <a:ext cx="1790700" cy="369332"/>
          </a:xfrm>
          <a:prstGeom prst="rect">
            <a:avLst/>
          </a:prstGeom>
          <a:noFill/>
        </p:spPr>
        <p:txBody>
          <a:bodyPr wrap="square" rtlCol="0">
            <a:spAutoFit/>
          </a:bodyPr>
          <a:lstStyle/>
          <a:p>
            <a:endParaRPr lang="en-US" dirty="0">
              <a:solidFill>
                <a:srgbClr val="FF0000"/>
              </a:solidFill>
            </a:endParaRPr>
          </a:p>
        </p:txBody>
      </p:sp>
      <p:pic>
        <p:nvPicPr>
          <p:cNvPr id="11" name="Picture 10">
            <a:extLst>
              <a:ext uri="{FF2B5EF4-FFF2-40B4-BE49-F238E27FC236}">
                <a16:creationId xmlns:a16="http://schemas.microsoft.com/office/drawing/2014/main" id="{D3A4D347-B5AC-44C2-A939-CABCBFB8D65D}"/>
              </a:ext>
            </a:extLst>
          </p:cNvPr>
          <p:cNvPicPr>
            <a:picLocks noChangeAspect="1"/>
          </p:cNvPicPr>
          <p:nvPr/>
        </p:nvPicPr>
        <p:blipFill>
          <a:blip r:embed="rId4"/>
          <a:stretch>
            <a:fillRect/>
          </a:stretch>
        </p:blipFill>
        <p:spPr>
          <a:xfrm>
            <a:off x="602220" y="1335605"/>
            <a:ext cx="3874530" cy="2620096"/>
          </a:xfrm>
          <a:prstGeom prst="rect">
            <a:avLst/>
          </a:prstGeom>
        </p:spPr>
      </p:pic>
      <p:pic>
        <p:nvPicPr>
          <p:cNvPr id="7" name="Picture 6">
            <a:extLst>
              <a:ext uri="{FF2B5EF4-FFF2-40B4-BE49-F238E27FC236}">
                <a16:creationId xmlns:a16="http://schemas.microsoft.com/office/drawing/2014/main" id="{67E59CB2-3133-44F5-A038-5FC1316E5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924" y="4072107"/>
            <a:ext cx="3467121" cy="2994060"/>
          </a:xfrm>
          <a:prstGeom prst="rect">
            <a:avLst/>
          </a:prstGeom>
        </p:spPr>
      </p:pic>
      <p:sp>
        <p:nvSpPr>
          <p:cNvPr id="4" name="Title 33">
            <a:extLst>
              <a:ext uri="{FF2B5EF4-FFF2-40B4-BE49-F238E27FC236}">
                <a16:creationId xmlns:a16="http://schemas.microsoft.com/office/drawing/2014/main" id="{D0EEC2D7-3BBD-4A75-8BD7-1802495AFE83}"/>
              </a:ext>
            </a:extLst>
          </p:cNvPr>
          <p:cNvSpPr txBox="1">
            <a:spLocks/>
          </p:cNvSpPr>
          <p:nvPr/>
        </p:nvSpPr>
        <p:spPr>
          <a:xfrm>
            <a:off x="501451" y="522600"/>
            <a:ext cx="10294685"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#3: Otis Library</a:t>
            </a:r>
            <a:endParaRPr lang="en-US" sz="3400" spc="-150" baseline="30000" dirty="0">
              <a:solidFill>
                <a:srgbClr val="3A6AB3"/>
              </a:solidFill>
              <a:latin typeface="Work Sans Medium" pitchFamily="2" charset="0"/>
            </a:endParaRPr>
          </a:p>
        </p:txBody>
      </p:sp>
      <p:pic>
        <p:nvPicPr>
          <p:cNvPr id="5" name="Picture 4">
            <a:extLst>
              <a:ext uri="{FF2B5EF4-FFF2-40B4-BE49-F238E27FC236}">
                <a16:creationId xmlns:a16="http://schemas.microsoft.com/office/drawing/2014/main" id="{D90CBEBD-2F6B-4B39-9E07-22400BBAB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3143773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ringey Libraries - Apl di Google Play">
            <a:extLst>
              <a:ext uri="{FF2B5EF4-FFF2-40B4-BE49-F238E27FC236}">
                <a16:creationId xmlns:a16="http://schemas.microsoft.com/office/drawing/2014/main" id="{E6C9AFF0-FCBB-41D2-8F99-8C3D87BCFE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67" t="31004" r="8166" b="30951"/>
          <a:stretch/>
        </p:blipFill>
        <p:spPr bwMode="auto">
          <a:xfrm>
            <a:off x="5869700" y="1124277"/>
            <a:ext cx="4129087" cy="18553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group of people standing in front of a crowd&#10;&#10;Description generated with very high confidence">
            <a:extLst>
              <a:ext uri="{FF2B5EF4-FFF2-40B4-BE49-F238E27FC236}">
                <a16:creationId xmlns:a16="http://schemas.microsoft.com/office/drawing/2014/main" id="{CA714AD3-B8C8-4092-9DDF-822DB9E1D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77860"/>
            <a:ext cx="10688638" cy="5640286"/>
          </a:xfrm>
          <a:prstGeom prst="rect">
            <a:avLst/>
          </a:prstGeom>
        </p:spPr>
      </p:pic>
      <p:sp>
        <p:nvSpPr>
          <p:cNvPr id="43" name="Rectangle 42">
            <a:extLst>
              <a:ext uri="{FF2B5EF4-FFF2-40B4-BE49-F238E27FC236}">
                <a16:creationId xmlns:a16="http://schemas.microsoft.com/office/drawing/2014/main" id="{456DC46A-19A0-4034-B2F3-AA0320F935AE}"/>
              </a:ext>
            </a:extLst>
          </p:cNvPr>
          <p:cNvSpPr/>
          <p:nvPr/>
        </p:nvSpPr>
        <p:spPr>
          <a:xfrm>
            <a:off x="682280" y="2186419"/>
            <a:ext cx="4662039" cy="3924151"/>
          </a:xfrm>
          <a:prstGeom prst="rect">
            <a:avLst/>
          </a:prstGeom>
        </p:spPr>
        <p:txBody>
          <a:bodyPr wrap="square">
            <a:spAutoFit/>
          </a:bodyPr>
          <a:lstStyle/>
          <a:p>
            <a:pPr marL="285750" indent="-285750" defTabSz="1008400">
              <a:spcBef>
                <a:spcPts val="50"/>
              </a:spcBef>
              <a:spcAft>
                <a:spcPts val="6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8 libraries of Haringey Libraries were undergoing refurbishment – calls for the need of people counting system. </a:t>
            </a:r>
          </a:p>
          <a:p>
            <a:pPr marL="285750" indent="-285750" defTabSz="1008400">
              <a:spcBef>
                <a:spcPts val="50"/>
              </a:spcBef>
              <a:spcAft>
                <a:spcPts val="600"/>
              </a:spcAft>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285750" indent="-285750" defTabSz="1008400">
              <a:spcBef>
                <a:spcPts val="50"/>
              </a:spcBef>
              <a:spcAft>
                <a:spcPts val="6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Among other competitors, FootfallCam was selected with the </a:t>
            </a:r>
            <a:r>
              <a:rPr lang="en-US" sz="1300" dirty="0">
                <a:solidFill>
                  <a:srgbClr val="333333"/>
                </a:solidFill>
                <a:latin typeface="Roboto Medium" panose="02000000000000000000" pitchFamily="2" charset="0"/>
                <a:ea typeface="Roboto Medium" panose="02000000000000000000" pitchFamily="2" charset="0"/>
              </a:rPr>
              <a:t>awarded marks of 100 </a:t>
            </a:r>
            <a:r>
              <a:rPr lang="en-US" sz="1300" dirty="0">
                <a:solidFill>
                  <a:srgbClr val="333333"/>
                </a:solidFill>
                <a:latin typeface="Roboto Light" panose="02000000000000000000" pitchFamily="2" charset="0"/>
                <a:ea typeface="Roboto Light" panose="02000000000000000000" pitchFamily="2" charset="0"/>
              </a:rPr>
              <a:t>(full marks) on product pricing and quality. </a:t>
            </a:r>
            <a:endParaRPr lang="en-GB" sz="1300" dirty="0">
              <a:solidFill>
                <a:srgbClr val="333333"/>
              </a:solidFill>
              <a:latin typeface="Roboto Light" panose="02000000000000000000" pitchFamily="2" charset="0"/>
              <a:ea typeface="Roboto Light" panose="02000000000000000000" pitchFamily="2" charset="0"/>
            </a:endParaRPr>
          </a:p>
          <a:p>
            <a:pPr marL="285750" indent="-285750">
              <a:spcAft>
                <a:spcPts val="600"/>
              </a:spcAft>
              <a:buFont typeface="Arial" panose="020B0604020202020204" pitchFamily="34" charset="0"/>
              <a:buChar char="•"/>
            </a:pPr>
            <a:endParaRPr lang="en-GB" sz="1400" dirty="0">
              <a:solidFill>
                <a:srgbClr val="666666"/>
              </a:solidFill>
              <a:latin typeface="Source Sans Pro" panose="020B0503030403020204" pitchFamily="34" charset="0"/>
              <a:ea typeface="Source Sans Pro" panose="020B0503030403020204" pitchFamily="34" charset="0"/>
            </a:endParaRPr>
          </a:p>
          <a:p>
            <a:pPr marL="285750" indent="-285750" defTabSz="1008400">
              <a:spcBef>
                <a:spcPts val="50"/>
              </a:spcBef>
              <a:spcAft>
                <a:spcPts val="600"/>
              </a:spcAft>
              <a:buClr>
                <a:srgbClr val="3A6AB3"/>
              </a:buClr>
              <a:buFont typeface="Arial" panose="020B0604020202020204" pitchFamily="34" charset="0"/>
              <a:buChar char="•"/>
            </a:pPr>
            <a:r>
              <a:rPr lang="en-GB" sz="1300" dirty="0">
                <a:solidFill>
                  <a:srgbClr val="333333"/>
                </a:solidFill>
                <a:latin typeface="Roboto Light" panose="02000000000000000000" pitchFamily="2" charset="0"/>
                <a:ea typeface="Roboto Light" panose="02000000000000000000" pitchFamily="2" charset="0"/>
              </a:rPr>
              <a:t>To ease the application process for funds and additional resources (eBooks: computers, iPads), they needed solid data on:</a:t>
            </a:r>
          </a:p>
          <a:p>
            <a:pPr marL="742950" lvl="2" indent="-285750" defTabSz="1008400">
              <a:spcBef>
                <a:spcPts val="50"/>
              </a:spcBef>
              <a:spcAft>
                <a:spcPts val="600"/>
              </a:spcAft>
              <a:buClr>
                <a:srgbClr val="3A6AB3"/>
              </a:buClr>
              <a:buFont typeface="Arial" panose="020B0604020202020204" pitchFamily="34" charset="0"/>
              <a:buChar char="•"/>
            </a:pPr>
            <a:r>
              <a:rPr lang="en-GB" sz="1300" dirty="0">
                <a:solidFill>
                  <a:srgbClr val="333333"/>
                </a:solidFill>
                <a:latin typeface="Roboto Medium" panose="02000000000000000000" pitchFamily="2" charset="0"/>
                <a:ea typeface="Roboto Medium" panose="02000000000000000000" pitchFamily="2" charset="0"/>
              </a:rPr>
              <a:t>Traffic flow </a:t>
            </a:r>
            <a:r>
              <a:rPr lang="en-GB" sz="1300" dirty="0">
                <a:solidFill>
                  <a:srgbClr val="333333"/>
                </a:solidFill>
                <a:latin typeface="Roboto Light" panose="02000000000000000000" pitchFamily="2" charset="0"/>
                <a:ea typeface="Roboto Light" panose="02000000000000000000" pitchFamily="2" charset="0"/>
              </a:rPr>
              <a:t>(how many people are coming in)</a:t>
            </a:r>
          </a:p>
          <a:p>
            <a:pPr marL="742950" lvl="2" indent="-285750" defTabSz="1008400">
              <a:spcBef>
                <a:spcPts val="50"/>
              </a:spcBef>
              <a:spcAft>
                <a:spcPts val="600"/>
              </a:spcAft>
              <a:buClr>
                <a:srgbClr val="3A6AB3"/>
              </a:buClr>
              <a:buFont typeface="Arial" panose="020B0604020202020204" pitchFamily="34" charset="0"/>
              <a:buChar char="•"/>
            </a:pPr>
            <a:r>
              <a:rPr lang="en-GB" sz="1300" dirty="0">
                <a:solidFill>
                  <a:srgbClr val="333333"/>
                </a:solidFill>
                <a:latin typeface="Roboto Medium" panose="02000000000000000000" pitchFamily="2" charset="0"/>
                <a:ea typeface="Roboto Medium" panose="02000000000000000000" pitchFamily="2" charset="0"/>
              </a:rPr>
              <a:t>Facility utilisation </a:t>
            </a:r>
            <a:r>
              <a:rPr lang="en-GB" sz="1300" dirty="0">
                <a:solidFill>
                  <a:srgbClr val="333333"/>
                </a:solidFill>
                <a:latin typeface="Roboto Light" panose="02000000000000000000" pitchFamily="2" charset="0"/>
                <a:ea typeface="Roboto Light" panose="02000000000000000000" pitchFamily="2" charset="0"/>
              </a:rPr>
              <a:t>(lounge, quiet areas, study rooms)</a:t>
            </a:r>
          </a:p>
          <a:p>
            <a:pPr marL="742950" lvl="2" indent="-285750" defTabSz="1008400">
              <a:spcBef>
                <a:spcPts val="50"/>
              </a:spcBef>
              <a:spcAft>
                <a:spcPts val="600"/>
              </a:spcAft>
              <a:buClr>
                <a:srgbClr val="3A6AB3"/>
              </a:buClr>
              <a:buFont typeface="Arial" panose="020B0604020202020204" pitchFamily="34" charset="0"/>
              <a:buChar char="•"/>
            </a:pPr>
            <a:r>
              <a:rPr lang="en-GB" sz="1300" dirty="0">
                <a:solidFill>
                  <a:srgbClr val="333333"/>
                </a:solidFill>
                <a:latin typeface="Roboto Medium" panose="02000000000000000000" pitchFamily="2" charset="0"/>
                <a:ea typeface="Roboto Medium" panose="02000000000000000000" pitchFamily="2" charset="0"/>
              </a:rPr>
              <a:t>Cross-site tracking</a:t>
            </a:r>
            <a:r>
              <a:rPr lang="en-GB" sz="1300" dirty="0">
                <a:solidFill>
                  <a:srgbClr val="333333"/>
                </a:solidFill>
                <a:latin typeface="Roboto Light" panose="02000000000000000000" pitchFamily="2" charset="0"/>
                <a:ea typeface="Roboto Light" panose="02000000000000000000" pitchFamily="2" charset="0"/>
              </a:rPr>
              <a:t> (track the engagement levels of patrons)</a:t>
            </a:r>
          </a:p>
        </p:txBody>
      </p:sp>
      <p:sp>
        <p:nvSpPr>
          <p:cNvPr id="2" name="Title 33">
            <a:extLst>
              <a:ext uri="{FF2B5EF4-FFF2-40B4-BE49-F238E27FC236}">
                <a16:creationId xmlns:a16="http://schemas.microsoft.com/office/drawing/2014/main" id="{4365140A-D41D-403E-A088-DFDF84A01D90}"/>
              </a:ext>
            </a:extLst>
          </p:cNvPr>
          <p:cNvSpPr txBox="1">
            <a:spLocks/>
          </p:cNvSpPr>
          <p:nvPr/>
        </p:nvSpPr>
        <p:spPr>
          <a:xfrm>
            <a:off x="501451" y="522600"/>
            <a:ext cx="10294685" cy="696599"/>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#4: Haringey Libraries</a:t>
            </a:r>
            <a:endParaRPr lang="en-US" sz="3400" spc="-150" baseline="30000" dirty="0">
              <a:solidFill>
                <a:srgbClr val="3A6AB3"/>
              </a:solidFill>
              <a:latin typeface="Work Sans Medium" pitchFamily="2" charset="0"/>
            </a:endParaRPr>
          </a:p>
        </p:txBody>
      </p:sp>
      <p:pic>
        <p:nvPicPr>
          <p:cNvPr id="4" name="Picture 3">
            <a:extLst>
              <a:ext uri="{FF2B5EF4-FFF2-40B4-BE49-F238E27FC236}">
                <a16:creationId xmlns:a16="http://schemas.microsoft.com/office/drawing/2014/main" id="{D9F1F4A6-29B0-49B4-934B-3FE1B80FB3A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14101" t="1356" r="13161" b="22805"/>
          <a:stretch/>
        </p:blipFill>
        <p:spPr>
          <a:xfrm>
            <a:off x="5505833" y="3244335"/>
            <a:ext cx="4856822" cy="2866235"/>
          </a:xfrm>
          <a:prstGeom prst="rect">
            <a:avLst/>
          </a:prstGeom>
        </p:spPr>
      </p:pic>
      <p:pic>
        <p:nvPicPr>
          <p:cNvPr id="5" name="Picture 4">
            <a:extLst>
              <a:ext uri="{FF2B5EF4-FFF2-40B4-BE49-F238E27FC236}">
                <a16:creationId xmlns:a16="http://schemas.microsoft.com/office/drawing/2014/main" id="{43FA72B9-748A-4A45-A5EF-C193B8705D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
        <p:nvSpPr>
          <p:cNvPr id="3" name="TextBox 2">
            <a:extLst>
              <a:ext uri="{FF2B5EF4-FFF2-40B4-BE49-F238E27FC236}">
                <a16:creationId xmlns:a16="http://schemas.microsoft.com/office/drawing/2014/main" id="{6D313A36-8FF7-4C1B-A656-17BA62E26415}"/>
              </a:ext>
            </a:extLst>
          </p:cNvPr>
          <p:cNvSpPr txBox="1"/>
          <p:nvPr/>
        </p:nvSpPr>
        <p:spPr>
          <a:xfrm>
            <a:off x="689851" y="1451544"/>
            <a:ext cx="540067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
                <a:srgbClr val="2888C9"/>
              </a:buClr>
              <a:buSzTx/>
              <a:buFontTx/>
              <a:buNone/>
              <a:tabLst/>
              <a:defRPr/>
            </a:pPr>
            <a:r>
              <a:rPr lang="en-US" sz="1800" dirty="0">
                <a:solidFill>
                  <a:schemeClr val="tx1">
                    <a:lumMod val="65000"/>
                    <a:lumOff val="35000"/>
                  </a:schemeClr>
                </a:solidFill>
                <a:latin typeface="Segoe UI" panose="020B0502040204020203" pitchFamily="34" charset="0"/>
                <a:ea typeface="Roboto Light" panose="02000000000000000000" pitchFamily="2" charset="0"/>
                <a:cs typeface="Segoe UI" panose="020B0502040204020203" pitchFamily="34" charset="0"/>
              </a:rPr>
              <a:t>Local library in London, United Kingdom.</a:t>
            </a:r>
          </a:p>
        </p:txBody>
      </p:sp>
    </p:spTree>
    <p:extLst>
      <p:ext uri="{BB962C8B-B14F-4D97-AF65-F5344CB8AC3E}">
        <p14:creationId xmlns:p14="http://schemas.microsoft.com/office/powerpoint/2010/main" val="995919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group of people standing in front of a crowd&#10;&#10;Description generated with very high confidence">
            <a:extLst>
              <a:ext uri="{FF2B5EF4-FFF2-40B4-BE49-F238E27FC236}">
                <a16:creationId xmlns:a16="http://schemas.microsoft.com/office/drawing/2014/main" id="{AC891691-F1C5-44D1-8399-A14E903F4583}"/>
              </a:ext>
            </a:extLst>
          </p:cNvPr>
          <p:cNvPicPr>
            <a:picLocks noChangeAspect="1"/>
          </p:cNvPicPr>
          <p:nvPr/>
        </p:nvPicPr>
        <p:blipFill rotWithShape="1">
          <a:blip r:embed="rId3">
            <a:extLst>
              <a:ext uri="{28A0092B-C50C-407E-A947-70E740481C1C}">
                <a14:useLocalDpi xmlns:a14="http://schemas.microsoft.com/office/drawing/2010/main" val="0"/>
              </a:ext>
            </a:extLst>
          </a:blip>
          <a:srcRect t="37958"/>
          <a:stretch/>
        </p:blipFill>
        <p:spPr>
          <a:xfrm>
            <a:off x="2643" y="0"/>
            <a:ext cx="10688638" cy="3499306"/>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443126" y="718173"/>
            <a:ext cx="9790429"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7" name="Title 33">
            <a:extLst>
              <a:ext uri="{FF2B5EF4-FFF2-40B4-BE49-F238E27FC236}">
                <a16:creationId xmlns:a16="http://schemas.microsoft.com/office/drawing/2014/main" id="{B8A7A40A-F36C-4DC5-8797-69AABCE7B016}"/>
              </a:ext>
            </a:extLst>
          </p:cNvPr>
          <p:cNvSpPr txBox="1">
            <a:spLocks/>
          </p:cNvSpPr>
          <p:nvPr/>
        </p:nvSpPr>
        <p:spPr>
          <a:xfrm>
            <a:off x="349051" y="370201"/>
            <a:ext cx="10498019"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r>
              <a:rPr lang="en-US" sz="3400" spc="-150" dirty="0">
                <a:solidFill>
                  <a:srgbClr val="3A6AB3"/>
                </a:solidFill>
                <a:latin typeface="Work Sans Medium" pitchFamily="2" charset="0"/>
              </a:rPr>
              <a:t>Other Library Case Studies</a:t>
            </a:r>
          </a:p>
        </p:txBody>
      </p:sp>
      <p:sp>
        <p:nvSpPr>
          <p:cNvPr id="2" name="TextBox 1">
            <a:extLst>
              <a:ext uri="{FF2B5EF4-FFF2-40B4-BE49-F238E27FC236}">
                <a16:creationId xmlns:a16="http://schemas.microsoft.com/office/drawing/2014/main" id="{F85E472C-5A29-4F3F-8194-A54FCC6D3921}"/>
              </a:ext>
            </a:extLst>
          </p:cNvPr>
          <p:cNvSpPr txBox="1"/>
          <p:nvPr/>
        </p:nvSpPr>
        <p:spPr>
          <a:xfrm>
            <a:off x="655274" y="1107592"/>
            <a:ext cx="4942786" cy="3041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2888C9"/>
              </a:buClr>
              <a:buSzTx/>
              <a:buFontTx/>
              <a:buNone/>
              <a:tabLst/>
              <a:defRPr/>
            </a:pPr>
            <a:r>
              <a:rPr kumimoji="0" lang="en-US" sz="2000" b="0" i="0" u="none" strike="noStrike" kern="1200" cap="none" spc="0" normalizeH="0" baseline="0" noProof="0" dirty="0">
                <a:ln>
                  <a:noFill/>
                </a:ln>
                <a:solidFill>
                  <a:srgbClr val="3A6AB3"/>
                </a:solidFill>
                <a:effectLst/>
                <a:uLnTx/>
                <a:uFillTx/>
                <a:latin typeface="Roboto Medium" panose="02000000000000000000" pitchFamily="2" charset="0"/>
                <a:ea typeface="Roboto Medium" panose="02000000000000000000" pitchFamily="2" charset="0"/>
              </a:rPr>
              <a:t>Installed locations: </a:t>
            </a:r>
          </a:p>
          <a:p>
            <a:pPr marL="342900" indent="-3429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Calcasieu Parish Public Library (United States)</a:t>
            </a:r>
          </a:p>
          <a:p>
            <a:pPr marL="342900" indent="-3429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Plainview-Old Bethpage Public Library (United States)</a:t>
            </a:r>
          </a:p>
          <a:p>
            <a:pPr marL="342900" indent="-3429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Leicester Library (United States)</a:t>
            </a:r>
          </a:p>
          <a:p>
            <a:pPr marL="342900" indent="-342900">
              <a:spcBef>
                <a:spcPts val="500"/>
              </a:spcBef>
              <a:buClr>
                <a:srgbClr val="3A6AB3"/>
              </a:buClr>
              <a:buFont typeface="Arial" panose="020B0604020202020204" pitchFamily="34" charset="0"/>
              <a:buChar char="•"/>
            </a:pPr>
            <a:r>
              <a:rPr lang="en-US" sz="1300" dirty="0" err="1">
                <a:solidFill>
                  <a:srgbClr val="333333"/>
                </a:solidFill>
                <a:latin typeface="Roboto Light" panose="02000000000000000000" pitchFamily="2" charset="0"/>
                <a:ea typeface="Roboto Light" panose="02000000000000000000" pitchFamily="2" charset="0"/>
              </a:rPr>
              <a:t>Raheny</a:t>
            </a:r>
            <a:r>
              <a:rPr lang="en-US" sz="1300" dirty="0">
                <a:solidFill>
                  <a:srgbClr val="333333"/>
                </a:solidFill>
                <a:latin typeface="Roboto Light" panose="02000000000000000000" pitchFamily="2" charset="0"/>
                <a:ea typeface="Roboto Light" panose="02000000000000000000" pitchFamily="2" charset="0"/>
              </a:rPr>
              <a:t> Library (Ireland)</a:t>
            </a:r>
          </a:p>
          <a:p>
            <a:pPr marL="342900" indent="-3429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Dundrum Library (Ireland)</a:t>
            </a:r>
          </a:p>
          <a:p>
            <a:pPr marL="342900" indent="-3429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Dun Laoghaire </a:t>
            </a:r>
            <a:r>
              <a:rPr lang="en-US" sz="1300" dirty="0" err="1">
                <a:solidFill>
                  <a:srgbClr val="333333"/>
                </a:solidFill>
                <a:latin typeface="Roboto Light" panose="02000000000000000000" pitchFamily="2" charset="0"/>
                <a:ea typeface="Roboto Light" panose="02000000000000000000" pitchFamily="2" charset="0"/>
              </a:rPr>
              <a:t>Rathdown</a:t>
            </a:r>
            <a:r>
              <a:rPr lang="en-US" sz="1300" dirty="0">
                <a:solidFill>
                  <a:srgbClr val="333333"/>
                </a:solidFill>
                <a:latin typeface="Roboto Light" panose="02000000000000000000" pitchFamily="2" charset="0"/>
                <a:ea typeface="Roboto Light" panose="02000000000000000000" pitchFamily="2" charset="0"/>
              </a:rPr>
              <a:t> Library (Ireland)</a:t>
            </a:r>
          </a:p>
          <a:p>
            <a:pPr marL="342900" indent="-3429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East </a:t>
            </a:r>
            <a:r>
              <a:rPr lang="en-US" sz="1300" dirty="0" err="1">
                <a:solidFill>
                  <a:srgbClr val="333333"/>
                </a:solidFill>
                <a:latin typeface="Roboto Light" panose="02000000000000000000" pitchFamily="2" charset="0"/>
                <a:ea typeface="Roboto Light" panose="02000000000000000000" pitchFamily="2" charset="0"/>
              </a:rPr>
              <a:t>Achterhoek</a:t>
            </a:r>
            <a:r>
              <a:rPr lang="en-US" sz="1300" dirty="0">
                <a:solidFill>
                  <a:srgbClr val="333333"/>
                </a:solidFill>
                <a:latin typeface="Roboto Light" panose="02000000000000000000" pitchFamily="2" charset="0"/>
                <a:ea typeface="Roboto Light" panose="02000000000000000000" pitchFamily="2" charset="0"/>
              </a:rPr>
              <a:t> library (Netherlands)</a:t>
            </a:r>
          </a:p>
          <a:p>
            <a:pPr marL="342900" indent="-34290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Utrecht Library (Netherlands)</a:t>
            </a:r>
          </a:p>
          <a:p>
            <a:pPr marL="342900" indent="-342900">
              <a:spcBef>
                <a:spcPts val="500"/>
              </a:spcBef>
              <a:buClr>
                <a:srgbClr val="3A6AB3"/>
              </a:buClr>
              <a:buFont typeface="Arial" panose="020B0604020202020204" pitchFamily="34" charset="0"/>
              <a:buChar char="•"/>
            </a:pPr>
            <a:r>
              <a:rPr lang="en-US" sz="1300" dirty="0" err="1">
                <a:solidFill>
                  <a:srgbClr val="333333"/>
                </a:solidFill>
                <a:latin typeface="Roboto Light" panose="02000000000000000000" pitchFamily="2" charset="0"/>
                <a:ea typeface="Roboto Light" panose="02000000000000000000" pitchFamily="2" charset="0"/>
              </a:rPr>
              <a:t>Gooi</a:t>
            </a:r>
            <a:r>
              <a:rPr lang="en-US" sz="1300" dirty="0">
                <a:solidFill>
                  <a:srgbClr val="333333"/>
                </a:solidFill>
                <a:latin typeface="Roboto Light" panose="02000000000000000000" pitchFamily="2" charset="0"/>
                <a:ea typeface="Roboto Light" panose="02000000000000000000" pitchFamily="2" charset="0"/>
              </a:rPr>
              <a:t> </a:t>
            </a:r>
            <a:r>
              <a:rPr lang="en-US" sz="1300" dirty="0" err="1">
                <a:solidFill>
                  <a:srgbClr val="333333"/>
                </a:solidFill>
                <a:latin typeface="Roboto Light" panose="02000000000000000000" pitchFamily="2" charset="0"/>
                <a:ea typeface="Roboto Light" panose="02000000000000000000" pitchFamily="2" charset="0"/>
              </a:rPr>
              <a:t>en</a:t>
            </a:r>
            <a:r>
              <a:rPr lang="en-US" sz="1300" dirty="0">
                <a:solidFill>
                  <a:srgbClr val="333333"/>
                </a:solidFill>
                <a:latin typeface="Roboto Light" panose="02000000000000000000" pitchFamily="2" charset="0"/>
                <a:ea typeface="Roboto Light" panose="02000000000000000000" pitchFamily="2" charset="0"/>
              </a:rPr>
              <a:t> Meer Library (Netherlands)</a:t>
            </a:r>
          </a:p>
          <a:p>
            <a:pPr marL="342900" indent="-34290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p:txBody>
      </p:sp>
      <p:pic>
        <p:nvPicPr>
          <p:cNvPr id="5" name="Picture 4">
            <a:extLst>
              <a:ext uri="{FF2B5EF4-FFF2-40B4-BE49-F238E27FC236}">
                <a16:creationId xmlns:a16="http://schemas.microsoft.com/office/drawing/2014/main" id="{2114D320-FCED-475D-82BE-30A1A701B8B1}"/>
              </a:ext>
            </a:extLst>
          </p:cNvPr>
          <p:cNvPicPr>
            <a:picLocks noChangeAspect="1"/>
          </p:cNvPicPr>
          <p:nvPr/>
        </p:nvPicPr>
        <p:blipFill rotWithShape="1">
          <a:blip r:embed="rId4"/>
          <a:srcRect t="1669" r="8488" b="12030"/>
          <a:stretch/>
        </p:blipFill>
        <p:spPr>
          <a:xfrm>
            <a:off x="1302548" y="4311599"/>
            <a:ext cx="3648238" cy="2674078"/>
          </a:xfrm>
          <a:prstGeom prst="rect">
            <a:avLst/>
          </a:prstGeom>
        </p:spPr>
      </p:pic>
      <p:pic>
        <p:nvPicPr>
          <p:cNvPr id="8" name="Picture 7">
            <a:extLst>
              <a:ext uri="{FF2B5EF4-FFF2-40B4-BE49-F238E27FC236}">
                <a16:creationId xmlns:a16="http://schemas.microsoft.com/office/drawing/2014/main" id="{E41ACD25-4CE0-4F46-8CC7-629610E17ADB}"/>
              </a:ext>
            </a:extLst>
          </p:cNvPr>
          <p:cNvPicPr>
            <a:picLocks noChangeAspect="1"/>
          </p:cNvPicPr>
          <p:nvPr/>
        </p:nvPicPr>
        <p:blipFill>
          <a:blip r:embed="rId5"/>
          <a:stretch>
            <a:fillRect/>
          </a:stretch>
        </p:blipFill>
        <p:spPr>
          <a:xfrm>
            <a:off x="5880133" y="4332922"/>
            <a:ext cx="3702315" cy="2539960"/>
          </a:xfrm>
          <a:prstGeom prst="rect">
            <a:avLst/>
          </a:prstGeom>
        </p:spPr>
      </p:pic>
      <p:pic>
        <p:nvPicPr>
          <p:cNvPr id="3" name="Picture 2">
            <a:extLst>
              <a:ext uri="{FF2B5EF4-FFF2-40B4-BE49-F238E27FC236}">
                <a16:creationId xmlns:a16="http://schemas.microsoft.com/office/drawing/2014/main" id="{981E0C14-CC12-47DE-AC03-27DF756DB90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t="3972" r="6916"/>
          <a:stretch/>
        </p:blipFill>
        <p:spPr>
          <a:xfrm>
            <a:off x="6388688" y="522834"/>
            <a:ext cx="2685206" cy="3693515"/>
          </a:xfrm>
          <a:prstGeom prst="rect">
            <a:avLst/>
          </a:prstGeom>
        </p:spPr>
      </p:pic>
      <p:pic>
        <p:nvPicPr>
          <p:cNvPr id="4" name="Picture 3">
            <a:extLst>
              <a:ext uri="{FF2B5EF4-FFF2-40B4-BE49-F238E27FC236}">
                <a16:creationId xmlns:a16="http://schemas.microsoft.com/office/drawing/2014/main" id="{BE2C3351-A779-4CB3-9D06-60E001821D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
        <p:nvSpPr>
          <p:cNvPr id="9" name="TextBox 8">
            <a:extLst>
              <a:ext uri="{FF2B5EF4-FFF2-40B4-BE49-F238E27FC236}">
                <a16:creationId xmlns:a16="http://schemas.microsoft.com/office/drawing/2014/main" id="{F4C0954E-89EB-454F-86AD-4163F0EAF393}"/>
              </a:ext>
            </a:extLst>
          </p:cNvPr>
          <p:cNvSpPr txBox="1"/>
          <p:nvPr/>
        </p:nvSpPr>
        <p:spPr>
          <a:xfrm>
            <a:off x="7509205" y="1065749"/>
            <a:ext cx="1429680" cy="307777"/>
          </a:xfrm>
          <a:prstGeom prst="rect">
            <a:avLst/>
          </a:prstGeom>
          <a:noFill/>
        </p:spPr>
        <p:txBody>
          <a:bodyPr wrap="square" rtlCol="0">
            <a:spAutoFit/>
          </a:bodyPr>
          <a:lstStyle/>
          <a:p>
            <a:r>
              <a:rPr lang="en-US" sz="1400" b="1" dirty="0">
                <a:solidFill>
                  <a:schemeClr val="bg1"/>
                </a:solidFill>
                <a:effectLst/>
                <a:latin typeface="Ink Free" panose="03080402000500000000" pitchFamily="66" charset="0"/>
              </a:rPr>
              <a:t>People Counter</a:t>
            </a:r>
          </a:p>
        </p:txBody>
      </p:sp>
      <p:pic>
        <p:nvPicPr>
          <p:cNvPr id="13" name="Picture 12">
            <a:extLst>
              <a:ext uri="{FF2B5EF4-FFF2-40B4-BE49-F238E27FC236}">
                <a16:creationId xmlns:a16="http://schemas.microsoft.com/office/drawing/2014/main" id="{8665CA25-CA50-4E11-8C91-268E04FA326F}"/>
              </a:ext>
            </a:extLst>
          </p:cNvPr>
          <p:cNvPicPr>
            <a:picLocks noChangeAspect="1"/>
          </p:cNvPicPr>
          <p:nvPr/>
        </p:nvPicPr>
        <p:blipFill>
          <a:blip r:embed="rId9"/>
          <a:stretch>
            <a:fillRect/>
          </a:stretch>
        </p:blipFill>
        <p:spPr>
          <a:xfrm rot="10075136" flipH="1">
            <a:off x="7493692" y="716512"/>
            <a:ext cx="706474" cy="463336"/>
          </a:xfrm>
          <a:prstGeom prst="rect">
            <a:avLst/>
          </a:prstGeom>
        </p:spPr>
      </p:pic>
      <p:sp>
        <p:nvSpPr>
          <p:cNvPr id="15" name="TextBox 14">
            <a:extLst>
              <a:ext uri="{FF2B5EF4-FFF2-40B4-BE49-F238E27FC236}">
                <a16:creationId xmlns:a16="http://schemas.microsoft.com/office/drawing/2014/main" id="{A288B1E6-35B2-4EDB-88E7-FF1FCD653255}"/>
              </a:ext>
            </a:extLst>
          </p:cNvPr>
          <p:cNvSpPr txBox="1"/>
          <p:nvPr/>
        </p:nvSpPr>
        <p:spPr>
          <a:xfrm>
            <a:off x="3552651" y="4704528"/>
            <a:ext cx="1429680" cy="307777"/>
          </a:xfrm>
          <a:prstGeom prst="rect">
            <a:avLst/>
          </a:prstGeom>
          <a:noFill/>
        </p:spPr>
        <p:txBody>
          <a:bodyPr wrap="square" rtlCol="0">
            <a:spAutoFit/>
          </a:bodyPr>
          <a:lstStyle/>
          <a:p>
            <a:r>
              <a:rPr lang="en-US" sz="1400" b="1" dirty="0">
                <a:solidFill>
                  <a:schemeClr val="bg1"/>
                </a:solidFill>
                <a:effectLst/>
                <a:latin typeface="Ink Free" panose="03080402000500000000" pitchFamily="66" charset="0"/>
              </a:rPr>
              <a:t>People Counter</a:t>
            </a:r>
          </a:p>
        </p:txBody>
      </p:sp>
      <p:pic>
        <p:nvPicPr>
          <p:cNvPr id="19" name="Picture 18">
            <a:extLst>
              <a:ext uri="{FF2B5EF4-FFF2-40B4-BE49-F238E27FC236}">
                <a16:creationId xmlns:a16="http://schemas.microsoft.com/office/drawing/2014/main" id="{7C8C399C-9C66-4020-A9A0-44762D2D54E9}"/>
              </a:ext>
            </a:extLst>
          </p:cNvPr>
          <p:cNvPicPr>
            <a:picLocks noChangeAspect="1"/>
          </p:cNvPicPr>
          <p:nvPr/>
        </p:nvPicPr>
        <p:blipFill>
          <a:blip r:embed="rId9"/>
          <a:stretch>
            <a:fillRect/>
          </a:stretch>
        </p:blipFill>
        <p:spPr>
          <a:xfrm rot="10075136" flipH="1">
            <a:off x="3537138" y="4355291"/>
            <a:ext cx="706474" cy="463336"/>
          </a:xfrm>
          <a:prstGeom prst="rect">
            <a:avLst/>
          </a:prstGeom>
        </p:spPr>
      </p:pic>
    </p:spTree>
    <p:extLst>
      <p:ext uri="{BB962C8B-B14F-4D97-AF65-F5344CB8AC3E}">
        <p14:creationId xmlns:p14="http://schemas.microsoft.com/office/powerpoint/2010/main" val="306546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front of a crowd&#10;&#10;Description generated with very high confidence">
            <a:extLst>
              <a:ext uri="{FF2B5EF4-FFF2-40B4-BE49-F238E27FC236}">
                <a16:creationId xmlns:a16="http://schemas.microsoft.com/office/drawing/2014/main" id="{450A7FF6-FD84-44CB-BA28-956750EB9589}"/>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17" name="Title 33">
            <a:extLst>
              <a:ext uri="{FF2B5EF4-FFF2-40B4-BE49-F238E27FC236}">
                <a16:creationId xmlns:a16="http://schemas.microsoft.com/office/drawing/2014/main" id="{AE89F6B7-98D3-4D60-86F5-D62F23F9F779}"/>
              </a:ext>
            </a:extLst>
          </p:cNvPr>
          <p:cNvSpPr txBox="1">
            <a:spLocks/>
          </p:cNvSpPr>
          <p:nvPr/>
        </p:nvSpPr>
        <p:spPr>
          <a:xfrm>
            <a:off x="384048" y="393192"/>
            <a:ext cx="10305288"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a:buClr>
                <a:srgbClr val="2888C9"/>
              </a:buClr>
            </a:pPr>
            <a:r>
              <a:rPr lang="en-US" sz="3400" spc="-150" dirty="0">
                <a:solidFill>
                  <a:srgbClr val="3A6AB3"/>
                </a:solidFill>
                <a:latin typeface="Work Sans Medium" pitchFamily="2" charset="0"/>
                <a:ea typeface="Source Sans Pro Light" panose="020B0403030403020204" pitchFamily="34" charset="0"/>
              </a:rPr>
              <a:t>Key Selling Points when Approaching Libraries</a:t>
            </a:r>
          </a:p>
        </p:txBody>
      </p:sp>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2" name="Text Placeholder 10">
            <a:extLst>
              <a:ext uri="{FF2B5EF4-FFF2-40B4-BE49-F238E27FC236}">
                <a16:creationId xmlns:a16="http://schemas.microsoft.com/office/drawing/2014/main" id="{2F9BDF73-E196-4FE4-AB5E-BFA4247C8EC9}"/>
              </a:ext>
            </a:extLst>
          </p:cNvPr>
          <p:cNvSpPr txBox="1">
            <a:spLocks/>
          </p:cNvSpPr>
          <p:nvPr/>
        </p:nvSpPr>
        <p:spPr>
          <a:xfrm>
            <a:off x="544513" y="1361798"/>
            <a:ext cx="9551987" cy="3299102"/>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defTabSz="457200">
              <a:lnSpc>
                <a:spcPct val="200000"/>
              </a:lnSpc>
              <a:spcBef>
                <a:spcPts val="0"/>
              </a:spcBef>
              <a:buClr>
                <a:srgbClr val="2888C9"/>
              </a:buClr>
              <a:defRPr/>
            </a:pPr>
            <a:r>
              <a:rPr lang="en-US" sz="1800" dirty="0">
                <a:solidFill>
                  <a:srgbClr val="454545"/>
                </a:solidFill>
                <a:latin typeface="Roboto Medium" panose="02000000000000000000" pitchFamily="2" charset="0"/>
              </a:rPr>
              <a:t>Designed specifically for Libraries at a competitive price</a:t>
            </a:r>
          </a:p>
          <a:p>
            <a:pPr marL="342900" marR="0" lvl="0" indent="-342900" fontAlgn="auto">
              <a:spcBef>
                <a:spcPts val="500"/>
              </a:spcBef>
              <a:spcAft>
                <a:spcPts val="0"/>
              </a:spcAft>
              <a:buClr>
                <a:srgbClr val="3A6AB3"/>
              </a:buClr>
              <a:buSzTx/>
              <a:buFont typeface="+mj-lt"/>
              <a:buAutoNum type="arabicPeriod"/>
              <a:tabLst/>
              <a:defRPr/>
            </a:pPr>
            <a:r>
              <a:rPr lang="en-US" sz="1600" dirty="0">
                <a:solidFill>
                  <a:srgbClr val="333333"/>
                </a:solidFill>
                <a:latin typeface="Roboto Light" panose="02000000000000000000" pitchFamily="2" charset="0"/>
              </a:rPr>
              <a:t>Technology “</a:t>
            </a:r>
            <a:r>
              <a:rPr lang="en-US" sz="1600" dirty="0" err="1">
                <a:solidFill>
                  <a:srgbClr val="333333"/>
                </a:solidFill>
                <a:latin typeface="Roboto Light" panose="02000000000000000000" pitchFamily="2" charset="0"/>
              </a:rPr>
              <a:t>lagger</a:t>
            </a:r>
            <a:r>
              <a:rPr lang="en-US" sz="1600" dirty="0">
                <a:solidFill>
                  <a:srgbClr val="333333"/>
                </a:solidFill>
                <a:latin typeface="Roboto Light" panose="02000000000000000000" pitchFamily="2" charset="0"/>
              </a:rPr>
              <a:t>” – </a:t>
            </a:r>
            <a:r>
              <a:rPr lang="en-US" sz="1600" i="1" dirty="0">
                <a:solidFill>
                  <a:srgbClr val="333333"/>
                </a:solidFill>
                <a:latin typeface="Roboto Light" panose="02000000000000000000" pitchFamily="2" charset="0"/>
              </a:rPr>
              <a:t>libraries use technology only when they have to.</a:t>
            </a:r>
          </a:p>
          <a:p>
            <a:pPr marL="342900" indent="-342900">
              <a:spcBef>
                <a:spcPts val="500"/>
              </a:spcBef>
              <a:buClr>
                <a:srgbClr val="3A6AB3"/>
              </a:buClr>
              <a:buFont typeface="+mj-lt"/>
              <a:buAutoNum type="arabicPeriod"/>
              <a:defRPr/>
            </a:pPr>
            <a:endParaRPr lang="en-US" sz="1600" dirty="0">
              <a:solidFill>
                <a:srgbClr val="333333"/>
              </a:solidFill>
              <a:latin typeface="Roboto Light" panose="02000000000000000000" pitchFamily="2" charset="0"/>
            </a:endParaRPr>
          </a:p>
          <a:p>
            <a:pPr marL="342900" indent="-342900">
              <a:spcBef>
                <a:spcPts val="500"/>
              </a:spcBef>
              <a:buClr>
                <a:srgbClr val="3A6AB3"/>
              </a:buClr>
              <a:buFont typeface="+mj-lt"/>
              <a:buAutoNum type="arabicPeriod"/>
              <a:defRPr/>
            </a:pPr>
            <a:r>
              <a:rPr lang="en-US" sz="1600" dirty="0">
                <a:solidFill>
                  <a:srgbClr val="333333"/>
                </a:solidFill>
                <a:latin typeface="Roboto Light" panose="02000000000000000000" pitchFamily="2" charset="0"/>
              </a:rPr>
              <a:t>Seeking for off-the-shelf, ready-to-use solution – </a:t>
            </a:r>
            <a:r>
              <a:rPr lang="en-US" sz="1600" i="1" dirty="0">
                <a:solidFill>
                  <a:srgbClr val="333333"/>
                </a:solidFill>
                <a:latin typeface="Roboto Light" panose="02000000000000000000" pitchFamily="2" charset="0"/>
              </a:rPr>
              <a:t>something widely used and tested in all other industries.</a:t>
            </a:r>
          </a:p>
          <a:p>
            <a:pPr marL="342900" indent="-342900">
              <a:spcBef>
                <a:spcPts val="500"/>
              </a:spcBef>
              <a:buClr>
                <a:srgbClr val="3A6AB3"/>
              </a:buClr>
              <a:buFont typeface="+mj-lt"/>
              <a:buAutoNum type="arabicPeriod"/>
              <a:defRPr/>
            </a:pPr>
            <a:endParaRPr lang="en-US" sz="1600" dirty="0">
              <a:solidFill>
                <a:srgbClr val="333333"/>
              </a:solidFill>
              <a:latin typeface="Roboto Light" panose="02000000000000000000" pitchFamily="2" charset="0"/>
            </a:endParaRPr>
          </a:p>
          <a:p>
            <a:pPr marL="342900" marR="0" lvl="0" indent="-342900" fontAlgn="auto">
              <a:spcBef>
                <a:spcPts val="500"/>
              </a:spcBef>
              <a:spcAft>
                <a:spcPts val="0"/>
              </a:spcAft>
              <a:buClr>
                <a:srgbClr val="3A6AB3"/>
              </a:buClr>
              <a:buSzTx/>
              <a:buFont typeface="+mj-lt"/>
              <a:buAutoNum type="arabicPeriod"/>
              <a:tabLst/>
              <a:defRPr/>
            </a:pPr>
            <a:r>
              <a:rPr lang="en-US" sz="1600" dirty="0">
                <a:solidFill>
                  <a:srgbClr val="333333"/>
                </a:solidFill>
                <a:latin typeface="Roboto Light" panose="02000000000000000000" pitchFamily="2" charset="0"/>
              </a:rPr>
              <a:t>Industry specific solution – </a:t>
            </a:r>
            <a:r>
              <a:rPr lang="en-US" sz="1600" i="1" dirty="0">
                <a:solidFill>
                  <a:srgbClr val="333333"/>
                </a:solidFill>
                <a:latin typeface="Roboto Light" panose="02000000000000000000" pitchFamily="2" charset="0"/>
              </a:rPr>
              <a:t>focusing on how they will use it. </a:t>
            </a:r>
          </a:p>
          <a:p>
            <a:pPr marL="342900" indent="-342900">
              <a:spcBef>
                <a:spcPts val="500"/>
              </a:spcBef>
              <a:buClr>
                <a:srgbClr val="3A6AB3"/>
              </a:buClr>
              <a:buFont typeface="+mj-lt"/>
              <a:buAutoNum type="arabicPeriod"/>
              <a:defRPr/>
            </a:pPr>
            <a:endParaRPr lang="en-US" sz="1600" dirty="0">
              <a:solidFill>
                <a:srgbClr val="333333"/>
              </a:solidFill>
              <a:latin typeface="Roboto Light" panose="02000000000000000000" pitchFamily="2" charset="0"/>
            </a:endParaRPr>
          </a:p>
          <a:p>
            <a:pPr marL="342900" indent="-342900">
              <a:spcBef>
                <a:spcPts val="500"/>
              </a:spcBef>
              <a:buClr>
                <a:srgbClr val="3A6AB3"/>
              </a:buClr>
              <a:buFont typeface="+mj-lt"/>
              <a:buAutoNum type="arabicPeriod"/>
              <a:defRPr/>
            </a:pPr>
            <a:r>
              <a:rPr lang="en-US" sz="1600" dirty="0">
                <a:solidFill>
                  <a:srgbClr val="333333"/>
                </a:solidFill>
                <a:latin typeface="Roboto Light" panose="02000000000000000000" pitchFamily="2" charset="0"/>
              </a:rPr>
              <a:t>Competitively priced – </a:t>
            </a:r>
            <a:r>
              <a:rPr lang="en-US" sz="1600" i="1" dirty="0">
                <a:solidFill>
                  <a:srgbClr val="333333"/>
                </a:solidFill>
                <a:latin typeface="Roboto Light" panose="02000000000000000000" pitchFamily="2" charset="0"/>
              </a:rPr>
              <a:t>libraries provide community based services, not profit making.</a:t>
            </a:r>
          </a:p>
          <a:p>
            <a:pPr lvl="1">
              <a:spcBef>
                <a:spcPts val="500"/>
              </a:spcBef>
              <a:spcAft>
                <a:spcPts val="500"/>
              </a:spcAft>
              <a:buClr>
                <a:srgbClr val="3A6AB3"/>
              </a:buClr>
              <a:defRPr/>
            </a:pPr>
            <a:endParaRPr lang="en-US" sz="2000" dirty="0">
              <a:solidFill>
                <a:srgbClr val="3A6AB3"/>
              </a:solidFill>
              <a:latin typeface="Roboto Medium" panose="02000000000000000000" pitchFamily="2" charset="0"/>
              <a:ea typeface="Roboto Medium" panose="02000000000000000000" pitchFamily="2" charset="0"/>
            </a:endParaRPr>
          </a:p>
          <a:p>
            <a:pPr marL="457200" marR="0" lvl="0" indent="-457200" algn="l" defTabSz="457200" rtl="0" eaLnBrk="1" fontAlgn="auto" latinLnBrk="0" hangingPunct="1">
              <a:lnSpc>
                <a:spcPct val="100000"/>
              </a:lnSpc>
              <a:spcBef>
                <a:spcPts val="0"/>
              </a:spcBef>
              <a:spcAft>
                <a:spcPts val="0"/>
              </a:spcAft>
              <a:buClr>
                <a:srgbClr val="2888C9"/>
              </a:buClr>
              <a:buSzTx/>
              <a:buFont typeface="+mj-lt"/>
              <a:buAutoNum type="arabicPeriod"/>
              <a:tabLst/>
              <a:defRPr/>
            </a:pPr>
            <a:endParaRPr lang="en-US" sz="2000" dirty="0">
              <a:solidFill>
                <a:srgbClr val="3A6AB3"/>
              </a:solidFill>
              <a:latin typeface="Roboto Medium" panose="02000000000000000000" pitchFamily="2" charset="0"/>
              <a:ea typeface="Roboto Medium" panose="02000000000000000000" pitchFamily="2" charset="0"/>
            </a:endParaRPr>
          </a:p>
          <a:p>
            <a:pPr marL="342900" marR="0" lvl="0" indent="-342900" algn="l" defTabSz="457200" rtl="0" eaLnBrk="1" fontAlgn="auto" latinLnBrk="0" hangingPunct="1">
              <a:lnSpc>
                <a:spcPct val="100000"/>
              </a:lnSpc>
              <a:spcBef>
                <a:spcPts val="0"/>
              </a:spcBef>
              <a:spcAft>
                <a:spcPts val="0"/>
              </a:spcAft>
              <a:buClr>
                <a:srgbClr val="2888C9"/>
              </a:buClr>
              <a:buSzTx/>
              <a:buFont typeface="Arial" panose="020B0604020202020204" pitchFamily="34" charset="0"/>
              <a:buChar char="•"/>
              <a:tabLst/>
              <a:defRPr/>
            </a:pPr>
            <a:endParaRPr lang="en-US" sz="2000" dirty="0">
              <a:solidFill>
                <a:srgbClr val="3A6AB3"/>
              </a:solidFill>
              <a:latin typeface="Roboto Medium" panose="02000000000000000000" pitchFamily="2" charset="0"/>
              <a:ea typeface="Roboto Medium" panose="02000000000000000000" pitchFamily="2" charset="0"/>
            </a:endParaRPr>
          </a:p>
          <a:p>
            <a:pPr marR="0" lvl="0" algn="l" defTabSz="457200" rtl="0" eaLnBrk="1" fontAlgn="auto" latinLnBrk="0" hangingPunct="1">
              <a:lnSpc>
                <a:spcPct val="100000"/>
              </a:lnSpc>
              <a:spcBef>
                <a:spcPts val="0"/>
              </a:spcBef>
              <a:spcAft>
                <a:spcPts val="0"/>
              </a:spcAft>
              <a:buClr>
                <a:srgbClr val="2888C9"/>
              </a:buClr>
              <a:buSzTx/>
              <a:tabLst/>
              <a:defRPr/>
            </a:pPr>
            <a:endParaRPr lang="en-US" sz="2000" dirty="0">
              <a:solidFill>
                <a:srgbClr val="3A6AB3"/>
              </a:solidFill>
              <a:latin typeface="Roboto Medium" panose="02000000000000000000" pitchFamily="2" charset="0"/>
              <a:ea typeface="Roboto Medium" panose="02000000000000000000" pitchFamily="2" charset="0"/>
            </a:endParaRPr>
          </a:p>
          <a:p>
            <a:pPr marL="342900" marR="0" lvl="0" indent="-342900" algn="l" defTabSz="457200" rtl="0" eaLnBrk="1" fontAlgn="auto" latinLnBrk="0" hangingPunct="1">
              <a:lnSpc>
                <a:spcPct val="100000"/>
              </a:lnSpc>
              <a:spcBef>
                <a:spcPts val="0"/>
              </a:spcBef>
              <a:spcAft>
                <a:spcPts val="0"/>
              </a:spcAft>
              <a:buClr>
                <a:srgbClr val="2888C9"/>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3A6AB3"/>
              </a:solidFill>
              <a:effectLst/>
              <a:uLnTx/>
              <a:uFillTx/>
              <a:latin typeface="Roboto Medium" panose="02000000000000000000" pitchFamily="2" charset="0"/>
              <a:ea typeface="Roboto Medium"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
                <a:srgbClr val="2888C9"/>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3A6AB3"/>
              </a:solidFill>
              <a:effectLst/>
              <a:uLnTx/>
              <a:uFillTx/>
              <a:latin typeface="Roboto Medium" panose="02000000000000000000" pitchFamily="2" charset="0"/>
              <a:ea typeface="Roboto Medium" panose="02000000000000000000" pitchFamily="2" charset="0"/>
              <a:cs typeface="+mn-cs"/>
            </a:endParaRPr>
          </a:p>
        </p:txBody>
      </p:sp>
      <p:pic>
        <p:nvPicPr>
          <p:cNvPr id="3" name="Picture 2">
            <a:extLst>
              <a:ext uri="{FF2B5EF4-FFF2-40B4-BE49-F238E27FC236}">
                <a16:creationId xmlns:a16="http://schemas.microsoft.com/office/drawing/2014/main" id="{3D59214F-8BEB-41C4-8DD8-B39B5BC6B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2657555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D931D6-5CFF-4E66-B13B-2466CDDF6281}"/>
              </a:ext>
            </a:extLst>
          </p:cNvPr>
          <p:cNvSpPr/>
          <p:nvPr/>
        </p:nvSpPr>
        <p:spPr>
          <a:xfrm>
            <a:off x="698878" y="4086615"/>
            <a:ext cx="7144436" cy="253899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group of people standing in front of a crowd&#10;&#10;Description generated with very high confidence">
            <a:extLst>
              <a:ext uri="{FF2B5EF4-FFF2-40B4-BE49-F238E27FC236}">
                <a16:creationId xmlns:a16="http://schemas.microsoft.com/office/drawing/2014/main" id="{4AFBF29E-367F-4EE1-8764-62564149B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 y="-2140980"/>
            <a:ext cx="10688638" cy="5640286"/>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434660" y="718173"/>
            <a:ext cx="9798895"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31" name="Text Placeholder 10">
            <a:extLst>
              <a:ext uri="{FF2B5EF4-FFF2-40B4-BE49-F238E27FC236}">
                <a16:creationId xmlns:a16="http://schemas.microsoft.com/office/drawing/2014/main" id="{6B664C3E-A120-4FCC-B80A-72E36A491044}"/>
              </a:ext>
            </a:extLst>
          </p:cNvPr>
          <p:cNvSpPr txBox="1">
            <a:spLocks/>
          </p:cNvSpPr>
          <p:nvPr/>
        </p:nvSpPr>
        <p:spPr>
          <a:xfrm>
            <a:off x="6884993" y="2806607"/>
            <a:ext cx="3348563" cy="932539"/>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300" dirty="0"/>
          </a:p>
        </p:txBody>
      </p:sp>
      <p:sp>
        <p:nvSpPr>
          <p:cNvPr id="8" name="Text Placeholder 9">
            <a:extLst>
              <a:ext uri="{FF2B5EF4-FFF2-40B4-BE49-F238E27FC236}">
                <a16:creationId xmlns:a16="http://schemas.microsoft.com/office/drawing/2014/main" id="{97B7100F-A48F-4A9A-9AF0-6C683C68D264}"/>
              </a:ext>
            </a:extLst>
          </p:cNvPr>
          <p:cNvSpPr txBox="1">
            <a:spLocks/>
          </p:cNvSpPr>
          <p:nvPr/>
        </p:nvSpPr>
        <p:spPr>
          <a:xfrm>
            <a:off x="704164" y="1969755"/>
            <a:ext cx="9981831" cy="2093790"/>
          </a:xfrm>
          <a:prstGeom prst="rect">
            <a:avLst/>
          </a:prstGeom>
        </p:spPr>
        <p:txBody>
          <a:bodyPr>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8200" spc="-150" dirty="0">
                <a:solidFill>
                  <a:srgbClr val="3A6AB3"/>
                </a:solidFill>
                <a:latin typeface="Work Sans Medium" pitchFamily="2" charset="0"/>
              </a:rPr>
              <a:t>Q&amp;A Session</a:t>
            </a:r>
          </a:p>
        </p:txBody>
      </p:sp>
      <p:sp>
        <p:nvSpPr>
          <p:cNvPr id="17" name="Text Placeholder 35">
            <a:extLst>
              <a:ext uri="{FF2B5EF4-FFF2-40B4-BE49-F238E27FC236}">
                <a16:creationId xmlns:a16="http://schemas.microsoft.com/office/drawing/2014/main" id="{403AC27A-025C-4E8C-AE53-D088626ACDF6}"/>
              </a:ext>
            </a:extLst>
          </p:cNvPr>
          <p:cNvSpPr txBox="1">
            <a:spLocks/>
          </p:cNvSpPr>
          <p:nvPr/>
        </p:nvSpPr>
        <p:spPr>
          <a:xfrm>
            <a:off x="367135" y="7098464"/>
            <a:ext cx="3551871" cy="444668"/>
          </a:xfrm>
          <a:prstGeom prst="rect">
            <a:avLst/>
          </a:prstGeom>
          <a:ln>
            <a:noFill/>
          </a:ln>
        </p:spPr>
        <p:txBody>
          <a:bodyPr vert="horz" lIns="91440" tIns="45720" rIns="91440" bIns="45720" rtlCol="0">
            <a:normAutofit fontScale="25000" lnSpcReduction="20000"/>
          </a:bodyPr>
          <a:lstStyle>
            <a:lvl1pPr marL="0" indent="0" algn="l" defTabSz="1008400" rtl="0" eaLnBrk="1" latinLnBrk="0" hangingPunct="1">
              <a:lnSpc>
                <a:spcPct val="90000"/>
              </a:lnSpc>
              <a:spcBef>
                <a:spcPts val="1103"/>
              </a:spcBef>
              <a:buFont typeface="Arial" panose="020B0604020202020204" pitchFamily="34" charset="0"/>
              <a:buNone/>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r>
              <a:rPr lang="en-US"/>
              <a:t>©2002-2020 Footfall counter is trademark application of FootfallCam in various jurisdictions. We reserve the right to introduce modifications without notice. All other company names and products are trademarks of their respective companies.</a:t>
            </a:r>
            <a:endParaRPr lang="en-US" dirty="0"/>
          </a:p>
        </p:txBody>
      </p:sp>
      <p:sp>
        <p:nvSpPr>
          <p:cNvPr id="18" name="Title 33">
            <a:extLst>
              <a:ext uri="{FF2B5EF4-FFF2-40B4-BE49-F238E27FC236}">
                <a16:creationId xmlns:a16="http://schemas.microsoft.com/office/drawing/2014/main" id="{41CC3C0E-E2A2-4841-9223-53B8F5226FA1}"/>
              </a:ext>
            </a:extLst>
          </p:cNvPr>
          <p:cNvSpPr txBox="1">
            <a:spLocks/>
          </p:cNvSpPr>
          <p:nvPr/>
        </p:nvSpPr>
        <p:spPr>
          <a:xfrm>
            <a:off x="732739" y="4203408"/>
            <a:ext cx="3057990" cy="617432"/>
          </a:xfrm>
          <a:prstGeom prst="rect">
            <a:avLst/>
          </a:prstGeom>
        </p:spPr>
        <p:txBody>
          <a:bodyPr>
            <a:norm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2400" dirty="0">
                <a:solidFill>
                  <a:srgbClr val="3A6AB3"/>
                </a:solidFill>
                <a:latin typeface="Roboto Medium" panose="02000000000000000000" pitchFamily="2" charset="0"/>
                <a:ea typeface="Roboto Medium" panose="02000000000000000000" pitchFamily="2" charset="0"/>
              </a:rPr>
              <a:t>Contact Us</a:t>
            </a:r>
          </a:p>
        </p:txBody>
      </p:sp>
      <p:sp>
        <p:nvSpPr>
          <p:cNvPr id="19" name="Text Placeholder 10">
            <a:extLst>
              <a:ext uri="{FF2B5EF4-FFF2-40B4-BE49-F238E27FC236}">
                <a16:creationId xmlns:a16="http://schemas.microsoft.com/office/drawing/2014/main" id="{CEC7C50D-7D0D-497B-9EB3-263EB7A12C8B}"/>
              </a:ext>
            </a:extLst>
          </p:cNvPr>
          <p:cNvSpPr>
            <a:spLocks noGrp="1"/>
          </p:cNvSpPr>
          <p:nvPr>
            <p:ph type="body" idx="1"/>
          </p:nvPr>
        </p:nvSpPr>
        <p:spPr>
          <a:xfrm>
            <a:off x="833807" y="4813636"/>
            <a:ext cx="6681418" cy="1825364"/>
          </a:xfrm>
        </p:spPr>
        <p:txBody>
          <a:bodyPr>
            <a:noAutofit/>
          </a:bodyPr>
          <a:lstStyle/>
          <a:p>
            <a:pPr>
              <a:lnSpc>
                <a:spcPct val="100000"/>
              </a:lnSpc>
              <a:spcBef>
                <a:spcPts val="0"/>
              </a:spcBef>
            </a:pPr>
            <a:r>
              <a:rPr lang="en-US" sz="1400" dirty="0">
                <a:solidFill>
                  <a:srgbClr val="333333"/>
                </a:solidFill>
                <a:latin typeface="Roboto Light" panose="02000000000000000000" pitchFamily="2" charset="0"/>
                <a:ea typeface="Roboto Light" panose="02000000000000000000" pitchFamily="2" charset="0"/>
              </a:rPr>
              <a:t>You need further information or have a question? </a:t>
            </a:r>
          </a:p>
          <a:p>
            <a:pPr>
              <a:lnSpc>
                <a:spcPct val="100000"/>
              </a:lnSpc>
              <a:spcBef>
                <a:spcPts val="0"/>
              </a:spcBef>
            </a:pPr>
            <a:r>
              <a:rPr lang="en-US" sz="1400" dirty="0">
                <a:solidFill>
                  <a:srgbClr val="333333"/>
                </a:solidFill>
                <a:latin typeface="Roboto Light" panose="02000000000000000000" pitchFamily="2" charset="0"/>
                <a:ea typeface="Roboto Light" panose="02000000000000000000" pitchFamily="2" charset="0"/>
              </a:rPr>
              <a:t>Please visit:</a:t>
            </a:r>
          </a:p>
          <a:p>
            <a:pPr>
              <a:lnSpc>
                <a:spcPct val="200000"/>
              </a:lnSpc>
              <a:spcBef>
                <a:spcPts val="0"/>
              </a:spcBef>
            </a:pPr>
            <a:r>
              <a:rPr lang="en-US" sz="1400" dirty="0">
                <a:solidFill>
                  <a:srgbClr val="2888C9"/>
                </a:solidFill>
                <a:latin typeface="Roboto Light" panose="02000000000000000000" pitchFamily="2" charset="0"/>
                <a:ea typeface="Roboto Light" panose="02000000000000000000" pitchFamily="2" charset="0"/>
                <a:cs typeface="Calibri Bold" panose="020F0702030404030204" pitchFamily="34" charset="0"/>
                <a:hlinkClick r:id="rId4">
                  <a:extLst>
                    <a:ext uri="{A12FA001-AC4F-418D-AE19-62706E023703}">
                      <ahyp:hlinkClr xmlns:ahyp="http://schemas.microsoft.com/office/drawing/2018/hyperlinkcolor" val="tx"/>
                    </a:ext>
                  </a:extLst>
                </a:hlinkClick>
              </a:rPr>
              <a:t>www.footfallcam.com</a:t>
            </a:r>
            <a:endParaRPr lang="en-US" sz="1400" dirty="0">
              <a:solidFill>
                <a:schemeClr val="tx1"/>
              </a:solidFill>
              <a:latin typeface="Roboto Light" panose="02000000000000000000" pitchFamily="2" charset="0"/>
              <a:ea typeface="Roboto Light" panose="02000000000000000000" pitchFamily="2" charset="0"/>
              <a:cs typeface="Calibri Bold" panose="020F0702030404030204" pitchFamily="34" charset="0"/>
            </a:endParaRPr>
          </a:p>
          <a:p>
            <a:pPr>
              <a:lnSpc>
                <a:spcPct val="200000"/>
              </a:lnSpc>
              <a:spcBef>
                <a:spcPts val="0"/>
              </a:spcBef>
            </a:pPr>
            <a:r>
              <a:rPr lang="en-US" sz="1400" dirty="0">
                <a:solidFill>
                  <a:schemeClr val="tx1"/>
                </a:solidFill>
                <a:latin typeface="Roboto Light" panose="02000000000000000000" pitchFamily="2" charset="0"/>
                <a:ea typeface="Roboto Light" panose="02000000000000000000" pitchFamily="2" charset="0"/>
                <a:cs typeface="Calibri Bold" panose="020F0702030404030204" pitchFamily="34" charset="0"/>
              </a:rPr>
              <a:t>Subscribe to FootfallCam YouTube channel for more marketing and training videos:</a:t>
            </a:r>
          </a:p>
        </p:txBody>
      </p:sp>
      <p:pic>
        <p:nvPicPr>
          <p:cNvPr id="1028" name="Picture 4" descr="YouTube Banner Size &amp; YouTube Channel Art Size Guide | May 2020">
            <a:hlinkClick r:id="rId5"/>
            <a:extLst>
              <a:ext uri="{FF2B5EF4-FFF2-40B4-BE49-F238E27FC236}">
                <a16:creationId xmlns:a16="http://schemas.microsoft.com/office/drawing/2014/main" id="{679C2A6B-9FDD-4BF8-876C-DEBAC23AED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807" y="6037771"/>
            <a:ext cx="1156918" cy="5529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0C090F8-F24B-4922-B867-1E166A7CD8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3308828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front of a crowd&#10;&#10;Description generated with very high confidence">
            <a:extLst>
              <a:ext uri="{FF2B5EF4-FFF2-40B4-BE49-F238E27FC236}">
                <a16:creationId xmlns:a16="http://schemas.microsoft.com/office/drawing/2014/main" id="{B4E24D77-7D17-4B97-AD60-B4B30A94DC06}"/>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23" name="Text Placeholder 12">
            <a:extLst>
              <a:ext uri="{FF2B5EF4-FFF2-40B4-BE49-F238E27FC236}">
                <a16:creationId xmlns:a16="http://schemas.microsoft.com/office/drawing/2014/main" id="{2EF5E5F0-0D7C-49CF-9DF2-02FD505103AA}"/>
              </a:ext>
            </a:extLst>
          </p:cNvPr>
          <p:cNvSpPr txBox="1">
            <a:spLocks/>
          </p:cNvSpPr>
          <p:nvPr/>
        </p:nvSpPr>
        <p:spPr>
          <a:xfrm>
            <a:off x="188844" y="1069488"/>
            <a:ext cx="9782074" cy="3090076"/>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Potential Market for Libraries</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Overview of Smart Library System</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Key Feature #1 Visitor Count</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Key Feature #2 Children Counting</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Key Feature #3 Live Occupancy Monitoring System</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Key Feature #4 Area </a:t>
            </a:r>
            <a:r>
              <a:rPr lang="en-US" sz="1300" dirty="0" err="1">
                <a:solidFill>
                  <a:schemeClr val="tx1"/>
                </a:solidFill>
                <a:latin typeface="Roboto Light" panose="02000000000000000000"/>
                <a:ea typeface="Roboto Light" panose="02000000000000000000" pitchFamily="2" charset="0"/>
              </a:rPr>
              <a:t>Utilisation</a:t>
            </a:r>
            <a:endParaRPr lang="en-US" sz="1300" dirty="0">
              <a:solidFill>
                <a:schemeClr val="tx1"/>
              </a:solidFill>
              <a:latin typeface="Roboto Light" panose="02000000000000000000"/>
              <a:ea typeface="Roboto Light" panose="02000000000000000000" pitchFamily="2" charset="0"/>
            </a:endParaRP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Key Feature #5 Cross-Site Visit Tracking</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Key Feature #6 Marketing Effectiveness </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Key Feature #7 Staff Exclusion Tag</a:t>
            </a:r>
          </a:p>
          <a:p>
            <a:pPr marL="800100" lvl="1" indent="-342900">
              <a:lnSpc>
                <a:spcPct val="100000"/>
              </a:lnSpc>
              <a:spcBef>
                <a:spcPts val="600"/>
              </a:spcBef>
              <a:buClr>
                <a:srgbClr val="3A6AB3"/>
              </a:buClr>
              <a:buFont typeface="Arial" panose="020B0604020202020204" pitchFamily="34" charset="0"/>
              <a:buChar char="•"/>
            </a:pPr>
            <a:r>
              <a:rPr lang="en-US" sz="1300" dirty="0">
                <a:solidFill>
                  <a:schemeClr val="tx1"/>
                </a:solidFill>
                <a:latin typeface="Roboto Light" panose="02000000000000000000"/>
                <a:ea typeface="Roboto Light" panose="02000000000000000000" pitchFamily="2" charset="0"/>
              </a:rPr>
              <a:t>Case Studies</a:t>
            </a:r>
          </a:p>
          <a:p>
            <a:pPr marL="800100" lvl="1" indent="-342900">
              <a:lnSpc>
                <a:spcPct val="100000"/>
              </a:lnSpc>
              <a:spcBef>
                <a:spcPts val="600"/>
              </a:spcBef>
              <a:buClr>
                <a:srgbClr val="3A6AB3"/>
              </a:buClr>
              <a:buFont typeface="Arial" panose="020B0604020202020204" pitchFamily="34" charset="0"/>
              <a:buChar char="•"/>
            </a:pPr>
            <a:endParaRPr lang="en-US" sz="1500" dirty="0">
              <a:solidFill>
                <a:srgbClr val="FF0000"/>
              </a:solidFill>
              <a:latin typeface="Roboto Light" panose="02000000000000000000"/>
              <a:ea typeface="Source Sans Pro" panose="020B0503030403020204" pitchFamily="34" charset="0"/>
            </a:endParaRPr>
          </a:p>
          <a:p>
            <a:pPr marL="800100" lvl="1" indent="-342900">
              <a:spcBef>
                <a:spcPts val="600"/>
              </a:spcBef>
              <a:buClr>
                <a:srgbClr val="3A6AB3"/>
              </a:buClr>
              <a:buFont typeface="Arial" panose="020B0604020202020204" pitchFamily="34" charset="0"/>
              <a:buChar char="•"/>
            </a:pPr>
            <a:endParaRPr lang="en-US" sz="2200" dirty="0">
              <a:solidFill>
                <a:schemeClr val="bg2">
                  <a:lumMod val="50000"/>
                </a:schemeClr>
              </a:solidFill>
              <a:latin typeface="Source Sans Pro" panose="020B0503030403020204" pitchFamily="34" charset="0"/>
              <a:ea typeface="Source Sans Pro" panose="020B0503030403020204" pitchFamily="34" charset="0"/>
            </a:endParaRPr>
          </a:p>
        </p:txBody>
      </p:sp>
      <p:sp>
        <p:nvSpPr>
          <p:cNvPr id="19" name="Title 33">
            <a:extLst>
              <a:ext uri="{FF2B5EF4-FFF2-40B4-BE49-F238E27FC236}">
                <a16:creationId xmlns:a16="http://schemas.microsoft.com/office/drawing/2014/main" id="{838AF0E3-6562-4560-99F1-2D5189228251}"/>
              </a:ext>
            </a:extLst>
          </p:cNvPr>
          <p:cNvSpPr txBox="1">
            <a:spLocks/>
          </p:cNvSpPr>
          <p:nvPr/>
        </p:nvSpPr>
        <p:spPr>
          <a:xfrm>
            <a:off x="5794522" y="1605359"/>
            <a:ext cx="3648058" cy="617432"/>
          </a:xfrm>
          <a:prstGeom prst="rect">
            <a:avLst/>
          </a:prstGeom>
        </p:spPr>
        <p:txBody>
          <a:bodyPr>
            <a:normAutofit lnSpcReduction="10000"/>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4000" dirty="0">
              <a:solidFill>
                <a:srgbClr val="666666"/>
              </a:solidFill>
              <a:latin typeface="Source Sans Pro Light" panose="020B0403030403020204" pitchFamily="34" charset="0"/>
            </a:endParaRPr>
          </a:p>
        </p:txBody>
      </p:sp>
      <p:sp>
        <p:nvSpPr>
          <p:cNvPr id="33" name="Text Placeholder 10">
            <a:extLst>
              <a:ext uri="{FF2B5EF4-FFF2-40B4-BE49-F238E27FC236}">
                <a16:creationId xmlns:a16="http://schemas.microsoft.com/office/drawing/2014/main" id="{DCF7FFD3-21A0-460B-9E9B-B3AEB02BF407}"/>
              </a:ext>
            </a:extLst>
          </p:cNvPr>
          <p:cNvSpPr txBox="1">
            <a:spLocks/>
          </p:cNvSpPr>
          <p:nvPr/>
        </p:nvSpPr>
        <p:spPr>
          <a:xfrm>
            <a:off x="6083454" y="5544679"/>
            <a:ext cx="3927945" cy="585531"/>
          </a:xfrm>
          <a:prstGeom prst="rect">
            <a:avLst/>
          </a:prstGeom>
        </p:spPr>
        <p:txBody>
          <a:bodyPr vert="horz" lIns="0" tIns="0" rIns="0" bIns="45720" rtlCol="0">
            <a:norm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endParaRPr lang="en-US" sz="1100" dirty="0">
              <a:latin typeface="+mj-lt"/>
            </a:endParaRPr>
          </a:p>
        </p:txBody>
      </p:sp>
      <p:sp>
        <p:nvSpPr>
          <p:cNvPr id="34" name="Text Placeholder 12">
            <a:extLst>
              <a:ext uri="{FF2B5EF4-FFF2-40B4-BE49-F238E27FC236}">
                <a16:creationId xmlns:a16="http://schemas.microsoft.com/office/drawing/2014/main" id="{DD259A0C-7E9D-4BC1-920E-0C955AFFB5DC}"/>
              </a:ext>
            </a:extLst>
          </p:cNvPr>
          <p:cNvSpPr txBox="1">
            <a:spLocks/>
          </p:cNvSpPr>
          <p:nvPr/>
        </p:nvSpPr>
        <p:spPr>
          <a:xfrm>
            <a:off x="5944402" y="5241625"/>
            <a:ext cx="3944570" cy="457208"/>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1800" dirty="0">
              <a:latin typeface="Source Sans Pro" panose="020B0503030403020204" pitchFamily="34" charset="0"/>
            </a:endParaRPr>
          </a:p>
        </p:txBody>
      </p:sp>
      <p:sp>
        <p:nvSpPr>
          <p:cNvPr id="12" name="Title 33">
            <a:extLst>
              <a:ext uri="{FF2B5EF4-FFF2-40B4-BE49-F238E27FC236}">
                <a16:creationId xmlns:a16="http://schemas.microsoft.com/office/drawing/2014/main" id="{9B4FE329-9D0D-46A1-A1DE-0F362BCA57A5}"/>
              </a:ext>
            </a:extLst>
          </p:cNvPr>
          <p:cNvSpPr txBox="1">
            <a:spLocks/>
          </p:cNvSpPr>
          <p:nvPr/>
        </p:nvSpPr>
        <p:spPr>
          <a:xfrm>
            <a:off x="384048" y="393192"/>
            <a:ext cx="10305288"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a:buClr>
                <a:srgbClr val="2888C9"/>
              </a:buClr>
            </a:pPr>
            <a:r>
              <a:rPr lang="en-US" sz="3400" spc="-150" dirty="0">
                <a:solidFill>
                  <a:srgbClr val="3A6AB3"/>
                </a:solidFill>
                <a:latin typeface="Work Sans Medium" pitchFamily="2" charset="0"/>
                <a:ea typeface="Source Sans Pro Light" panose="020B0403030403020204" pitchFamily="34" charset="0"/>
              </a:rPr>
              <a:t>Topics of This Webinar:</a:t>
            </a:r>
          </a:p>
        </p:txBody>
      </p:sp>
      <p:grpSp>
        <p:nvGrpSpPr>
          <p:cNvPr id="4" name="Group 3">
            <a:extLst>
              <a:ext uri="{FF2B5EF4-FFF2-40B4-BE49-F238E27FC236}">
                <a16:creationId xmlns:a16="http://schemas.microsoft.com/office/drawing/2014/main" id="{2FFED512-4B31-4165-BA62-8B947562AFDA}"/>
              </a:ext>
            </a:extLst>
          </p:cNvPr>
          <p:cNvGrpSpPr/>
          <p:nvPr/>
        </p:nvGrpSpPr>
        <p:grpSpPr>
          <a:xfrm>
            <a:off x="0" y="4941174"/>
            <a:ext cx="10688638" cy="1189036"/>
            <a:chOff x="0" y="5642698"/>
            <a:chExt cx="10688638" cy="1189036"/>
          </a:xfrm>
        </p:grpSpPr>
        <p:sp>
          <p:nvSpPr>
            <p:cNvPr id="11" name="Rectangle 10">
              <a:extLst>
                <a:ext uri="{FF2B5EF4-FFF2-40B4-BE49-F238E27FC236}">
                  <a16:creationId xmlns:a16="http://schemas.microsoft.com/office/drawing/2014/main" id="{254E4DF3-5E92-4745-97B8-E3D39608EF06}"/>
                </a:ext>
              </a:extLst>
            </p:cNvPr>
            <p:cNvSpPr/>
            <p:nvPr/>
          </p:nvSpPr>
          <p:spPr>
            <a:xfrm>
              <a:off x="0" y="5642698"/>
              <a:ext cx="10688638" cy="11345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Title 33">
              <a:extLst>
                <a:ext uri="{FF2B5EF4-FFF2-40B4-BE49-F238E27FC236}">
                  <a16:creationId xmlns:a16="http://schemas.microsoft.com/office/drawing/2014/main" id="{BCD3BB44-1598-4ED4-9AAF-BD1BAEE2773F}"/>
                </a:ext>
              </a:extLst>
            </p:cNvPr>
            <p:cNvSpPr txBox="1">
              <a:spLocks/>
            </p:cNvSpPr>
            <p:nvPr/>
          </p:nvSpPr>
          <p:spPr>
            <a:xfrm>
              <a:off x="790987" y="5839454"/>
              <a:ext cx="1957768" cy="992280"/>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a:buClr>
                  <a:srgbClr val="2888C9"/>
                </a:buClr>
              </a:pPr>
              <a:r>
                <a:rPr lang="en-US" sz="2400" dirty="0">
                  <a:solidFill>
                    <a:srgbClr val="3A6AB3"/>
                  </a:solidFill>
                  <a:latin typeface="Roboto Medium" panose="02000000000000000000" pitchFamily="2" charset="0"/>
                  <a:ea typeface="Roboto Medium" panose="02000000000000000000" pitchFamily="2" charset="0"/>
                </a:rPr>
                <a:t>About the  Speaker</a:t>
              </a:r>
            </a:p>
          </p:txBody>
        </p:sp>
        <p:sp>
          <p:nvSpPr>
            <p:cNvPr id="14" name="Text Placeholder 7">
              <a:extLst>
                <a:ext uri="{FF2B5EF4-FFF2-40B4-BE49-F238E27FC236}">
                  <a16:creationId xmlns:a16="http://schemas.microsoft.com/office/drawing/2014/main" id="{60DA347A-FC4E-495A-9742-A5C1ACAC47BF}"/>
                </a:ext>
              </a:extLst>
            </p:cNvPr>
            <p:cNvSpPr txBox="1">
              <a:spLocks/>
            </p:cNvSpPr>
            <p:nvPr/>
          </p:nvSpPr>
          <p:spPr>
            <a:xfrm>
              <a:off x="3539741" y="5741147"/>
              <a:ext cx="7148897" cy="1037908"/>
            </a:xfrm>
            <a:prstGeom prst="rect">
              <a:avLst/>
            </a:prstGeom>
          </p:spPr>
          <p:txBody>
            <a:bodyPr vert="horz" lIns="91440" tIns="45720" rIns="91440" bIns="45720" rtlCol="0">
              <a:norm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lnSpc>
                  <a:spcPct val="110000"/>
                </a:lnSpc>
                <a:spcBef>
                  <a:spcPts val="300"/>
                </a:spcBef>
                <a:buNone/>
              </a:pPr>
              <a:r>
                <a:rPr lang="en-US" sz="1600" dirty="0">
                  <a:solidFill>
                    <a:srgbClr val="3A6AB3"/>
                  </a:solidFill>
                  <a:latin typeface="Roboto Medium" panose="02000000000000000000" pitchFamily="2" charset="0"/>
                  <a:ea typeface="Roboto Medium" panose="02000000000000000000" pitchFamily="2" charset="0"/>
                </a:rPr>
                <a:t>DR. MELISSA KAO </a:t>
              </a:r>
              <a:r>
                <a:rPr lang="en-US" sz="1100" i="1" dirty="0">
                  <a:solidFill>
                    <a:srgbClr val="3A6AB3"/>
                  </a:solidFill>
                  <a:latin typeface="Roboto Medium" panose="02000000000000000000" pitchFamily="2" charset="0"/>
                  <a:ea typeface="Roboto Medium" panose="02000000000000000000" pitchFamily="2" charset="0"/>
                </a:rPr>
                <a:t>BSc (Hons), PhD</a:t>
              </a:r>
            </a:p>
            <a:p>
              <a:pPr marL="0" indent="0">
                <a:lnSpc>
                  <a:spcPct val="100000"/>
                </a:lnSpc>
                <a:spcBef>
                  <a:spcPts val="300"/>
                </a:spcBef>
                <a:buNone/>
              </a:pPr>
              <a:r>
                <a:rPr lang="en-US" sz="1200" b="1" dirty="0">
                  <a:solidFill>
                    <a:srgbClr val="666666"/>
                  </a:solidFill>
                </a:rPr>
                <a:t>Director of International Sales, FootfallCam UK Limited.</a:t>
              </a:r>
            </a:p>
            <a:p>
              <a:pPr marL="0" indent="0">
                <a:lnSpc>
                  <a:spcPct val="100000"/>
                </a:lnSpc>
                <a:spcBef>
                  <a:spcPts val="600"/>
                </a:spcBef>
                <a:buNone/>
              </a:pPr>
              <a:r>
                <a:rPr lang="en-US" sz="1200" b="1" dirty="0">
                  <a:solidFill>
                    <a:srgbClr val="666666"/>
                  </a:solidFill>
                </a:rPr>
                <a:t> </a:t>
              </a:r>
            </a:p>
          </p:txBody>
        </p:sp>
        <p:cxnSp>
          <p:nvCxnSpPr>
            <p:cNvPr id="16" name="Straight Connector 15">
              <a:extLst>
                <a:ext uri="{FF2B5EF4-FFF2-40B4-BE49-F238E27FC236}">
                  <a16:creationId xmlns:a16="http://schemas.microsoft.com/office/drawing/2014/main" id="{6118648A-9D77-45B9-8601-C1AF26D18D4B}"/>
                </a:ext>
              </a:extLst>
            </p:cNvPr>
            <p:cNvCxnSpPr>
              <a:cxnSpLocks/>
            </p:cNvCxnSpPr>
            <p:nvPr/>
          </p:nvCxnSpPr>
          <p:spPr>
            <a:xfrm>
              <a:off x="3066473" y="5697490"/>
              <a:ext cx="0" cy="1019157"/>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194E5FE-552A-43A9-B83E-095EC24C106B}"/>
              </a:ext>
            </a:extLst>
          </p:cNvPr>
          <p:cNvSpPr txBox="1"/>
          <p:nvPr/>
        </p:nvSpPr>
        <p:spPr>
          <a:xfrm>
            <a:off x="3539741" y="5654486"/>
            <a:ext cx="1686400" cy="261610"/>
          </a:xfrm>
          <a:prstGeom prst="rect">
            <a:avLst/>
          </a:prstGeom>
          <a:noFill/>
        </p:spPr>
        <p:txBody>
          <a:bodyPr wrap="square" rtlCol="0">
            <a:spAutoFit/>
          </a:bodyPr>
          <a:lstStyle/>
          <a:p>
            <a:r>
              <a:rPr lang="en-US" sz="1100" dirty="0">
                <a:solidFill>
                  <a:srgbClr val="666666"/>
                </a:solidFill>
                <a:latin typeface="Roboto Light" panose="02000000000000000000" pitchFamily="2" charset="0"/>
                <a:ea typeface="Roboto Light" panose="02000000000000000000" pitchFamily="2" charset="0"/>
                <a:hlinkClick r:id="rId4"/>
              </a:rPr>
              <a:t>Connect on Linkedin</a:t>
            </a:r>
            <a:endParaRPr lang="en-MY" sz="1100" dirty="0">
              <a:solidFill>
                <a:srgbClr val="666666"/>
              </a:solidFill>
              <a:latin typeface="Roboto Light" panose="02000000000000000000" pitchFamily="2" charset="0"/>
              <a:ea typeface="Roboto Light" panose="02000000000000000000" pitchFamily="2" charset="0"/>
            </a:endParaRPr>
          </a:p>
        </p:txBody>
      </p:sp>
      <p:pic>
        <p:nvPicPr>
          <p:cNvPr id="2" name="Picture 1">
            <a:extLst>
              <a:ext uri="{FF2B5EF4-FFF2-40B4-BE49-F238E27FC236}">
                <a16:creationId xmlns:a16="http://schemas.microsoft.com/office/drawing/2014/main" id="{0BFBBC39-82D4-4799-8E55-E51DBADA6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2291136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2F9BDF73-E196-4FE4-AB5E-BFA4247C8EC9}"/>
              </a:ext>
            </a:extLst>
          </p:cNvPr>
          <p:cNvSpPr txBox="1">
            <a:spLocks/>
          </p:cNvSpPr>
          <p:nvPr/>
        </p:nvSpPr>
        <p:spPr>
          <a:xfrm>
            <a:off x="663342" y="4845514"/>
            <a:ext cx="9356659" cy="2394991"/>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a:spcAft>
                <a:spcPts val="600"/>
              </a:spcAft>
            </a:pPr>
            <a:r>
              <a:rPr lang="en-US" sz="2000" dirty="0">
                <a:solidFill>
                  <a:srgbClr val="3A6AB3"/>
                </a:solidFill>
                <a:latin typeface="Roboto Medium" panose="02000000000000000000" pitchFamily="2" charset="0"/>
                <a:ea typeface="Roboto Medium" panose="02000000000000000000" pitchFamily="2" charset="0"/>
              </a:rPr>
              <a:t>Big market with strong urgency to transform</a:t>
            </a:r>
            <a:endParaRPr lang="en-US" sz="1300" dirty="0">
              <a:latin typeface="Roboto Light" panose="02000000000000000000" pitchFamily="2" charset="0"/>
              <a:ea typeface="Roboto Light" panose="02000000000000000000" pitchFamily="2" charset="0"/>
            </a:endParaRPr>
          </a:p>
          <a:p>
            <a:pPr marL="285750" indent="-28575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rPr>
              <a:t>Up until year 2019, there are around </a:t>
            </a:r>
            <a:r>
              <a:rPr lang="en-US" sz="1300" dirty="0">
                <a:solidFill>
                  <a:srgbClr val="333333"/>
                </a:solidFill>
                <a:latin typeface="Roboto Medium" panose="02000000000000000000" pitchFamily="2" charset="0"/>
                <a:ea typeface="Roboto Medium" panose="02000000000000000000" pitchFamily="2" charset="0"/>
              </a:rPr>
              <a:t>406,560 </a:t>
            </a:r>
            <a:r>
              <a:rPr lang="en-US" sz="1300" dirty="0">
                <a:solidFill>
                  <a:srgbClr val="333333"/>
                </a:solidFill>
                <a:latin typeface="Roboto Light" panose="02000000000000000000" pitchFamily="2" charset="0"/>
              </a:rPr>
              <a:t>of public libraries worldwide.</a:t>
            </a:r>
          </a:p>
          <a:p>
            <a:pPr marL="285750" indent="-28575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rPr>
              <a:t>With the introduction of eBooks and </a:t>
            </a:r>
            <a:r>
              <a:rPr lang="en-US" sz="1300" dirty="0" err="1">
                <a:solidFill>
                  <a:srgbClr val="333333"/>
                </a:solidFill>
                <a:latin typeface="Roboto Light" panose="02000000000000000000" pitchFamily="2" charset="0"/>
              </a:rPr>
              <a:t>eReaders</a:t>
            </a:r>
            <a:r>
              <a:rPr lang="en-US" sz="1300" dirty="0">
                <a:solidFill>
                  <a:srgbClr val="333333"/>
                </a:solidFill>
                <a:latin typeface="Roboto Light" panose="02000000000000000000" pitchFamily="2" charset="0"/>
              </a:rPr>
              <a:t>, public libraries are diversifying to offer more community services than just books borrowing. </a:t>
            </a:r>
          </a:p>
          <a:p>
            <a:pPr marL="285750" indent="-28575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rPr>
              <a:t>Local councils would need to know the usage of their facilities and services so they can continue to provide funding to the relevant sites. </a:t>
            </a:r>
          </a:p>
          <a:p>
            <a:pPr marL="285750" indent="-285750">
              <a:spcBef>
                <a:spcPts val="500"/>
              </a:spcBef>
              <a:buClr>
                <a:srgbClr val="3A6AB3"/>
              </a:buClr>
              <a:buFont typeface="Arial" panose="020B0604020202020204" pitchFamily="34" charset="0"/>
              <a:buChar char="•"/>
            </a:pPr>
            <a:r>
              <a:rPr lang="en-US" sz="1300" dirty="0">
                <a:solidFill>
                  <a:srgbClr val="333333"/>
                </a:solidFill>
                <a:latin typeface="Roboto Light" panose="02000000000000000000" pitchFamily="2" charset="0"/>
              </a:rPr>
              <a:t>This creates </a:t>
            </a:r>
            <a:r>
              <a:rPr lang="en-US" sz="1300" dirty="0">
                <a:solidFill>
                  <a:srgbClr val="333333"/>
                </a:solidFill>
                <a:latin typeface="Roboto Medium" panose="02000000000000000000" pitchFamily="2" charset="0"/>
                <a:ea typeface="Roboto Medium" panose="02000000000000000000" pitchFamily="2" charset="0"/>
              </a:rPr>
              <a:t>a growing need </a:t>
            </a:r>
            <a:r>
              <a:rPr lang="en-US" sz="1300" dirty="0">
                <a:solidFill>
                  <a:srgbClr val="333333"/>
                </a:solidFill>
                <a:latin typeface="Roboto Light" panose="02000000000000000000" pitchFamily="2" charset="0"/>
              </a:rPr>
              <a:t>for the implementation of people counters in public libraries. </a:t>
            </a:r>
          </a:p>
          <a:p>
            <a:pPr marL="285750" indent="-28575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ndParaRPr>
          </a:p>
          <a:p>
            <a:pPr marL="285750" indent="-28575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ndParaRPr>
          </a:p>
          <a:p>
            <a:pPr marL="342900" indent="-342900" defTabSz="45720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342900" indent="-342900" defTabSz="457200">
              <a:spcBef>
                <a:spcPts val="500"/>
              </a:spcBef>
              <a:buClr>
                <a:srgbClr val="3A6AB3"/>
              </a:buClr>
              <a:buFont typeface="Arial" panose="020B0604020202020204" pitchFamily="34" charset="0"/>
              <a:buChar char="•"/>
            </a:pPr>
            <a:endParaRPr kumimoji="0" lang="en-US" sz="13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cs typeface="+mn-cs"/>
            </a:endParaRPr>
          </a:p>
          <a:p>
            <a:pPr defTabSz="457200">
              <a:spcBef>
                <a:spcPts val="500"/>
              </a:spcBef>
              <a:buClr>
                <a:srgbClr val="3A6AB3"/>
              </a:buClr>
            </a:pPr>
            <a:endParaRPr lang="en-US" sz="1300" dirty="0">
              <a:solidFill>
                <a:srgbClr val="333333"/>
              </a:solidFill>
              <a:latin typeface="Roboto Light" panose="02000000000000000000" pitchFamily="2" charset="0"/>
            </a:endParaRPr>
          </a:p>
          <a:p>
            <a:pPr defTabSz="457200">
              <a:spcBef>
                <a:spcPts val="500"/>
              </a:spcBef>
              <a:buClr>
                <a:srgbClr val="3A6AB3"/>
              </a:buClr>
            </a:pPr>
            <a:endParaRPr lang="en-US" sz="1300" dirty="0">
              <a:solidFill>
                <a:srgbClr val="333333"/>
              </a:solidFill>
              <a:latin typeface="Roboto Light" panose="02000000000000000000" pitchFamily="2" charset="0"/>
            </a:endParaRPr>
          </a:p>
          <a:p>
            <a:pPr marL="342900" indent="-342900" defTabSz="45720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342900" indent="-342900" defTabSz="457200">
              <a:spcBef>
                <a:spcPts val="500"/>
              </a:spcBef>
              <a:buClr>
                <a:srgbClr val="3A6AB3"/>
              </a:buClr>
              <a:buFont typeface="Arial" panose="020B0604020202020204" pitchFamily="34" charset="0"/>
              <a:buChar char="•"/>
            </a:pPr>
            <a:endParaRPr lang="en-US" sz="1300" dirty="0">
              <a:solidFill>
                <a:srgbClr val="333333"/>
              </a:solidFill>
              <a:latin typeface="Roboto Light" panose="02000000000000000000" pitchFamily="2" charset="0"/>
              <a:ea typeface="Roboto Light" panose="02000000000000000000" pitchFamily="2" charset="0"/>
            </a:endParaRPr>
          </a:p>
          <a:p>
            <a:pPr marL="0" marR="0" lvl="0" indent="0" algn="l" defTabSz="457200" rtl="0" eaLnBrk="1" fontAlgn="auto" latinLnBrk="0" hangingPunct="1">
              <a:lnSpc>
                <a:spcPct val="100000"/>
              </a:lnSpc>
              <a:spcBef>
                <a:spcPts val="0"/>
              </a:spcBef>
              <a:spcAft>
                <a:spcPts val="0"/>
              </a:spcAft>
              <a:buClr>
                <a:srgbClr val="2888C9"/>
              </a:buClr>
              <a:buSzTx/>
              <a:buFontTx/>
              <a:buNone/>
              <a:tabLst/>
              <a:defRPr/>
            </a:pPr>
            <a:endParaRPr kumimoji="0" lang="en-US" sz="2000" b="0" i="0" u="none" strike="noStrike" kern="1200" cap="none" spc="0" normalizeH="0" baseline="0" noProof="0" dirty="0">
              <a:ln>
                <a:noFill/>
              </a:ln>
              <a:solidFill>
                <a:srgbClr val="3A6AB3"/>
              </a:solidFill>
              <a:effectLst/>
              <a:uLnTx/>
              <a:uFillTx/>
              <a:latin typeface="Roboto Medium" panose="02000000000000000000" pitchFamily="2" charset="0"/>
              <a:ea typeface="Roboto Medium" panose="02000000000000000000" pitchFamily="2" charset="0"/>
              <a:cs typeface="+mn-cs"/>
            </a:endParaRPr>
          </a:p>
        </p:txBody>
      </p:sp>
      <p:pic>
        <p:nvPicPr>
          <p:cNvPr id="23" name="Picture 22" descr="A group of people standing in front of a crowd&#10;&#10;Description generated with very high confidence">
            <a:extLst>
              <a:ext uri="{FF2B5EF4-FFF2-40B4-BE49-F238E27FC236}">
                <a16:creationId xmlns:a16="http://schemas.microsoft.com/office/drawing/2014/main" id="{843F0D64-9316-489B-8F67-812F1768E1F4}"/>
              </a:ext>
            </a:extLst>
          </p:cNvPr>
          <p:cNvPicPr>
            <a:picLocks noChangeAspect="1"/>
          </p:cNvPicPr>
          <p:nvPr/>
        </p:nvPicPr>
        <p:blipFill rotWithShape="1">
          <a:blip r:embed="rId3">
            <a:extLst>
              <a:ext uri="{28A0092B-C50C-407E-A947-70E740481C1C}">
                <a14:useLocalDpi xmlns:a14="http://schemas.microsoft.com/office/drawing/2010/main" val="0"/>
              </a:ext>
            </a:extLst>
          </a:blip>
          <a:srcRect t="37958"/>
          <a:stretch/>
        </p:blipFill>
        <p:spPr>
          <a:xfrm>
            <a:off x="-2643" y="0"/>
            <a:ext cx="10688638" cy="3499306"/>
          </a:xfrm>
          <a:prstGeom prst="rect">
            <a:avLst/>
          </a:prstGeom>
        </p:spPr>
      </p:pic>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3" name="Text Placeholder 12">
            <a:extLst>
              <a:ext uri="{FF2B5EF4-FFF2-40B4-BE49-F238E27FC236}">
                <a16:creationId xmlns:a16="http://schemas.microsoft.com/office/drawing/2014/main" id="{55D7D339-B58E-42AB-B03D-558A67DD86A8}"/>
              </a:ext>
            </a:extLst>
          </p:cNvPr>
          <p:cNvSpPr txBox="1">
            <a:spLocks/>
          </p:cNvSpPr>
          <p:nvPr/>
        </p:nvSpPr>
        <p:spPr>
          <a:xfrm>
            <a:off x="4748368" y="1672240"/>
            <a:ext cx="5395757" cy="276500"/>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2888C9"/>
              </a:buClr>
            </a:pPr>
            <a:endParaRPr lang="en-US" sz="2000" dirty="0">
              <a:solidFill>
                <a:srgbClr val="3A6AB3"/>
              </a:solidFill>
              <a:latin typeface="Roboto Medium" panose="02000000000000000000" pitchFamily="2" charset="0"/>
              <a:ea typeface="Roboto Medium" panose="02000000000000000000" pitchFamily="2" charset="0"/>
            </a:endParaRPr>
          </a:p>
        </p:txBody>
      </p:sp>
      <p:sp>
        <p:nvSpPr>
          <p:cNvPr id="11" name="Title 33">
            <a:extLst>
              <a:ext uri="{FF2B5EF4-FFF2-40B4-BE49-F238E27FC236}">
                <a16:creationId xmlns:a16="http://schemas.microsoft.com/office/drawing/2014/main" id="{6C8D40BF-FBC0-4191-8A80-1826E51A919D}"/>
              </a:ext>
            </a:extLst>
          </p:cNvPr>
          <p:cNvSpPr txBox="1">
            <a:spLocks/>
          </p:cNvSpPr>
          <p:nvPr/>
        </p:nvSpPr>
        <p:spPr>
          <a:xfrm>
            <a:off x="384048" y="393192"/>
            <a:ext cx="10305288" cy="62179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r>
              <a:rPr lang="en-US" sz="3400" spc="-150" dirty="0">
                <a:solidFill>
                  <a:srgbClr val="3A6AB3"/>
                </a:solidFill>
                <a:latin typeface="Work Sans Medium" pitchFamily="2" charset="0"/>
                <a:ea typeface="Roboto Medium" panose="02000000000000000000" pitchFamily="2" charset="0"/>
              </a:rPr>
              <a:t>Potential Market for Libraries</a:t>
            </a:r>
          </a:p>
        </p:txBody>
      </p:sp>
      <p:pic>
        <p:nvPicPr>
          <p:cNvPr id="2" name="Picture 1">
            <a:extLst>
              <a:ext uri="{FF2B5EF4-FFF2-40B4-BE49-F238E27FC236}">
                <a16:creationId xmlns:a16="http://schemas.microsoft.com/office/drawing/2014/main" id="{E1ABC295-6C58-4B13-9424-853F01979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
        <p:nvSpPr>
          <p:cNvPr id="3" name="Text Placeholder 12">
            <a:extLst>
              <a:ext uri="{FF2B5EF4-FFF2-40B4-BE49-F238E27FC236}">
                <a16:creationId xmlns:a16="http://schemas.microsoft.com/office/drawing/2014/main" id="{E1F85CF4-B132-49F7-BBE2-9BE3A4FA7869}"/>
              </a:ext>
            </a:extLst>
          </p:cNvPr>
          <p:cNvSpPr txBox="1">
            <a:spLocks/>
          </p:cNvSpPr>
          <p:nvPr/>
        </p:nvSpPr>
        <p:spPr>
          <a:xfrm>
            <a:off x="960668" y="6654672"/>
            <a:ext cx="5636007" cy="360813"/>
          </a:xfrm>
          <a:prstGeom prst="rect">
            <a:avLst/>
          </a:prstGeom>
        </p:spPr>
        <p:txBody>
          <a:bodyPr vert="horz" lIns="0" tIns="50419" rIns="0" bIns="5041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888C9"/>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lvl="1">
              <a:lnSpc>
                <a:spcPct val="100000"/>
              </a:lnSpc>
              <a:spcBef>
                <a:spcPts val="0"/>
              </a:spcBef>
              <a:buClr>
                <a:srgbClr val="3A6AB3"/>
              </a:buClr>
            </a:pPr>
            <a:r>
              <a:rPr lang="en-US" sz="1000" i="1" dirty="0">
                <a:solidFill>
                  <a:srgbClr val="333333"/>
                </a:solidFill>
                <a:latin typeface="Roboto Light" panose="02000000000000000000" pitchFamily="2" charset="0"/>
                <a:ea typeface="Roboto Light" panose="02000000000000000000" pitchFamily="2" charset="0"/>
              </a:rPr>
              <a:t>(Source: </a:t>
            </a:r>
            <a:r>
              <a:rPr lang="en-US" sz="1000" i="1" dirty="0">
                <a:latin typeface="Roboto Light" panose="02000000000000000000" pitchFamily="2" charset="0"/>
                <a:ea typeface="Roboto Light" panose="02000000000000000000" pitchFamily="2" charset="0"/>
                <a:hlinkClick r:id="rId5"/>
              </a:rPr>
              <a:t>https://cclibrarians.org/outlook/december-2018/modern-traffic-counting-libraries</a:t>
            </a:r>
            <a:r>
              <a:rPr lang="en-US" sz="1000" i="1" dirty="0">
                <a:solidFill>
                  <a:srgbClr val="333333"/>
                </a:solidFill>
                <a:latin typeface="Roboto Light" panose="02000000000000000000" pitchFamily="2" charset="0"/>
                <a:ea typeface="Roboto Light" panose="02000000000000000000" pitchFamily="2" charset="0"/>
              </a:rPr>
              <a:t>) </a:t>
            </a:r>
          </a:p>
        </p:txBody>
      </p:sp>
      <p:graphicFrame>
        <p:nvGraphicFramePr>
          <p:cNvPr id="14" name="Chart 13">
            <a:extLst>
              <a:ext uri="{FF2B5EF4-FFF2-40B4-BE49-F238E27FC236}">
                <a16:creationId xmlns:a16="http://schemas.microsoft.com/office/drawing/2014/main" id="{EB6CBAAF-2D11-44E5-BBCF-D019D6920A03}"/>
              </a:ext>
            </a:extLst>
          </p:cNvPr>
          <p:cNvGraphicFramePr>
            <a:graphicFrameLocks/>
          </p:cNvGraphicFramePr>
          <p:nvPr>
            <p:extLst>
              <p:ext uri="{D42A27DB-BD31-4B8C-83A1-F6EECF244321}">
                <p14:modId xmlns:p14="http://schemas.microsoft.com/office/powerpoint/2010/main" val="3946785281"/>
              </p:ext>
            </p:extLst>
          </p:nvPr>
        </p:nvGraphicFramePr>
        <p:xfrm>
          <a:off x="2643794" y="1075621"/>
          <a:ext cx="5395757" cy="349930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8932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front of a crowd&#10;&#10;Description generated with very high confidence">
            <a:extLst>
              <a:ext uri="{FF2B5EF4-FFF2-40B4-BE49-F238E27FC236}">
                <a16:creationId xmlns:a16="http://schemas.microsoft.com/office/drawing/2014/main" id="{03894FA3-49D2-4AF1-8AF6-9C43B5A05086}"/>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12" name="TextBox 11">
            <a:extLst>
              <a:ext uri="{FF2B5EF4-FFF2-40B4-BE49-F238E27FC236}">
                <a16:creationId xmlns:a16="http://schemas.microsoft.com/office/drawing/2014/main" id="{73B43F57-3233-481F-B635-FD32CC7E03E1}"/>
              </a:ext>
            </a:extLst>
          </p:cNvPr>
          <p:cNvSpPr txBox="1"/>
          <p:nvPr/>
        </p:nvSpPr>
        <p:spPr>
          <a:xfrm>
            <a:off x="605232" y="5069721"/>
            <a:ext cx="4739075" cy="646331"/>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endParaRPr lang="en-US" sz="2000" dirty="0">
              <a:solidFill>
                <a:srgbClr val="3A6AB3"/>
              </a:solidFill>
              <a:latin typeface="Roboto Medium" panose="02000000000000000000" pitchFamily="2" charset="0"/>
              <a:ea typeface="Roboto Medium" panose="02000000000000000000" pitchFamily="2" charset="0"/>
            </a:endParaRPr>
          </a:p>
          <a:p>
            <a:endParaRPr lang="en-MY" dirty="0"/>
          </a:p>
        </p:txBody>
      </p:sp>
      <p:sp>
        <p:nvSpPr>
          <p:cNvPr id="9" name="TextBox 8">
            <a:extLst>
              <a:ext uri="{FF2B5EF4-FFF2-40B4-BE49-F238E27FC236}">
                <a16:creationId xmlns:a16="http://schemas.microsoft.com/office/drawing/2014/main" id="{E1A7C157-68E7-44FF-B505-F0BB51749C1D}"/>
              </a:ext>
            </a:extLst>
          </p:cNvPr>
          <p:cNvSpPr txBox="1"/>
          <p:nvPr/>
        </p:nvSpPr>
        <p:spPr>
          <a:xfrm>
            <a:off x="605232" y="4927609"/>
            <a:ext cx="9595409" cy="1824939"/>
          </a:xfrm>
          <a:prstGeom prst="rect">
            <a:avLst/>
          </a:prstGeom>
        </p:spPr>
        <p:txBody>
          <a:bodyPr vert="horz" lIns="0" tIns="0" rIns="0" bIns="45720" rtlCol="0">
            <a:noAutofit/>
          </a:bodyPr>
          <a:lstStyle>
            <a:defPPr>
              <a:defRPr lang="en-US"/>
            </a:defPPr>
            <a:lvl1pPr marL="285750" indent="-285750" defTabSz="1008400">
              <a:lnSpc>
                <a:spcPct val="100000"/>
              </a:lnSpc>
              <a:spcBef>
                <a:spcPts val="50"/>
              </a:spcBef>
              <a:buClr>
                <a:srgbClr val="3A6AB3"/>
              </a:buClr>
              <a:buFont typeface="Arial" panose="020B0604020202020204" pitchFamily="34" charset="0"/>
              <a:buChar char="•"/>
              <a:defRPr sz="1300">
                <a:solidFill>
                  <a:srgbClr val="333333"/>
                </a:solidFill>
                <a:latin typeface="Roboto Light" panose="02000000000000000000" pitchFamily="2" charset="0"/>
                <a:ea typeface="Roboto Light" panose="02000000000000000000" pitchFamily="2" charset="0"/>
              </a:defRPr>
            </a:lvl1pPr>
            <a:lvl2pPr marL="504188" indent="0" defTabSz="1008400">
              <a:lnSpc>
                <a:spcPct val="90000"/>
              </a:lnSpc>
              <a:spcBef>
                <a:spcPts val="551"/>
              </a:spcBef>
              <a:buFont typeface="Arial" panose="020B0604020202020204" pitchFamily="34" charset="0"/>
              <a:buNone/>
              <a:defRPr sz="2206">
                <a:solidFill>
                  <a:schemeClr val="tx1">
                    <a:tint val="75000"/>
                  </a:schemeClr>
                </a:solidFill>
              </a:defRPr>
            </a:lvl2pPr>
            <a:lvl3pPr marL="1008375" indent="0" defTabSz="1008400">
              <a:lnSpc>
                <a:spcPct val="90000"/>
              </a:lnSpc>
              <a:spcBef>
                <a:spcPts val="551"/>
              </a:spcBef>
              <a:buFont typeface="Arial" panose="020B0604020202020204" pitchFamily="34" charset="0"/>
              <a:buNone/>
              <a:defRPr sz="1985">
                <a:solidFill>
                  <a:schemeClr val="tx1">
                    <a:tint val="75000"/>
                  </a:schemeClr>
                </a:solidFill>
              </a:defRPr>
            </a:lvl3pPr>
            <a:lvl4pPr marL="1512563" indent="0" defTabSz="1008400">
              <a:lnSpc>
                <a:spcPct val="90000"/>
              </a:lnSpc>
              <a:spcBef>
                <a:spcPts val="551"/>
              </a:spcBef>
              <a:buFont typeface="Arial" panose="020B0604020202020204" pitchFamily="34" charset="0"/>
              <a:buNone/>
              <a:defRPr sz="1764">
                <a:solidFill>
                  <a:schemeClr val="tx1">
                    <a:tint val="75000"/>
                  </a:schemeClr>
                </a:solidFill>
              </a:defRPr>
            </a:lvl4pPr>
            <a:lvl5pPr marL="2016750" indent="0" defTabSz="1008400">
              <a:lnSpc>
                <a:spcPct val="90000"/>
              </a:lnSpc>
              <a:spcBef>
                <a:spcPts val="551"/>
              </a:spcBef>
              <a:buFont typeface="Arial" panose="020B0604020202020204" pitchFamily="34" charset="0"/>
              <a:buNone/>
              <a:defRPr sz="1764">
                <a:solidFill>
                  <a:schemeClr val="tx1">
                    <a:tint val="75000"/>
                  </a:schemeClr>
                </a:solidFill>
              </a:defRPr>
            </a:lvl5pPr>
            <a:lvl6pPr marL="2520938" indent="0" defTabSz="1008400">
              <a:lnSpc>
                <a:spcPct val="90000"/>
              </a:lnSpc>
              <a:spcBef>
                <a:spcPts val="551"/>
              </a:spcBef>
              <a:buFont typeface="Arial" panose="020B0604020202020204" pitchFamily="34" charset="0"/>
              <a:buNone/>
              <a:defRPr sz="1764">
                <a:solidFill>
                  <a:schemeClr val="tx1">
                    <a:tint val="75000"/>
                  </a:schemeClr>
                </a:solidFill>
              </a:defRPr>
            </a:lvl6pPr>
            <a:lvl7pPr marL="3025125" indent="0" defTabSz="1008400">
              <a:lnSpc>
                <a:spcPct val="90000"/>
              </a:lnSpc>
              <a:spcBef>
                <a:spcPts val="551"/>
              </a:spcBef>
              <a:buFont typeface="Arial" panose="020B0604020202020204" pitchFamily="34" charset="0"/>
              <a:buNone/>
              <a:defRPr sz="1764">
                <a:solidFill>
                  <a:schemeClr val="tx1">
                    <a:tint val="75000"/>
                  </a:schemeClr>
                </a:solidFill>
              </a:defRPr>
            </a:lvl7pPr>
            <a:lvl8pPr marL="3529313" indent="0" defTabSz="1008400">
              <a:lnSpc>
                <a:spcPct val="90000"/>
              </a:lnSpc>
              <a:spcBef>
                <a:spcPts val="551"/>
              </a:spcBef>
              <a:buFont typeface="Arial" panose="020B0604020202020204" pitchFamily="34" charset="0"/>
              <a:buNone/>
              <a:defRPr sz="1764">
                <a:solidFill>
                  <a:schemeClr val="tx1">
                    <a:tint val="75000"/>
                  </a:schemeClr>
                </a:solidFill>
              </a:defRPr>
            </a:lvl8pPr>
            <a:lvl9pPr marL="4033501" indent="0" defTabSz="1008400">
              <a:lnSpc>
                <a:spcPct val="90000"/>
              </a:lnSpc>
              <a:spcBef>
                <a:spcPts val="551"/>
              </a:spcBef>
              <a:buFont typeface="Arial" panose="020B0604020202020204" pitchFamily="34" charset="0"/>
              <a:buNone/>
              <a:defRPr sz="1764">
                <a:solidFill>
                  <a:schemeClr val="tx1">
                    <a:tint val="75000"/>
                  </a:schemeClr>
                </a:solidFill>
              </a:defRPr>
            </a:lvl9pPr>
          </a:lstStyle>
          <a:p>
            <a:pPr marL="285750" indent="-285750">
              <a:buFont typeface="Arial" panose="020B0604020202020204" pitchFamily="34" charset="0"/>
              <a:buChar char="•"/>
            </a:pPr>
            <a:r>
              <a:rPr lang="en-US" dirty="0"/>
              <a:t>Libraries do not generate much revenue - rely on </a:t>
            </a:r>
            <a:r>
              <a:rPr lang="en-US" dirty="0">
                <a:latin typeface="Roboto Medium" panose="02000000000000000000" pitchFamily="2" charset="0"/>
                <a:ea typeface="Roboto Medium" panose="02000000000000000000" pitchFamily="2" charset="0"/>
              </a:rPr>
              <a:t>government funding </a:t>
            </a:r>
            <a:r>
              <a:rPr lang="en-US" dirty="0"/>
              <a:t>for additional resources.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They are faced with the challenge that they are unable to justify the necessity of the usage of their resources by the community to the government.</a:t>
            </a:r>
          </a:p>
          <a:p>
            <a:pPr marL="0" indent="0">
              <a:buNone/>
            </a:pPr>
            <a:endParaRPr lang="en-US" dirty="0"/>
          </a:p>
          <a:p>
            <a:pPr marL="285750" indent="-285750">
              <a:buFont typeface="Arial" panose="020B0604020202020204" pitchFamily="34" charset="0"/>
              <a:buChar char="•"/>
            </a:pPr>
            <a:r>
              <a:rPr lang="en-US" dirty="0"/>
              <a:t>They have no method of determining the number of visitors that visit their library and are </a:t>
            </a:r>
            <a:r>
              <a:rPr lang="en-US" dirty="0">
                <a:latin typeface="Roboto Medium" panose="02000000000000000000" pitchFamily="2" charset="0"/>
                <a:ea typeface="Roboto Medium" panose="02000000000000000000" pitchFamily="2" charset="0"/>
              </a:rPr>
              <a:t>unable to quantify the usage </a:t>
            </a:r>
            <a:r>
              <a:rPr lang="en-US" dirty="0"/>
              <a:t>of their facilities.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creates the need for people counters as data provided by FootfallCam is able to quantify the usage of facilities and the necessity of resources to the community. </a:t>
            </a:r>
          </a:p>
        </p:txBody>
      </p:sp>
      <p:sp>
        <p:nvSpPr>
          <p:cNvPr id="7" name="TextBox 6">
            <a:extLst>
              <a:ext uri="{FF2B5EF4-FFF2-40B4-BE49-F238E27FC236}">
                <a16:creationId xmlns:a16="http://schemas.microsoft.com/office/drawing/2014/main" id="{12B17324-F091-4D31-AEA5-A74996B8A711}"/>
              </a:ext>
            </a:extLst>
          </p:cNvPr>
          <p:cNvSpPr txBox="1"/>
          <p:nvPr/>
        </p:nvSpPr>
        <p:spPr>
          <a:xfrm>
            <a:off x="605232" y="4557670"/>
            <a:ext cx="5536949" cy="369939"/>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US" dirty="0"/>
              <a:t>Why do Libraries need People Counters?</a:t>
            </a:r>
            <a:endParaRPr lang="en-MY" dirty="0"/>
          </a:p>
        </p:txBody>
      </p:sp>
      <p:sp>
        <p:nvSpPr>
          <p:cNvPr id="11" name="TextBox 10">
            <a:extLst>
              <a:ext uri="{FF2B5EF4-FFF2-40B4-BE49-F238E27FC236}">
                <a16:creationId xmlns:a16="http://schemas.microsoft.com/office/drawing/2014/main" id="{48D63070-6502-4817-8513-481F6575816F}"/>
              </a:ext>
            </a:extLst>
          </p:cNvPr>
          <p:cNvSpPr txBox="1"/>
          <p:nvPr/>
        </p:nvSpPr>
        <p:spPr>
          <a:xfrm>
            <a:off x="605232" y="1738203"/>
            <a:ext cx="2609226" cy="2092881"/>
          </a:xfrm>
          <a:prstGeom prst="rect">
            <a:avLst/>
          </a:prstGeom>
          <a:noFill/>
        </p:spPr>
        <p:txBody>
          <a:bodyPr wrap="square">
            <a:spAutoFit/>
          </a:bodyPr>
          <a:lstStyle/>
          <a:p>
            <a:pPr marL="0" indent="0">
              <a:buNone/>
            </a:pPr>
            <a:r>
              <a:rPr lang="en-US" sz="1300" b="0" i="1" dirty="0">
                <a:solidFill>
                  <a:srgbClr val="454545"/>
                </a:solidFill>
                <a:latin typeface="Roboto Light" panose="02000000000000000000"/>
              </a:rPr>
              <a:t>“We need to have an accurate method of tracking our visitors across all the different resources we provide</a:t>
            </a:r>
            <a:r>
              <a:rPr lang="en-US" sz="1300" i="1" dirty="0">
                <a:solidFill>
                  <a:srgbClr val="454545"/>
                </a:solidFill>
                <a:latin typeface="Roboto Light" panose="02000000000000000000"/>
              </a:rPr>
              <a:t>. We want to be able to gauge the usage of each facility and allocate our funding accordingly.” </a:t>
            </a:r>
          </a:p>
          <a:p>
            <a:pPr marL="0" indent="0">
              <a:buNone/>
            </a:pPr>
            <a:endParaRPr lang="en-US" sz="1300" i="1" dirty="0">
              <a:solidFill>
                <a:srgbClr val="454545"/>
              </a:solidFill>
              <a:latin typeface="Roboto Light" panose="02000000000000000000"/>
            </a:endParaRPr>
          </a:p>
          <a:p>
            <a:pPr marL="0" indent="0">
              <a:buNone/>
            </a:pPr>
            <a:r>
              <a:rPr lang="en-US" sz="1300" i="1" dirty="0">
                <a:solidFill>
                  <a:srgbClr val="454545"/>
                </a:solidFill>
                <a:latin typeface="Roboto Light" panose="02000000000000000000"/>
              </a:rPr>
              <a:t>Paul Smith, Head of Acquisitions </a:t>
            </a:r>
            <a:r>
              <a:rPr lang="en-US" sz="1300" b="0" i="1" dirty="0">
                <a:solidFill>
                  <a:srgbClr val="454545"/>
                </a:solidFill>
                <a:latin typeface="Roboto Light" panose="02000000000000000000"/>
              </a:rPr>
              <a:t>– Chandler Library</a:t>
            </a:r>
            <a:endParaRPr lang="en-MY" sz="1300" dirty="0">
              <a:latin typeface="Roboto Medium" panose="02000000000000000000" pitchFamily="2" charset="0"/>
              <a:ea typeface="Roboto Medium" panose="02000000000000000000" pitchFamily="2" charset="0"/>
            </a:endParaRPr>
          </a:p>
        </p:txBody>
      </p:sp>
      <p:sp>
        <p:nvSpPr>
          <p:cNvPr id="4" name="Title 33">
            <a:extLst>
              <a:ext uri="{FF2B5EF4-FFF2-40B4-BE49-F238E27FC236}">
                <a16:creationId xmlns:a16="http://schemas.microsoft.com/office/drawing/2014/main" id="{D953282A-EE08-4C3C-A492-BF094B4F3CA4}"/>
              </a:ext>
            </a:extLst>
          </p:cNvPr>
          <p:cNvSpPr txBox="1">
            <a:spLocks/>
          </p:cNvSpPr>
          <p:nvPr/>
        </p:nvSpPr>
        <p:spPr>
          <a:xfrm>
            <a:off x="384048" y="393192"/>
            <a:ext cx="10305288" cy="617432"/>
          </a:xfrm>
          <a:prstGeom prst="rect">
            <a:avLst/>
          </a:prstGeom>
        </p:spPr>
        <p:txBody>
          <a:bodyPr>
            <a:noAutofit/>
          </a:bodyPr>
          <a:lstStyle>
            <a:defPPr>
              <a:defRPr lang="en-US"/>
            </a:defPPr>
            <a:lvl1pPr defTabSz="1008400">
              <a:lnSpc>
                <a:spcPct val="90000"/>
              </a:lnSpc>
              <a:spcBef>
                <a:spcPct val="0"/>
              </a:spcBef>
              <a:buNone/>
              <a:defRPr sz="3400" spc="-150">
                <a:solidFill>
                  <a:srgbClr val="3A6AB3"/>
                </a:solidFill>
                <a:latin typeface="Work Sans Medium" pitchFamily="2" charset="0"/>
                <a:ea typeface="Roboto" panose="02000000000000000000" pitchFamily="2" charset="0"/>
                <a:cs typeface="+mj-cs"/>
              </a:defRPr>
            </a:lvl1pPr>
          </a:lstStyle>
          <a:p>
            <a:r>
              <a:rPr lang="en-US" dirty="0"/>
              <a:t>Overview of Smart Library System</a:t>
            </a:r>
          </a:p>
        </p:txBody>
      </p:sp>
      <p:pic>
        <p:nvPicPr>
          <p:cNvPr id="5" name="Picture 4">
            <a:extLst>
              <a:ext uri="{FF2B5EF4-FFF2-40B4-BE49-F238E27FC236}">
                <a16:creationId xmlns:a16="http://schemas.microsoft.com/office/drawing/2014/main" id="{FFE60981-556C-4BA3-9F0D-CA5766837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pic>
        <p:nvPicPr>
          <p:cNvPr id="8" name="Picture 7">
            <a:extLst>
              <a:ext uri="{FF2B5EF4-FFF2-40B4-BE49-F238E27FC236}">
                <a16:creationId xmlns:a16="http://schemas.microsoft.com/office/drawing/2014/main" id="{15C95746-161B-4EBE-A83A-A65886D22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1704" y="370170"/>
            <a:ext cx="5981701" cy="4530141"/>
          </a:xfrm>
          <a:prstGeom prst="rect">
            <a:avLst/>
          </a:prstGeom>
        </p:spPr>
      </p:pic>
    </p:spTree>
    <p:extLst>
      <p:ext uri="{BB962C8B-B14F-4D97-AF65-F5344CB8AC3E}">
        <p14:creationId xmlns:p14="http://schemas.microsoft.com/office/powerpoint/2010/main" val="1821056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front of a crowd&#10;&#10;Description generated with very high confidence">
            <a:extLst>
              <a:ext uri="{FF2B5EF4-FFF2-40B4-BE49-F238E27FC236}">
                <a16:creationId xmlns:a16="http://schemas.microsoft.com/office/drawing/2014/main" id="{450A7FF6-FD84-44CB-BA28-956750EB9589}"/>
              </a:ext>
            </a:extLst>
          </p:cNvPr>
          <p:cNvPicPr>
            <a:picLocks noChangeAspect="1"/>
          </p:cNvPicPr>
          <p:nvPr/>
        </p:nvPicPr>
        <p:blipFill rotWithShape="1">
          <a:blip r:embed="rId3">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17" name="Title 33">
            <a:extLst>
              <a:ext uri="{FF2B5EF4-FFF2-40B4-BE49-F238E27FC236}">
                <a16:creationId xmlns:a16="http://schemas.microsoft.com/office/drawing/2014/main" id="{AE89F6B7-98D3-4D60-86F5-D62F23F9F779}"/>
              </a:ext>
            </a:extLst>
          </p:cNvPr>
          <p:cNvSpPr txBox="1">
            <a:spLocks/>
          </p:cNvSpPr>
          <p:nvPr/>
        </p:nvSpPr>
        <p:spPr>
          <a:xfrm>
            <a:off x="384048" y="393192"/>
            <a:ext cx="10305288"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a:buClr>
                <a:srgbClr val="2888C9"/>
              </a:buClr>
            </a:pPr>
            <a:r>
              <a:rPr lang="en-US" sz="3400" spc="-150" dirty="0">
                <a:solidFill>
                  <a:srgbClr val="3A6AB3"/>
                </a:solidFill>
                <a:latin typeface="Work Sans Medium" pitchFamily="2" charset="0"/>
                <a:ea typeface="Source Sans Pro Light" panose="020B0403030403020204" pitchFamily="34" charset="0"/>
              </a:rPr>
              <a:t>Requirements for Libraries</a:t>
            </a:r>
          </a:p>
        </p:txBody>
      </p:sp>
      <p:sp>
        <p:nvSpPr>
          <p:cNvPr id="10" name="Title 33">
            <a:extLst>
              <a:ext uri="{FF2B5EF4-FFF2-40B4-BE49-F238E27FC236}">
                <a16:creationId xmlns:a16="http://schemas.microsoft.com/office/drawing/2014/main" id="{58608EC6-A460-48CA-B975-5A5E26F0D9E3}"/>
              </a:ext>
            </a:extLst>
          </p:cNvPr>
          <p:cNvSpPr txBox="1">
            <a:spLocks/>
          </p:cNvSpPr>
          <p:nvPr/>
        </p:nvSpPr>
        <p:spPr>
          <a:xfrm>
            <a:off x="275479" y="394343"/>
            <a:ext cx="8064810"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1512563" indent="-1512563"/>
            <a:endParaRPr lang="en-US" sz="5400" dirty="0">
              <a:solidFill>
                <a:schemeClr val="bg2">
                  <a:lumMod val="25000"/>
                </a:schemeClr>
              </a:solidFill>
              <a:latin typeface="Source Sans Pro Light" panose="020B0403030403020204" pitchFamily="34" charset="0"/>
            </a:endParaRPr>
          </a:p>
        </p:txBody>
      </p:sp>
      <p:sp>
        <p:nvSpPr>
          <p:cNvPr id="12" name="Text Placeholder 10">
            <a:extLst>
              <a:ext uri="{FF2B5EF4-FFF2-40B4-BE49-F238E27FC236}">
                <a16:creationId xmlns:a16="http://schemas.microsoft.com/office/drawing/2014/main" id="{2F9BDF73-E196-4FE4-AB5E-BFA4247C8EC9}"/>
              </a:ext>
            </a:extLst>
          </p:cNvPr>
          <p:cNvSpPr txBox="1">
            <a:spLocks/>
          </p:cNvSpPr>
          <p:nvPr/>
        </p:nvSpPr>
        <p:spPr>
          <a:xfrm>
            <a:off x="544513" y="1361798"/>
            <a:ext cx="9000161" cy="3299102"/>
          </a:xfrm>
          <a:prstGeom prst="rect">
            <a:avLst/>
          </a:prstGeom>
        </p:spPr>
        <p:txBody>
          <a:bodyPr vert="horz" lIns="0" tIns="0" rIns="0" bIns="45720" rtlCol="0">
            <a:noAutofit/>
          </a:bodyPr>
          <a:lstStyle>
            <a:lvl1pPr marL="0" indent="0" algn="l" defTabSz="1008400" rtl="0" eaLnBrk="1" latinLnBrk="0" hangingPunct="1">
              <a:lnSpc>
                <a:spcPct val="100000"/>
              </a:lnSpc>
              <a:spcBef>
                <a:spcPts val="1103"/>
              </a:spcBef>
              <a:buFont typeface="Arial" panose="020B0604020202020204" pitchFamily="34" charset="0"/>
              <a:buNone/>
              <a:defRPr sz="1654" kern="1200">
                <a:solidFill>
                  <a:srgbClr val="666666"/>
                </a:solidFill>
                <a:latin typeface="Source Sans Pro Light" panose="020B0403030403020204" pitchFamily="34" charset="0"/>
                <a:ea typeface="+mn-ea"/>
                <a:cs typeface="+mn-cs"/>
              </a:defRPr>
            </a:lvl1pPr>
            <a:lvl2pPr marL="504188" indent="0" algn="l" defTabSz="1008400" rtl="0" eaLnBrk="1" latinLnBrk="0" hangingPunct="1">
              <a:lnSpc>
                <a:spcPct val="90000"/>
              </a:lnSpc>
              <a:spcBef>
                <a:spcPts val="551"/>
              </a:spcBef>
              <a:buFont typeface="Arial" panose="020B0604020202020204" pitchFamily="34" charset="0"/>
              <a:buNone/>
              <a:defRPr sz="2206" kern="1200">
                <a:solidFill>
                  <a:schemeClr val="tx1">
                    <a:tint val="75000"/>
                  </a:schemeClr>
                </a:solidFill>
                <a:latin typeface="+mn-lt"/>
                <a:ea typeface="+mn-ea"/>
                <a:cs typeface="+mn-cs"/>
              </a:defRPr>
            </a:lvl2pPr>
            <a:lvl3pPr marL="1008375" indent="0" algn="l" defTabSz="1008400" rtl="0" eaLnBrk="1" latinLnBrk="0" hangingPunct="1">
              <a:lnSpc>
                <a:spcPct val="90000"/>
              </a:lnSpc>
              <a:spcBef>
                <a:spcPts val="551"/>
              </a:spcBef>
              <a:buFont typeface="Arial" panose="020B0604020202020204" pitchFamily="34" charset="0"/>
              <a:buNone/>
              <a:defRPr sz="1985" kern="1200">
                <a:solidFill>
                  <a:schemeClr val="tx1">
                    <a:tint val="75000"/>
                  </a:schemeClr>
                </a:solidFill>
                <a:latin typeface="+mn-lt"/>
                <a:ea typeface="+mn-ea"/>
                <a:cs typeface="+mn-cs"/>
              </a:defRPr>
            </a:lvl3pPr>
            <a:lvl4pPr marL="151256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4pPr>
            <a:lvl5pPr marL="2016750"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5pPr>
            <a:lvl6pPr marL="2520938"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6pPr>
            <a:lvl7pPr marL="3025125"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7pPr>
            <a:lvl8pPr marL="3529313"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8pPr>
            <a:lvl9pPr marL="4033501" indent="0" algn="l" defTabSz="1008400" rtl="0" eaLnBrk="1" latinLnBrk="0" hangingPunct="1">
              <a:lnSpc>
                <a:spcPct val="90000"/>
              </a:lnSpc>
              <a:spcBef>
                <a:spcPts val="551"/>
              </a:spcBef>
              <a:buFont typeface="Arial" panose="020B0604020202020204" pitchFamily="34" charset="0"/>
              <a:buNone/>
              <a:defRPr sz="1764" kern="1200">
                <a:solidFill>
                  <a:schemeClr val="tx1">
                    <a:tint val="75000"/>
                  </a:schemeClr>
                </a:solidFill>
                <a:latin typeface="+mn-lt"/>
                <a:ea typeface="+mn-ea"/>
                <a:cs typeface="+mn-cs"/>
              </a:defRPr>
            </a:lvl9pPr>
          </a:lstStyle>
          <a:p>
            <a:pPr defTabSz="457200">
              <a:lnSpc>
                <a:spcPct val="200000"/>
              </a:lnSpc>
              <a:spcBef>
                <a:spcPts val="0"/>
              </a:spcBef>
              <a:buClr>
                <a:srgbClr val="2888C9"/>
              </a:buClr>
              <a:defRPr/>
            </a:pPr>
            <a:r>
              <a:rPr lang="en-US" sz="1800" dirty="0">
                <a:solidFill>
                  <a:srgbClr val="454545"/>
                </a:solidFill>
                <a:latin typeface="Roboto Medium" panose="02000000000000000000" pitchFamily="2" charset="0"/>
              </a:rPr>
              <a:t>Here are some of the major issues faced by libraries:</a:t>
            </a:r>
          </a:p>
          <a:p>
            <a:pPr marL="342900" marR="0" lvl="0" indent="-342900" fontAlgn="auto">
              <a:spcBef>
                <a:spcPts val="500"/>
              </a:spcBef>
              <a:spcAft>
                <a:spcPts val="0"/>
              </a:spcAft>
              <a:buClr>
                <a:srgbClr val="3A6AB3"/>
              </a:buClr>
              <a:buSzTx/>
              <a:buFont typeface="+mj-lt"/>
              <a:buAutoNum type="arabicPeriod"/>
              <a:tabLst/>
              <a:defRPr/>
            </a:pPr>
            <a:r>
              <a:rPr lang="en-US" sz="1600" i="1" dirty="0">
                <a:solidFill>
                  <a:srgbClr val="333333"/>
                </a:solidFill>
                <a:latin typeface="Roboto Light" panose="02000000000000000000" pitchFamily="2" charset="0"/>
              </a:rPr>
              <a:t>“How often are our resources being used?”</a:t>
            </a:r>
          </a:p>
          <a:p>
            <a:pPr marL="342900" indent="-342900">
              <a:spcBef>
                <a:spcPts val="500"/>
              </a:spcBef>
              <a:buClr>
                <a:srgbClr val="3A6AB3"/>
              </a:buClr>
              <a:buFont typeface="+mj-lt"/>
              <a:buAutoNum type="arabicPeriod"/>
              <a:defRPr/>
            </a:pPr>
            <a:endParaRPr lang="en-US" sz="1600" i="1" dirty="0">
              <a:solidFill>
                <a:srgbClr val="333333"/>
              </a:solidFill>
              <a:latin typeface="Roboto Light" panose="02000000000000000000" pitchFamily="2" charset="0"/>
            </a:endParaRPr>
          </a:p>
          <a:p>
            <a:pPr marL="342900" indent="-342900">
              <a:spcBef>
                <a:spcPts val="500"/>
              </a:spcBef>
              <a:buClr>
                <a:srgbClr val="3A6AB3"/>
              </a:buClr>
              <a:buFont typeface="+mj-lt"/>
              <a:buAutoNum type="arabicPeriod"/>
              <a:defRPr/>
            </a:pPr>
            <a:r>
              <a:rPr lang="en-US" sz="1600" i="1" dirty="0">
                <a:solidFill>
                  <a:srgbClr val="333333"/>
                </a:solidFill>
                <a:latin typeface="Roboto Light" panose="02000000000000000000" pitchFamily="2" charset="0"/>
              </a:rPr>
              <a:t>“What is our most used and least used facility?”</a:t>
            </a:r>
          </a:p>
          <a:p>
            <a:pPr marL="342900" marR="0" lvl="0" indent="-342900" fontAlgn="auto">
              <a:spcBef>
                <a:spcPts val="500"/>
              </a:spcBef>
              <a:spcAft>
                <a:spcPts val="0"/>
              </a:spcAft>
              <a:buClr>
                <a:srgbClr val="3A6AB3"/>
              </a:buClr>
              <a:buSzTx/>
              <a:buFont typeface="+mj-lt"/>
              <a:buAutoNum type="arabicPeriod"/>
              <a:tabLst/>
              <a:defRPr/>
            </a:pPr>
            <a:endParaRPr lang="en-US" sz="1600" i="1" dirty="0">
              <a:solidFill>
                <a:srgbClr val="333333"/>
              </a:solidFill>
              <a:latin typeface="Roboto Light" panose="02000000000000000000" pitchFamily="2" charset="0"/>
            </a:endParaRPr>
          </a:p>
          <a:p>
            <a:pPr marL="342900" marR="0" lvl="0" indent="-342900" fontAlgn="auto">
              <a:spcBef>
                <a:spcPts val="500"/>
              </a:spcBef>
              <a:spcAft>
                <a:spcPts val="0"/>
              </a:spcAft>
              <a:buClr>
                <a:srgbClr val="3A6AB3"/>
              </a:buClr>
              <a:buSzTx/>
              <a:buFont typeface="+mj-lt"/>
              <a:buAutoNum type="arabicPeriod"/>
              <a:tabLst/>
              <a:defRPr/>
            </a:pPr>
            <a:r>
              <a:rPr lang="en-US" sz="1600" i="1" dirty="0">
                <a:solidFill>
                  <a:srgbClr val="333333"/>
                </a:solidFill>
                <a:latin typeface="Roboto Light" panose="02000000000000000000" pitchFamily="2" charset="0"/>
              </a:rPr>
              <a:t>“How can we make cases to administration for resources?” </a:t>
            </a:r>
          </a:p>
          <a:p>
            <a:pPr marL="342900" indent="-342900">
              <a:spcBef>
                <a:spcPts val="500"/>
              </a:spcBef>
              <a:buClr>
                <a:srgbClr val="3A6AB3"/>
              </a:buClr>
              <a:buFont typeface="+mj-lt"/>
              <a:buAutoNum type="arabicPeriod"/>
              <a:defRPr/>
            </a:pPr>
            <a:endParaRPr lang="en-US" sz="1600" i="1" dirty="0">
              <a:solidFill>
                <a:srgbClr val="333333"/>
              </a:solidFill>
              <a:latin typeface="Roboto Light" panose="02000000000000000000" pitchFamily="2" charset="0"/>
            </a:endParaRPr>
          </a:p>
          <a:p>
            <a:pPr marL="342900" indent="-342900">
              <a:spcBef>
                <a:spcPts val="500"/>
              </a:spcBef>
              <a:buClr>
                <a:srgbClr val="3A6AB3"/>
              </a:buClr>
              <a:buFont typeface="+mj-lt"/>
              <a:buAutoNum type="arabicPeriod"/>
              <a:defRPr/>
            </a:pPr>
            <a:r>
              <a:rPr lang="en-US" sz="1600" i="1" dirty="0">
                <a:solidFill>
                  <a:srgbClr val="333333"/>
                </a:solidFill>
                <a:latin typeface="Roboto Light" panose="02000000000000000000" pitchFamily="2" charset="0"/>
              </a:rPr>
              <a:t>“How can I automatically control the number of patrons to comply with social distancing guideline?”</a:t>
            </a:r>
          </a:p>
          <a:p>
            <a:pPr lvl="1">
              <a:spcBef>
                <a:spcPts val="500"/>
              </a:spcBef>
              <a:spcAft>
                <a:spcPts val="500"/>
              </a:spcAft>
              <a:buClr>
                <a:srgbClr val="3A6AB3"/>
              </a:buClr>
              <a:defRPr/>
            </a:pPr>
            <a:endParaRPr lang="en-US" sz="2000" dirty="0">
              <a:solidFill>
                <a:srgbClr val="3A6AB3"/>
              </a:solidFill>
              <a:latin typeface="Roboto Medium" panose="02000000000000000000" pitchFamily="2" charset="0"/>
              <a:ea typeface="Roboto Medium" panose="02000000000000000000" pitchFamily="2" charset="0"/>
            </a:endParaRPr>
          </a:p>
          <a:p>
            <a:pPr marL="457200" marR="0" lvl="0" indent="-457200" algn="l" defTabSz="457200" rtl="0" eaLnBrk="1" fontAlgn="auto" latinLnBrk="0" hangingPunct="1">
              <a:lnSpc>
                <a:spcPct val="100000"/>
              </a:lnSpc>
              <a:spcBef>
                <a:spcPts val="0"/>
              </a:spcBef>
              <a:spcAft>
                <a:spcPts val="0"/>
              </a:spcAft>
              <a:buClr>
                <a:srgbClr val="2888C9"/>
              </a:buClr>
              <a:buSzTx/>
              <a:buFont typeface="+mj-lt"/>
              <a:buAutoNum type="arabicPeriod"/>
              <a:tabLst/>
              <a:defRPr/>
            </a:pPr>
            <a:endParaRPr lang="en-US" sz="2000" dirty="0">
              <a:solidFill>
                <a:srgbClr val="3A6AB3"/>
              </a:solidFill>
              <a:latin typeface="Roboto Medium" panose="02000000000000000000" pitchFamily="2" charset="0"/>
              <a:ea typeface="Roboto Medium" panose="02000000000000000000" pitchFamily="2" charset="0"/>
            </a:endParaRPr>
          </a:p>
          <a:p>
            <a:pPr marL="342900" marR="0" lvl="0" indent="-342900" algn="l" defTabSz="457200" rtl="0" eaLnBrk="1" fontAlgn="auto" latinLnBrk="0" hangingPunct="1">
              <a:lnSpc>
                <a:spcPct val="100000"/>
              </a:lnSpc>
              <a:spcBef>
                <a:spcPts val="0"/>
              </a:spcBef>
              <a:spcAft>
                <a:spcPts val="0"/>
              </a:spcAft>
              <a:buClr>
                <a:srgbClr val="2888C9"/>
              </a:buClr>
              <a:buSzTx/>
              <a:buFont typeface="Arial" panose="020B0604020202020204" pitchFamily="34" charset="0"/>
              <a:buChar char="•"/>
              <a:tabLst/>
              <a:defRPr/>
            </a:pPr>
            <a:endParaRPr lang="en-US" sz="2000" dirty="0">
              <a:solidFill>
                <a:srgbClr val="3A6AB3"/>
              </a:solidFill>
              <a:latin typeface="Roboto Medium" panose="02000000000000000000" pitchFamily="2" charset="0"/>
              <a:ea typeface="Roboto Medium" panose="02000000000000000000" pitchFamily="2" charset="0"/>
            </a:endParaRPr>
          </a:p>
          <a:p>
            <a:pPr marR="0" lvl="0" algn="l" defTabSz="457200" rtl="0" eaLnBrk="1" fontAlgn="auto" latinLnBrk="0" hangingPunct="1">
              <a:lnSpc>
                <a:spcPct val="100000"/>
              </a:lnSpc>
              <a:spcBef>
                <a:spcPts val="0"/>
              </a:spcBef>
              <a:spcAft>
                <a:spcPts val="0"/>
              </a:spcAft>
              <a:buClr>
                <a:srgbClr val="2888C9"/>
              </a:buClr>
              <a:buSzTx/>
              <a:tabLst/>
              <a:defRPr/>
            </a:pPr>
            <a:endParaRPr lang="en-US" sz="2000" dirty="0">
              <a:solidFill>
                <a:srgbClr val="3A6AB3"/>
              </a:solidFill>
              <a:latin typeface="Roboto Medium" panose="02000000000000000000" pitchFamily="2" charset="0"/>
              <a:ea typeface="Roboto Medium" panose="02000000000000000000" pitchFamily="2" charset="0"/>
            </a:endParaRPr>
          </a:p>
          <a:p>
            <a:pPr marL="342900" marR="0" lvl="0" indent="-342900" algn="l" defTabSz="457200" rtl="0" eaLnBrk="1" fontAlgn="auto" latinLnBrk="0" hangingPunct="1">
              <a:lnSpc>
                <a:spcPct val="100000"/>
              </a:lnSpc>
              <a:spcBef>
                <a:spcPts val="0"/>
              </a:spcBef>
              <a:spcAft>
                <a:spcPts val="0"/>
              </a:spcAft>
              <a:buClr>
                <a:srgbClr val="2888C9"/>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3A6AB3"/>
              </a:solidFill>
              <a:effectLst/>
              <a:uLnTx/>
              <a:uFillTx/>
              <a:latin typeface="Roboto Medium" panose="02000000000000000000" pitchFamily="2" charset="0"/>
              <a:ea typeface="Roboto Medium"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
                <a:srgbClr val="2888C9"/>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3A6AB3"/>
              </a:solidFill>
              <a:effectLst/>
              <a:uLnTx/>
              <a:uFillTx/>
              <a:latin typeface="Roboto Medium" panose="02000000000000000000" pitchFamily="2" charset="0"/>
              <a:ea typeface="Roboto Medium" panose="02000000000000000000" pitchFamily="2" charset="0"/>
              <a:cs typeface="+mn-cs"/>
            </a:endParaRPr>
          </a:p>
        </p:txBody>
      </p:sp>
      <p:pic>
        <p:nvPicPr>
          <p:cNvPr id="3" name="Picture 2">
            <a:extLst>
              <a:ext uri="{FF2B5EF4-FFF2-40B4-BE49-F238E27FC236}">
                <a16:creationId xmlns:a16="http://schemas.microsoft.com/office/drawing/2014/main" id="{3D59214F-8BEB-41C4-8DD8-B39B5BC6B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2496307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10;&#10;Description generated with very high confidence">
            <a:extLst>
              <a:ext uri="{FF2B5EF4-FFF2-40B4-BE49-F238E27FC236}">
                <a16:creationId xmlns:a16="http://schemas.microsoft.com/office/drawing/2014/main" id="{134363FF-5838-4FC9-8899-11AEBAAACBD2}"/>
              </a:ext>
            </a:extLst>
          </p:cNvPr>
          <p:cNvPicPr>
            <a:picLocks noChangeAspect="1"/>
          </p:cNvPicPr>
          <p:nvPr/>
        </p:nvPicPr>
        <p:blipFill rotWithShape="1">
          <a:blip r:embed="rId4">
            <a:extLst>
              <a:ext uri="{28A0092B-C50C-407E-A947-70E740481C1C}">
                <a14:useLocalDpi xmlns:a14="http://schemas.microsoft.com/office/drawing/2010/main" val="0"/>
              </a:ext>
            </a:extLst>
          </a:blip>
          <a:srcRect t="37958"/>
          <a:stretch/>
        </p:blipFill>
        <p:spPr>
          <a:xfrm>
            <a:off x="-2643" y="0"/>
            <a:ext cx="10688638" cy="3499306"/>
          </a:xfrm>
          <a:prstGeom prst="rect">
            <a:avLst/>
          </a:prstGeom>
        </p:spPr>
      </p:pic>
      <p:pic>
        <p:nvPicPr>
          <p:cNvPr id="14" name="Picture 13">
            <a:extLst>
              <a:ext uri="{FF2B5EF4-FFF2-40B4-BE49-F238E27FC236}">
                <a16:creationId xmlns:a16="http://schemas.microsoft.com/office/drawing/2014/main" id="{21436E40-6801-403D-9603-06B502673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
        <p:nvSpPr>
          <p:cNvPr id="4" name="Title 33">
            <a:extLst>
              <a:ext uri="{FF2B5EF4-FFF2-40B4-BE49-F238E27FC236}">
                <a16:creationId xmlns:a16="http://schemas.microsoft.com/office/drawing/2014/main" id="{E501A3FB-ABB9-4DAA-BD64-950919C2B676}"/>
              </a:ext>
            </a:extLst>
          </p:cNvPr>
          <p:cNvSpPr txBox="1">
            <a:spLocks/>
          </p:cNvSpPr>
          <p:nvPr/>
        </p:nvSpPr>
        <p:spPr>
          <a:xfrm>
            <a:off x="384048" y="393192"/>
            <a:ext cx="10305288" cy="617432"/>
          </a:xfrm>
          <a:prstGeom prst="rect">
            <a:avLst/>
          </a:prstGeom>
        </p:spPr>
        <p:txBody>
          <a:bodyPr>
            <a:noAutofit/>
          </a:bodyPr>
          <a:lst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
                <a:srgbClr val="2888C9"/>
              </a:buClr>
              <a:buSzTx/>
              <a:buFontTx/>
              <a:buNone/>
              <a:tabLst/>
              <a:defRPr/>
            </a:pPr>
            <a:r>
              <a:rPr kumimoji="0" lang="en-US" sz="3400" b="0" i="0" u="none" strike="noStrike" kern="1200" cap="none" spc="-150" normalizeH="0" baseline="0" noProof="0" dirty="0">
                <a:ln>
                  <a:noFill/>
                </a:ln>
                <a:solidFill>
                  <a:srgbClr val="3A6AB3"/>
                </a:solidFill>
                <a:effectLst/>
                <a:uLnTx/>
                <a:uFillTx/>
                <a:latin typeface="Work Sans Medium" pitchFamily="2" charset="0"/>
                <a:ea typeface="Source Sans Pro Light" panose="020B0403030403020204" pitchFamily="34" charset="0"/>
                <a:cs typeface="+mn-cs"/>
              </a:rPr>
              <a:t>#1 Visitor Count</a:t>
            </a:r>
          </a:p>
        </p:txBody>
      </p:sp>
      <p:sp>
        <p:nvSpPr>
          <p:cNvPr id="7" name="TextBox 6">
            <a:extLst>
              <a:ext uri="{FF2B5EF4-FFF2-40B4-BE49-F238E27FC236}">
                <a16:creationId xmlns:a16="http://schemas.microsoft.com/office/drawing/2014/main" id="{416E5004-B5A1-4F3D-8656-7BA6BFA0D441}"/>
              </a:ext>
            </a:extLst>
          </p:cNvPr>
          <p:cNvSpPr txBox="1"/>
          <p:nvPr/>
        </p:nvSpPr>
        <p:spPr>
          <a:xfrm>
            <a:off x="1225011" y="6104356"/>
            <a:ext cx="3688573" cy="261610"/>
          </a:xfrm>
          <a:prstGeom prst="rect">
            <a:avLst/>
          </a:prstGeom>
          <a:noFill/>
        </p:spPr>
        <p:txBody>
          <a:bodyPr wrap="square" rtlCol="0">
            <a:spAutoFit/>
          </a:bodyPr>
          <a:lstStyle/>
          <a:p>
            <a:pPr algn="ctr"/>
            <a:r>
              <a:rPr lang="en-US" sz="1050" dirty="0">
                <a:latin typeface="Roboto Light" panose="02000000000000000000"/>
                <a:ea typeface="Source Sans Pro Light" panose="020B0403030403020204" pitchFamily="34" charset="0"/>
              </a:rPr>
              <a:t>Watch how it works: </a:t>
            </a:r>
            <a:r>
              <a:rPr lang="en-US" sz="1050" dirty="0">
                <a:solidFill>
                  <a:srgbClr val="FFFFFF"/>
                </a:solidFill>
                <a:effectLst/>
                <a:latin typeface="Roboto Light" panose="02000000000000000000" pitchFamily="2" charset="0"/>
                <a:ea typeface="Roboto Light" panose="02000000000000000000" pitchFamily="2" charset="0"/>
                <a:hlinkClick r:id="rId6"/>
              </a:rPr>
              <a:t>https://youtu.be/wJkLeY2-TUI</a:t>
            </a:r>
            <a:r>
              <a:rPr lang="en-US" sz="1050" dirty="0">
                <a:latin typeface="Roboto Light" panose="02000000000000000000" pitchFamily="2" charset="0"/>
                <a:ea typeface="Roboto Light" panose="02000000000000000000" pitchFamily="2" charset="0"/>
              </a:rPr>
              <a:t> </a:t>
            </a:r>
            <a:endParaRPr lang="en-MY" sz="1050" dirty="0">
              <a:latin typeface="Roboto Light" panose="02000000000000000000" pitchFamily="2" charset="0"/>
              <a:ea typeface="Roboto Light" panose="02000000000000000000" pitchFamily="2" charset="0"/>
            </a:endParaRPr>
          </a:p>
        </p:txBody>
      </p:sp>
      <p:pic>
        <p:nvPicPr>
          <p:cNvPr id="16" name="Online Media 15" title="3D People Counter - #1 Visitor Count">
            <a:hlinkClick r:id="" action="ppaction://media"/>
            <a:extLst>
              <a:ext uri="{FF2B5EF4-FFF2-40B4-BE49-F238E27FC236}">
                <a16:creationId xmlns:a16="http://schemas.microsoft.com/office/drawing/2014/main" id="{A8EFE5DA-78C8-4BFC-8298-CBB91725C963}"/>
              </a:ext>
            </a:extLst>
          </p:cNvPr>
          <p:cNvPicPr>
            <a:picLocks noRot="1" noChangeAspect="1"/>
          </p:cNvPicPr>
          <p:nvPr>
            <a:videoFile r:link="rId1"/>
          </p:nvPr>
        </p:nvPicPr>
        <p:blipFill>
          <a:blip r:embed="rId7"/>
          <a:stretch>
            <a:fillRect/>
          </a:stretch>
        </p:blipFill>
        <p:spPr>
          <a:xfrm>
            <a:off x="1116725" y="3892498"/>
            <a:ext cx="3905146" cy="2196644"/>
          </a:xfrm>
          <a:prstGeom prst="rect">
            <a:avLst/>
          </a:prstGeom>
        </p:spPr>
      </p:pic>
      <p:sp>
        <p:nvSpPr>
          <p:cNvPr id="27" name="Content Placeholder 2">
            <a:extLst>
              <a:ext uri="{FF2B5EF4-FFF2-40B4-BE49-F238E27FC236}">
                <a16:creationId xmlns:a16="http://schemas.microsoft.com/office/drawing/2014/main" id="{50DE88A2-8FB2-4800-8349-5B9C4BE79529}"/>
              </a:ext>
            </a:extLst>
          </p:cNvPr>
          <p:cNvSpPr txBox="1">
            <a:spLocks/>
          </p:cNvSpPr>
          <p:nvPr/>
        </p:nvSpPr>
        <p:spPr>
          <a:xfrm>
            <a:off x="5573675" y="1537953"/>
            <a:ext cx="4516702" cy="4649737"/>
          </a:xfrm>
          <a:prstGeom prst="rect">
            <a:avLst/>
          </a:prstGeom>
        </p:spPr>
        <p:txBody>
          <a:bodyPr>
            <a:norm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lnSpc>
                <a:spcPct val="100000"/>
              </a:lnSpc>
              <a:buClr>
                <a:srgbClr val="3A6AB3"/>
              </a:buClr>
              <a:buNone/>
            </a:pPr>
            <a:r>
              <a:rPr lang="en-US" sz="2000" dirty="0">
                <a:solidFill>
                  <a:srgbClr val="3A6AB3"/>
                </a:solidFill>
                <a:latin typeface="Roboto Medium" panose="02000000000000000000" pitchFamily="2" charset="0"/>
                <a:ea typeface="Roboto Medium" panose="02000000000000000000" pitchFamily="2" charset="0"/>
              </a:rPr>
              <a:t>High Accuracy with 3D Stereoscopic Vision</a:t>
            </a:r>
          </a:p>
          <a:p>
            <a:pPr marL="285750" indent="-285750">
              <a:lnSpc>
                <a:spcPct val="110000"/>
              </a:lnSpc>
              <a:spcBef>
                <a:spcPts val="50"/>
              </a:spcBef>
              <a:buClr>
                <a:srgbClr val="3A6AB3"/>
              </a:buClr>
            </a:pPr>
            <a:r>
              <a:rPr lang="en-US" sz="1300" dirty="0">
                <a:solidFill>
                  <a:srgbClr val="333333"/>
                </a:solidFill>
                <a:latin typeface="Roboto Light" panose="02000000000000000000"/>
                <a:ea typeface="Roboto Light" panose="02000000000000000000" pitchFamily="2" charset="0"/>
              </a:rPr>
              <a:t>Using 3D stereoscopic video technology, the number of patron traffic data can collected at an accuracy of &gt;95%. </a:t>
            </a:r>
          </a:p>
          <a:p>
            <a:pPr marL="285750" indent="-285750">
              <a:lnSpc>
                <a:spcPct val="110000"/>
              </a:lnSpc>
              <a:spcBef>
                <a:spcPts val="50"/>
              </a:spcBef>
              <a:buClr>
                <a:srgbClr val="3A6AB3"/>
              </a:buClr>
            </a:pPr>
            <a:r>
              <a:rPr lang="en-US" sz="1300" dirty="0">
                <a:solidFill>
                  <a:srgbClr val="333333"/>
                </a:solidFill>
                <a:latin typeface="Roboto Light" panose="02000000000000000000"/>
                <a:ea typeface="Roboto Light" panose="02000000000000000000" pitchFamily="2" charset="0"/>
              </a:rPr>
              <a:t>Libraries will be able to Identify the hourly trend and weekly trend for the number of patrons </a:t>
            </a:r>
          </a:p>
          <a:p>
            <a:pPr marL="285750" indent="-285750">
              <a:lnSpc>
                <a:spcPct val="110000"/>
              </a:lnSpc>
              <a:spcBef>
                <a:spcPts val="50"/>
              </a:spcBef>
              <a:buClr>
                <a:srgbClr val="3A6AB3"/>
              </a:buClr>
            </a:pPr>
            <a:r>
              <a:rPr lang="en-US" sz="1300" dirty="0">
                <a:solidFill>
                  <a:srgbClr val="333333"/>
                </a:solidFill>
                <a:latin typeface="Roboto Light" panose="02000000000000000000"/>
                <a:ea typeface="Roboto Light" panose="02000000000000000000" pitchFamily="2" charset="0"/>
              </a:rPr>
              <a:t>Visitor numbers provides </a:t>
            </a:r>
            <a:r>
              <a:rPr lang="en-US" sz="1300" dirty="0">
                <a:solidFill>
                  <a:srgbClr val="333333"/>
                </a:solidFill>
                <a:latin typeface="Roboto Medium" panose="02000000000000000000" pitchFamily="2" charset="0"/>
                <a:ea typeface="Roboto Medium" panose="02000000000000000000" pitchFamily="2" charset="0"/>
              </a:rPr>
              <a:t>hard evidence for funding justification</a:t>
            </a:r>
          </a:p>
          <a:p>
            <a:pPr marL="285750" indent="-285750">
              <a:lnSpc>
                <a:spcPct val="110000"/>
              </a:lnSpc>
              <a:spcBef>
                <a:spcPts val="50"/>
              </a:spcBef>
              <a:buClr>
                <a:srgbClr val="3A6AB3"/>
              </a:buClr>
            </a:pPr>
            <a:r>
              <a:rPr lang="en-US" sz="1300" dirty="0">
                <a:solidFill>
                  <a:srgbClr val="333333"/>
                </a:solidFill>
                <a:latin typeface="Roboto Light" panose="02000000000000000000" pitchFamily="2" charset="0"/>
                <a:ea typeface="Roboto Light" panose="02000000000000000000" pitchFamily="2" charset="0"/>
              </a:rPr>
              <a:t>View Visitor Count Report </a:t>
            </a:r>
            <a:r>
              <a:rPr lang="en-US" sz="1300" dirty="0">
                <a:solidFill>
                  <a:srgbClr val="333333"/>
                </a:solidFill>
                <a:latin typeface="Roboto Light" panose="02000000000000000000" pitchFamily="2" charset="0"/>
                <a:ea typeface="Roboto Light" panose="02000000000000000000" pitchFamily="2" charset="0"/>
                <a:hlinkClick r:id="rId8"/>
              </a:rPr>
              <a:t>here</a:t>
            </a:r>
            <a:r>
              <a:rPr lang="en-US" sz="1300" dirty="0">
                <a:solidFill>
                  <a:srgbClr val="333333"/>
                </a:solidFill>
                <a:latin typeface="Roboto Light" panose="02000000000000000000" pitchFamily="2" charset="0"/>
                <a:ea typeface="Roboto Light" panose="02000000000000000000" pitchFamily="2" charset="0"/>
              </a:rPr>
              <a:t>. </a:t>
            </a:r>
          </a:p>
          <a:p>
            <a:pPr marL="0" indent="0">
              <a:lnSpc>
                <a:spcPct val="110000"/>
              </a:lnSpc>
              <a:spcBef>
                <a:spcPts val="50"/>
              </a:spcBef>
              <a:buClr>
                <a:srgbClr val="3A6AB3"/>
              </a:buClr>
              <a:buNone/>
            </a:pPr>
            <a:endParaRPr lang="en-US" sz="1300" dirty="0">
              <a:solidFill>
                <a:srgbClr val="333333"/>
              </a:solidFill>
              <a:latin typeface="Roboto Light" panose="02000000000000000000"/>
              <a:ea typeface="Roboto Light" panose="02000000000000000000" pitchFamily="2" charset="0"/>
            </a:endParaRPr>
          </a:p>
          <a:p>
            <a:pPr marL="0" indent="0">
              <a:lnSpc>
                <a:spcPct val="100000"/>
              </a:lnSpc>
              <a:buClr>
                <a:srgbClr val="3A6AB3"/>
              </a:buClr>
              <a:buNone/>
            </a:pPr>
            <a:r>
              <a:rPr lang="en-US" sz="2000" dirty="0">
                <a:solidFill>
                  <a:srgbClr val="3A6AB3"/>
                </a:solidFill>
                <a:latin typeface="Roboto Medium" panose="02000000000000000000" pitchFamily="2" charset="0"/>
                <a:ea typeface="Roboto Medium" panose="02000000000000000000" pitchFamily="2" charset="0"/>
              </a:rPr>
              <a:t>Efficient Staffing Allocation</a:t>
            </a:r>
          </a:p>
          <a:p>
            <a:pPr marL="285750" indent="-285750">
              <a:lnSpc>
                <a:spcPct val="110000"/>
              </a:lnSpc>
              <a:spcBef>
                <a:spcPts val="50"/>
              </a:spcBef>
              <a:buClr>
                <a:srgbClr val="3A6AB3"/>
              </a:buClr>
            </a:pPr>
            <a:r>
              <a:rPr lang="en-US" sz="1300" dirty="0">
                <a:solidFill>
                  <a:srgbClr val="333333"/>
                </a:solidFill>
                <a:latin typeface="Roboto Medium" panose="02000000000000000000" pitchFamily="2" charset="0"/>
                <a:ea typeface="Roboto Medium" panose="02000000000000000000" pitchFamily="2" charset="0"/>
              </a:rPr>
              <a:t>Reduce cost </a:t>
            </a:r>
            <a:r>
              <a:rPr lang="en-US" sz="1300" dirty="0">
                <a:solidFill>
                  <a:srgbClr val="333333"/>
                </a:solidFill>
                <a:latin typeface="Roboto Light" panose="02000000000000000000"/>
                <a:ea typeface="Roboto Light" panose="02000000000000000000" pitchFamily="2" charset="0"/>
              </a:rPr>
              <a:t>through optimum staff scheduling and resources management</a:t>
            </a:r>
          </a:p>
          <a:p>
            <a:pPr marL="285750" indent="-285750">
              <a:lnSpc>
                <a:spcPct val="110000"/>
              </a:lnSpc>
              <a:spcBef>
                <a:spcPts val="50"/>
              </a:spcBef>
              <a:buClr>
                <a:srgbClr val="3A6AB3"/>
              </a:buClr>
            </a:pPr>
            <a:r>
              <a:rPr lang="en-US" sz="1300" dirty="0">
                <a:solidFill>
                  <a:srgbClr val="333333"/>
                </a:solidFill>
                <a:latin typeface="Roboto Light" panose="02000000000000000000"/>
                <a:ea typeface="Roboto Light" panose="02000000000000000000" pitchFamily="2" charset="0"/>
              </a:rPr>
              <a:t>Management can arrange the time for maintenance works to be carried out following non-peak seasons</a:t>
            </a:r>
          </a:p>
          <a:p>
            <a:pPr marL="285750" indent="-285750">
              <a:lnSpc>
                <a:spcPct val="110000"/>
              </a:lnSpc>
              <a:spcBef>
                <a:spcPts val="50"/>
              </a:spcBef>
              <a:buClr>
                <a:srgbClr val="3A6AB3"/>
              </a:buClr>
            </a:pPr>
            <a:r>
              <a:rPr lang="en-US" sz="1300" dirty="0">
                <a:solidFill>
                  <a:srgbClr val="333333"/>
                </a:solidFill>
                <a:latin typeface="Roboto Light" panose="02000000000000000000"/>
                <a:ea typeface="Roboto Light" panose="02000000000000000000" pitchFamily="2" charset="0"/>
              </a:rPr>
              <a:t>View Staff Planning Report </a:t>
            </a:r>
            <a:r>
              <a:rPr lang="en-US" sz="1300" dirty="0">
                <a:solidFill>
                  <a:srgbClr val="333333"/>
                </a:solidFill>
                <a:latin typeface="Roboto Light" panose="02000000000000000000"/>
                <a:ea typeface="Roboto Light" panose="02000000000000000000" pitchFamily="2" charset="0"/>
                <a:hlinkClick r:id="rId9"/>
              </a:rPr>
              <a:t>here</a:t>
            </a:r>
            <a:r>
              <a:rPr lang="en-US" sz="1300" dirty="0">
                <a:solidFill>
                  <a:srgbClr val="333333"/>
                </a:solidFill>
                <a:latin typeface="Roboto Light" panose="02000000000000000000"/>
                <a:ea typeface="Roboto Light" panose="02000000000000000000" pitchFamily="2" charset="0"/>
              </a:rPr>
              <a:t>.</a:t>
            </a:r>
          </a:p>
        </p:txBody>
      </p:sp>
      <p:grpSp>
        <p:nvGrpSpPr>
          <p:cNvPr id="2" name="Group 1">
            <a:extLst>
              <a:ext uri="{FF2B5EF4-FFF2-40B4-BE49-F238E27FC236}">
                <a16:creationId xmlns:a16="http://schemas.microsoft.com/office/drawing/2014/main" id="{49269DF2-D322-4348-A60C-17BF1466B4FF}"/>
              </a:ext>
            </a:extLst>
          </p:cNvPr>
          <p:cNvGrpSpPr/>
          <p:nvPr/>
        </p:nvGrpSpPr>
        <p:grpSpPr>
          <a:xfrm>
            <a:off x="472768" y="1537953"/>
            <a:ext cx="4915217" cy="1928370"/>
            <a:chOff x="564920" y="1537953"/>
            <a:chExt cx="4915217" cy="1928370"/>
          </a:xfrm>
        </p:grpSpPr>
        <p:pic>
          <p:nvPicPr>
            <p:cNvPr id="36" name="Picture 35" descr="A screenshot of a cell phone&#10;&#10;Description generated with very high confidence">
              <a:extLst>
                <a:ext uri="{FF2B5EF4-FFF2-40B4-BE49-F238E27FC236}">
                  <a16:creationId xmlns:a16="http://schemas.microsoft.com/office/drawing/2014/main" id="{BAD766BC-1DCC-47FD-AF6A-17BCCA2D37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9298" y="1537953"/>
              <a:ext cx="2410839" cy="1439028"/>
            </a:xfrm>
            <a:prstGeom prst="rect">
              <a:avLst/>
            </a:prstGeom>
            <a:ln>
              <a:noFill/>
            </a:ln>
          </p:spPr>
        </p:pic>
        <p:sp>
          <p:nvSpPr>
            <p:cNvPr id="37" name="TextBox 36">
              <a:extLst>
                <a:ext uri="{FF2B5EF4-FFF2-40B4-BE49-F238E27FC236}">
                  <a16:creationId xmlns:a16="http://schemas.microsoft.com/office/drawing/2014/main" id="{20A92338-2EC4-4CAD-AC79-52F5F57191E2}"/>
                </a:ext>
              </a:extLst>
            </p:cNvPr>
            <p:cNvSpPr txBox="1"/>
            <p:nvPr/>
          </p:nvSpPr>
          <p:spPr>
            <a:xfrm>
              <a:off x="3069298" y="2973752"/>
              <a:ext cx="2410839" cy="492571"/>
            </a:xfrm>
            <a:prstGeom prst="rect">
              <a:avLst/>
            </a:prstGeom>
            <a:noFill/>
          </p:spPr>
          <p:txBody>
            <a:bodyPr wrap="square" rtlCol="0" anchor="ctr">
              <a:spAutoFit/>
            </a:bodyPr>
            <a:lstStyle/>
            <a:p>
              <a:pPr algn="ctr"/>
              <a:r>
                <a:rPr lang="en-GB" sz="1401" dirty="0">
                  <a:solidFill>
                    <a:srgbClr val="2888C9"/>
                  </a:solidFill>
                  <a:latin typeface="Source Sans Pro Light" panose="020B0403030403020204" pitchFamily="34" charset="0"/>
                  <a:ea typeface="Source Sans Pro Light" panose="020B0403030403020204" pitchFamily="34" charset="0"/>
                </a:rPr>
                <a:t>Strong shadow</a:t>
              </a:r>
            </a:p>
            <a:p>
              <a:pPr algn="ctr"/>
              <a:r>
                <a:rPr lang="en-GB" sz="1200" dirty="0">
                  <a:solidFill>
                    <a:srgbClr val="666666"/>
                  </a:solidFill>
                  <a:latin typeface="Source Sans Pro Light" panose="020B0403030403020204" pitchFamily="34" charset="0"/>
                  <a:ea typeface="Source Sans Pro Light" panose="020B0403030403020204" pitchFamily="34" charset="0"/>
                </a:rPr>
                <a:t>3D Count:</a:t>
              </a:r>
              <a:r>
                <a:rPr lang="en-GB" sz="1200" dirty="0">
                  <a:latin typeface="Source Sans Pro Light" panose="020B0403030403020204" pitchFamily="34" charset="0"/>
                  <a:ea typeface="Source Sans Pro Light" panose="020B0403030403020204" pitchFamily="34" charset="0"/>
                </a:rPr>
                <a:t> </a:t>
              </a:r>
              <a:r>
                <a:rPr lang="en-GB" sz="1200" b="1" dirty="0">
                  <a:solidFill>
                    <a:srgbClr val="00B050"/>
                  </a:solidFill>
                  <a:latin typeface="Source Sans Pro Light" panose="020B0403030403020204" pitchFamily="34" charset="0"/>
                  <a:ea typeface="Source Sans Pro Light" panose="020B0403030403020204" pitchFamily="34" charset="0"/>
                </a:rPr>
                <a:t>0</a:t>
              </a:r>
            </a:p>
          </p:txBody>
        </p:sp>
        <p:grpSp>
          <p:nvGrpSpPr>
            <p:cNvPr id="38" name="Group 37">
              <a:extLst>
                <a:ext uri="{FF2B5EF4-FFF2-40B4-BE49-F238E27FC236}">
                  <a16:creationId xmlns:a16="http://schemas.microsoft.com/office/drawing/2014/main" id="{280C920F-C508-4C5C-9C8B-6FC54FB1B7EB}"/>
                </a:ext>
              </a:extLst>
            </p:cNvPr>
            <p:cNvGrpSpPr/>
            <p:nvPr/>
          </p:nvGrpSpPr>
          <p:grpSpPr>
            <a:xfrm>
              <a:off x="564920" y="1537953"/>
              <a:ext cx="2410840" cy="1928367"/>
              <a:chOff x="6789439" y="4490050"/>
              <a:chExt cx="2410840" cy="1928367"/>
            </a:xfrm>
          </p:grpSpPr>
          <p:pic>
            <p:nvPicPr>
              <p:cNvPr id="39" name="Picture 38">
                <a:extLst>
                  <a:ext uri="{FF2B5EF4-FFF2-40B4-BE49-F238E27FC236}">
                    <a16:creationId xmlns:a16="http://schemas.microsoft.com/office/drawing/2014/main" id="{D41D8200-59BE-4299-A5C0-8E1C38C5CD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89440" y="4490050"/>
                <a:ext cx="2410839" cy="1439028"/>
              </a:xfrm>
              <a:prstGeom prst="rect">
                <a:avLst/>
              </a:prstGeom>
            </p:spPr>
          </p:pic>
          <p:sp>
            <p:nvSpPr>
              <p:cNvPr id="40" name="TextBox 39">
                <a:extLst>
                  <a:ext uri="{FF2B5EF4-FFF2-40B4-BE49-F238E27FC236}">
                    <a16:creationId xmlns:a16="http://schemas.microsoft.com/office/drawing/2014/main" id="{D0836E9B-B124-4F1F-8FC0-A63590D13BE6}"/>
                  </a:ext>
                </a:extLst>
              </p:cNvPr>
              <p:cNvSpPr txBox="1"/>
              <p:nvPr/>
            </p:nvSpPr>
            <p:spPr>
              <a:xfrm>
                <a:off x="6789439" y="5925846"/>
                <a:ext cx="2410839" cy="492571"/>
              </a:xfrm>
              <a:prstGeom prst="rect">
                <a:avLst/>
              </a:prstGeom>
              <a:noFill/>
            </p:spPr>
            <p:txBody>
              <a:bodyPr wrap="square" rtlCol="0" anchor="ctr">
                <a:spAutoFit/>
              </a:bodyPr>
              <a:lstStyle/>
              <a:p>
                <a:pPr algn="ctr"/>
                <a:r>
                  <a:rPr lang="en-GB" sz="1401" dirty="0">
                    <a:solidFill>
                      <a:srgbClr val="2888C9"/>
                    </a:solidFill>
                    <a:latin typeface="Source Sans Pro Light" panose="020B0403030403020204" pitchFamily="34" charset="0"/>
                    <a:ea typeface="Source Sans Pro Light" panose="020B0403030403020204" pitchFamily="34" charset="0"/>
                  </a:rPr>
                  <a:t>Bi-directional count</a:t>
                </a:r>
              </a:p>
              <a:p>
                <a:pPr algn="ctr"/>
                <a:r>
                  <a:rPr lang="en-GB" sz="1200" dirty="0">
                    <a:solidFill>
                      <a:srgbClr val="666666"/>
                    </a:solidFill>
                    <a:latin typeface="Source Sans Pro Light" panose="020B0403030403020204" pitchFamily="34" charset="0"/>
                    <a:ea typeface="Source Sans Pro Light" panose="020B0403030403020204" pitchFamily="34" charset="0"/>
                  </a:rPr>
                  <a:t>3D Count:</a:t>
                </a:r>
                <a:r>
                  <a:rPr lang="en-GB" sz="1200" dirty="0">
                    <a:latin typeface="Source Sans Pro Light" panose="020B0403030403020204" pitchFamily="34" charset="0"/>
                    <a:ea typeface="Source Sans Pro Light" panose="020B0403030403020204" pitchFamily="34" charset="0"/>
                  </a:rPr>
                  <a:t> </a:t>
                </a:r>
                <a:r>
                  <a:rPr lang="en-GB" sz="1200" b="1" dirty="0">
                    <a:solidFill>
                      <a:srgbClr val="00B050"/>
                    </a:solidFill>
                    <a:latin typeface="Source Sans Pro Light" panose="020B0403030403020204" pitchFamily="34" charset="0"/>
                    <a:ea typeface="Source Sans Pro Light" panose="020B0403030403020204" pitchFamily="34" charset="0"/>
                  </a:rPr>
                  <a:t>1 in 1 out</a:t>
                </a:r>
              </a:p>
            </p:txBody>
          </p:sp>
          <p:cxnSp>
            <p:nvCxnSpPr>
              <p:cNvPr id="41" name="Straight Arrow Connector 40">
                <a:extLst>
                  <a:ext uri="{FF2B5EF4-FFF2-40B4-BE49-F238E27FC236}">
                    <a16:creationId xmlns:a16="http://schemas.microsoft.com/office/drawing/2014/main" id="{69EDC07C-6C79-447D-93FE-2D45097B6EAC}"/>
                  </a:ext>
                </a:extLst>
              </p:cNvPr>
              <p:cNvCxnSpPr/>
              <p:nvPr/>
            </p:nvCxnSpPr>
            <p:spPr>
              <a:xfrm>
                <a:off x="7675418" y="5260109"/>
                <a:ext cx="0" cy="57322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46FBA03-9EBB-4782-8F74-4661AE4B19F9}"/>
                  </a:ext>
                </a:extLst>
              </p:cNvPr>
              <p:cNvCxnSpPr>
                <a:cxnSpLocks/>
              </p:cNvCxnSpPr>
              <p:nvPr/>
            </p:nvCxnSpPr>
            <p:spPr>
              <a:xfrm flipV="1">
                <a:off x="8179322" y="4490050"/>
                <a:ext cx="0" cy="70813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8252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crowd&#10;&#10;Description generated with very high confidence">
            <a:extLst>
              <a:ext uri="{FF2B5EF4-FFF2-40B4-BE49-F238E27FC236}">
                <a16:creationId xmlns:a16="http://schemas.microsoft.com/office/drawing/2014/main" id="{92A80FBD-97C7-4B26-9753-28A73AFF81E2}"/>
              </a:ext>
            </a:extLst>
          </p:cNvPr>
          <p:cNvPicPr>
            <a:picLocks noChangeAspect="1"/>
          </p:cNvPicPr>
          <p:nvPr/>
        </p:nvPicPr>
        <p:blipFill rotWithShape="1">
          <a:blip r:embed="rId4">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4" name="Title 33">
            <a:extLst>
              <a:ext uri="{FF2B5EF4-FFF2-40B4-BE49-F238E27FC236}">
                <a16:creationId xmlns:a16="http://schemas.microsoft.com/office/drawing/2014/main" id="{D953282A-EE08-4C3C-A492-BF094B4F3CA4}"/>
              </a:ext>
            </a:extLst>
          </p:cNvPr>
          <p:cNvSpPr txBox="1">
            <a:spLocks/>
          </p:cNvSpPr>
          <p:nvPr/>
        </p:nvSpPr>
        <p:spPr>
          <a:xfrm>
            <a:off x="384048" y="393192"/>
            <a:ext cx="10305288" cy="617432"/>
          </a:xfrm>
          <a:prstGeom prst="rect">
            <a:avLst/>
          </a:prstGeom>
        </p:spPr>
        <p:txBody>
          <a:bodyPr>
            <a:noAutofit/>
          </a:bodyPr>
          <a:lstStyle>
            <a:defPPr>
              <a:defRPr lang="en-US"/>
            </a:defPPr>
            <a:lvl1pPr defTabSz="1008400">
              <a:lnSpc>
                <a:spcPct val="90000"/>
              </a:lnSpc>
              <a:spcBef>
                <a:spcPct val="0"/>
              </a:spcBef>
              <a:buNone/>
              <a:defRPr sz="3400" spc="-150">
                <a:solidFill>
                  <a:srgbClr val="3A6AB3"/>
                </a:solidFill>
                <a:latin typeface="Work Sans Medium" pitchFamily="2" charset="0"/>
                <a:ea typeface="Roboto" panose="02000000000000000000" pitchFamily="2" charset="0"/>
                <a:cs typeface="+mj-cs"/>
              </a:defRPr>
            </a:lvl1pPr>
          </a:lstStyle>
          <a:p>
            <a:r>
              <a:rPr lang="en-US" dirty="0"/>
              <a:t>#2 Children Counting</a:t>
            </a:r>
          </a:p>
        </p:txBody>
      </p:sp>
      <p:sp>
        <p:nvSpPr>
          <p:cNvPr id="15" name="TextBox 14">
            <a:extLst>
              <a:ext uri="{FF2B5EF4-FFF2-40B4-BE49-F238E27FC236}">
                <a16:creationId xmlns:a16="http://schemas.microsoft.com/office/drawing/2014/main" id="{7745BD15-3F6F-42A5-9B81-A7D0ED6CE143}"/>
              </a:ext>
            </a:extLst>
          </p:cNvPr>
          <p:cNvSpPr txBox="1"/>
          <p:nvPr/>
        </p:nvSpPr>
        <p:spPr>
          <a:xfrm>
            <a:off x="942499" y="5227812"/>
            <a:ext cx="8879840" cy="1804511"/>
          </a:xfrm>
          <a:prstGeom prst="rect">
            <a:avLst/>
          </a:prstGeom>
        </p:spPr>
        <p:txBody>
          <a:bodyPr vert="horz" lIns="0" tIns="0" rIns="0" bIns="45720" rtlCol="0">
            <a:noAutofit/>
          </a:bodyPr>
          <a:lstStyle>
            <a:defPPr>
              <a:defRPr lang="en-US"/>
            </a:defPPr>
            <a:lvl1pPr marL="285750" indent="-285750" defTabSz="1008400">
              <a:lnSpc>
                <a:spcPct val="100000"/>
              </a:lnSpc>
              <a:spcBef>
                <a:spcPts val="50"/>
              </a:spcBef>
              <a:buClr>
                <a:srgbClr val="3A6AB3"/>
              </a:buClr>
              <a:buFont typeface="Arial" panose="020B0604020202020204" pitchFamily="34" charset="0"/>
              <a:buChar char="•"/>
              <a:defRPr sz="1300">
                <a:solidFill>
                  <a:srgbClr val="333333"/>
                </a:solidFill>
                <a:latin typeface="Roboto Light" panose="02000000000000000000" pitchFamily="2" charset="0"/>
                <a:ea typeface="Roboto Light" panose="02000000000000000000" pitchFamily="2" charset="0"/>
              </a:defRPr>
            </a:lvl1pPr>
            <a:lvl2pPr marL="504188" indent="0" defTabSz="1008400">
              <a:lnSpc>
                <a:spcPct val="90000"/>
              </a:lnSpc>
              <a:spcBef>
                <a:spcPts val="551"/>
              </a:spcBef>
              <a:buFont typeface="Arial" panose="020B0604020202020204" pitchFamily="34" charset="0"/>
              <a:buNone/>
              <a:defRPr sz="2206">
                <a:solidFill>
                  <a:schemeClr val="tx1">
                    <a:tint val="75000"/>
                  </a:schemeClr>
                </a:solidFill>
              </a:defRPr>
            </a:lvl2pPr>
            <a:lvl3pPr marL="1008375" indent="0" defTabSz="1008400">
              <a:lnSpc>
                <a:spcPct val="90000"/>
              </a:lnSpc>
              <a:spcBef>
                <a:spcPts val="551"/>
              </a:spcBef>
              <a:buFont typeface="Arial" panose="020B0604020202020204" pitchFamily="34" charset="0"/>
              <a:buNone/>
              <a:defRPr sz="1985">
                <a:solidFill>
                  <a:schemeClr val="tx1">
                    <a:tint val="75000"/>
                  </a:schemeClr>
                </a:solidFill>
              </a:defRPr>
            </a:lvl3pPr>
            <a:lvl4pPr marL="1512563" indent="0" defTabSz="1008400">
              <a:lnSpc>
                <a:spcPct val="90000"/>
              </a:lnSpc>
              <a:spcBef>
                <a:spcPts val="551"/>
              </a:spcBef>
              <a:buFont typeface="Arial" panose="020B0604020202020204" pitchFamily="34" charset="0"/>
              <a:buNone/>
              <a:defRPr sz="1764">
                <a:solidFill>
                  <a:schemeClr val="tx1">
                    <a:tint val="75000"/>
                  </a:schemeClr>
                </a:solidFill>
              </a:defRPr>
            </a:lvl4pPr>
            <a:lvl5pPr marL="2016750" indent="0" defTabSz="1008400">
              <a:lnSpc>
                <a:spcPct val="90000"/>
              </a:lnSpc>
              <a:spcBef>
                <a:spcPts val="551"/>
              </a:spcBef>
              <a:buFont typeface="Arial" panose="020B0604020202020204" pitchFamily="34" charset="0"/>
              <a:buNone/>
              <a:defRPr sz="1764">
                <a:solidFill>
                  <a:schemeClr val="tx1">
                    <a:tint val="75000"/>
                  </a:schemeClr>
                </a:solidFill>
              </a:defRPr>
            </a:lvl5pPr>
            <a:lvl6pPr marL="2520938" indent="0" defTabSz="1008400">
              <a:lnSpc>
                <a:spcPct val="90000"/>
              </a:lnSpc>
              <a:spcBef>
                <a:spcPts val="551"/>
              </a:spcBef>
              <a:buFont typeface="Arial" panose="020B0604020202020204" pitchFamily="34" charset="0"/>
              <a:buNone/>
              <a:defRPr sz="1764">
                <a:solidFill>
                  <a:schemeClr val="tx1">
                    <a:tint val="75000"/>
                  </a:schemeClr>
                </a:solidFill>
              </a:defRPr>
            </a:lvl6pPr>
            <a:lvl7pPr marL="3025125" indent="0" defTabSz="1008400">
              <a:lnSpc>
                <a:spcPct val="90000"/>
              </a:lnSpc>
              <a:spcBef>
                <a:spcPts val="551"/>
              </a:spcBef>
              <a:buFont typeface="Arial" panose="020B0604020202020204" pitchFamily="34" charset="0"/>
              <a:buNone/>
              <a:defRPr sz="1764">
                <a:solidFill>
                  <a:schemeClr val="tx1">
                    <a:tint val="75000"/>
                  </a:schemeClr>
                </a:solidFill>
              </a:defRPr>
            </a:lvl7pPr>
            <a:lvl8pPr marL="3529313" indent="0" defTabSz="1008400">
              <a:lnSpc>
                <a:spcPct val="90000"/>
              </a:lnSpc>
              <a:spcBef>
                <a:spcPts val="551"/>
              </a:spcBef>
              <a:buFont typeface="Arial" panose="020B0604020202020204" pitchFamily="34" charset="0"/>
              <a:buNone/>
              <a:defRPr sz="1764">
                <a:solidFill>
                  <a:schemeClr val="tx1">
                    <a:tint val="75000"/>
                  </a:schemeClr>
                </a:solidFill>
              </a:defRPr>
            </a:lvl8pPr>
            <a:lvl9pPr marL="4033501" indent="0" defTabSz="1008400">
              <a:lnSpc>
                <a:spcPct val="90000"/>
              </a:lnSpc>
              <a:spcBef>
                <a:spcPts val="551"/>
              </a:spcBef>
              <a:buFont typeface="Arial" panose="020B0604020202020204" pitchFamily="34" charset="0"/>
              <a:buNone/>
              <a:defRPr sz="1764">
                <a:solidFill>
                  <a:schemeClr val="tx1">
                    <a:tint val="75000"/>
                  </a:schemeClr>
                </a:solidFill>
              </a:defRPr>
            </a:lvl9pPr>
          </a:lstStyle>
          <a:p>
            <a:r>
              <a:rPr lang="en-US" dirty="0">
                <a:latin typeface="Roboto Light" panose="02000000000000000000"/>
              </a:rPr>
              <a:t>FootfallCam can accurately detect the height of visitors and will be able to filter out non-animate objects such as trolleys and baby carts.</a:t>
            </a:r>
          </a:p>
          <a:p>
            <a:endParaRPr lang="en-US" dirty="0">
              <a:latin typeface="Roboto Light" panose="02000000000000000000"/>
            </a:endParaRPr>
          </a:p>
          <a:p>
            <a:r>
              <a:rPr lang="en-US" dirty="0">
                <a:latin typeface="Roboto Light" panose="02000000000000000000"/>
              </a:rPr>
              <a:t>However, the human height ratio can be manually configured to </a:t>
            </a:r>
            <a:r>
              <a:rPr lang="en-US" dirty="0">
                <a:latin typeface="Roboto Medium" panose="02000000000000000000" pitchFamily="2" charset="0"/>
                <a:ea typeface="Roboto Medium" panose="02000000000000000000" pitchFamily="2" charset="0"/>
              </a:rPr>
              <a:t>include counting of children</a:t>
            </a:r>
            <a:r>
              <a:rPr lang="en-US" dirty="0">
                <a:latin typeface="Roboto Light" panose="02000000000000000000"/>
              </a:rPr>
              <a:t>, a feature that not commonly provided to retailers’ due to the lack of purchasing power from children. </a:t>
            </a:r>
          </a:p>
          <a:p>
            <a:endParaRPr lang="en-US" dirty="0">
              <a:latin typeface="Roboto Light" panose="02000000000000000000"/>
            </a:endParaRPr>
          </a:p>
          <a:p>
            <a:r>
              <a:rPr lang="en-US" dirty="0">
                <a:latin typeface="Roboto Light" panose="02000000000000000000"/>
              </a:rPr>
              <a:t>FootfallCam Verification Specialist found the perfect balance and was able to maintain the accuracy around 90% - a solution that was capable of counting children and adults alike. </a:t>
            </a:r>
          </a:p>
          <a:p>
            <a:endParaRPr lang="en-US" dirty="0">
              <a:latin typeface="Roboto Light" panose="02000000000000000000"/>
            </a:endParaRPr>
          </a:p>
          <a:p>
            <a:endParaRPr lang="en-US" dirty="0">
              <a:latin typeface="Roboto Light" panose="02000000000000000000"/>
            </a:endParaRPr>
          </a:p>
          <a:p>
            <a:endParaRPr lang="en-US" dirty="0">
              <a:latin typeface="Roboto Light" panose="02000000000000000000"/>
            </a:endParaRPr>
          </a:p>
        </p:txBody>
      </p:sp>
      <p:sp>
        <p:nvSpPr>
          <p:cNvPr id="5" name="TextBox 4">
            <a:extLst>
              <a:ext uri="{FF2B5EF4-FFF2-40B4-BE49-F238E27FC236}">
                <a16:creationId xmlns:a16="http://schemas.microsoft.com/office/drawing/2014/main" id="{F903E566-83D8-4DD7-8672-42E1D0438C27}"/>
              </a:ext>
            </a:extLst>
          </p:cNvPr>
          <p:cNvSpPr txBox="1"/>
          <p:nvPr/>
        </p:nvSpPr>
        <p:spPr>
          <a:xfrm>
            <a:off x="794949" y="4781673"/>
            <a:ext cx="6548825" cy="369939"/>
          </a:xfrm>
          <a:prstGeom prst="rect">
            <a:avLst/>
          </a:prstGeom>
        </p:spPr>
        <p:txBody>
          <a:bodyPr vert="horz" lIns="0" tIns="50419" rIns="0" bIns="50419" rtlCol="0">
            <a:noAutofit/>
          </a:bodyPr>
          <a:lstStyle>
            <a:defPPr>
              <a:defRPr lang="en-US"/>
            </a:defPPr>
            <a:lvl1pPr indent="0" defTabSz="914400">
              <a:lnSpc>
                <a:spcPct val="90000"/>
              </a:lnSpc>
              <a:spcBef>
                <a:spcPts val="1000"/>
              </a:spcBef>
              <a:buFont typeface="Arial" panose="020B0604020202020204" pitchFamily="34" charset="0"/>
              <a:buNone/>
              <a:defRPr sz="2000">
                <a:solidFill>
                  <a:srgbClr val="3A6AB3"/>
                </a:solidFill>
                <a:latin typeface="Roboto Medium" panose="02000000000000000000" pitchFamily="2" charset="0"/>
                <a:ea typeface="Roboto Medium" panose="02000000000000000000" pitchFamily="2" charset="0"/>
              </a:defRPr>
            </a:lvl1pPr>
            <a:lvl2pPr indent="0" defTabSz="914400">
              <a:lnSpc>
                <a:spcPct val="90000"/>
              </a:lnSpc>
              <a:spcBef>
                <a:spcPts val="500"/>
              </a:spcBef>
              <a:buFont typeface="Arial" panose="020B0604020202020204" pitchFamily="34" charset="0"/>
              <a:buNone/>
              <a:defRPr sz="2000">
                <a:solidFill>
                  <a:schemeClr val="tx1">
                    <a:tint val="75000"/>
                  </a:schemeClr>
                </a:solidFill>
              </a:defRPr>
            </a:lvl2pPr>
            <a:lvl3pPr indent="0" defTabSz="914400">
              <a:lnSpc>
                <a:spcPct val="90000"/>
              </a:lnSpc>
              <a:spcBef>
                <a:spcPts val="500"/>
              </a:spcBef>
              <a:buFont typeface="Arial" panose="020B0604020202020204" pitchFamily="34" charset="0"/>
              <a:buNone/>
              <a:defRPr>
                <a:solidFill>
                  <a:schemeClr val="tx1">
                    <a:tint val="75000"/>
                  </a:schemeClr>
                </a:solidFill>
              </a:defRPr>
            </a:lvl3pPr>
            <a:lvl4pPr indent="0" defTabSz="914400">
              <a:lnSpc>
                <a:spcPct val="90000"/>
              </a:lnSpc>
              <a:spcBef>
                <a:spcPts val="500"/>
              </a:spcBef>
              <a:buFont typeface="Arial" panose="020B0604020202020204" pitchFamily="34" charset="0"/>
              <a:buNone/>
              <a:defRPr sz="1600">
                <a:solidFill>
                  <a:schemeClr val="tx1">
                    <a:tint val="75000"/>
                  </a:schemeClr>
                </a:solidFill>
              </a:defRPr>
            </a:lvl4pPr>
            <a:lvl5pPr indent="0" defTabSz="914400">
              <a:lnSpc>
                <a:spcPct val="90000"/>
              </a:lnSpc>
              <a:spcBef>
                <a:spcPts val="500"/>
              </a:spcBef>
              <a:buFont typeface="Arial" panose="020B0604020202020204" pitchFamily="34" charset="0"/>
              <a:buNone/>
              <a:defRPr sz="1600">
                <a:solidFill>
                  <a:schemeClr val="tx1">
                    <a:tint val="75000"/>
                  </a:schemeClr>
                </a:solidFill>
              </a:defRPr>
            </a:lvl5pPr>
            <a:lvl6pPr indent="0" defTabSz="914400">
              <a:lnSpc>
                <a:spcPct val="90000"/>
              </a:lnSpc>
              <a:spcBef>
                <a:spcPts val="500"/>
              </a:spcBef>
              <a:buFont typeface="Arial" panose="020B0604020202020204" pitchFamily="34" charset="0"/>
              <a:buNone/>
              <a:defRPr sz="1600">
                <a:solidFill>
                  <a:schemeClr val="tx1">
                    <a:tint val="75000"/>
                  </a:schemeClr>
                </a:solidFill>
              </a:defRPr>
            </a:lvl6pPr>
            <a:lvl7pPr indent="0" defTabSz="914400">
              <a:lnSpc>
                <a:spcPct val="90000"/>
              </a:lnSpc>
              <a:spcBef>
                <a:spcPts val="500"/>
              </a:spcBef>
              <a:buFont typeface="Arial" panose="020B0604020202020204" pitchFamily="34" charset="0"/>
              <a:buNone/>
              <a:defRPr sz="1600">
                <a:solidFill>
                  <a:schemeClr val="tx1">
                    <a:tint val="75000"/>
                  </a:schemeClr>
                </a:solidFill>
              </a:defRPr>
            </a:lvl7pPr>
            <a:lvl8pPr indent="0" defTabSz="914400">
              <a:lnSpc>
                <a:spcPct val="90000"/>
              </a:lnSpc>
              <a:spcBef>
                <a:spcPts val="500"/>
              </a:spcBef>
              <a:buFont typeface="Arial" panose="020B0604020202020204" pitchFamily="34" charset="0"/>
              <a:buNone/>
              <a:defRPr sz="1600">
                <a:solidFill>
                  <a:schemeClr val="tx1">
                    <a:tint val="75000"/>
                  </a:schemeClr>
                </a:solidFill>
              </a:defRPr>
            </a:lvl8pPr>
            <a:lvl9pPr indent="0" defTabSz="914400">
              <a:lnSpc>
                <a:spcPct val="90000"/>
              </a:lnSpc>
              <a:spcBef>
                <a:spcPts val="500"/>
              </a:spcBef>
              <a:buFont typeface="Arial" panose="020B0604020202020204" pitchFamily="34" charset="0"/>
              <a:buNone/>
              <a:defRPr sz="1600">
                <a:solidFill>
                  <a:schemeClr val="tx1">
                    <a:tint val="75000"/>
                  </a:schemeClr>
                </a:solidFill>
              </a:defRPr>
            </a:lvl9pPr>
          </a:lstStyle>
          <a:p>
            <a:r>
              <a:rPr lang="en-US" dirty="0"/>
              <a:t>Uncompromised Data Accuracy with Children Counting</a:t>
            </a:r>
            <a:endParaRPr lang="en-MY" dirty="0"/>
          </a:p>
        </p:txBody>
      </p:sp>
      <p:pic>
        <p:nvPicPr>
          <p:cNvPr id="6" name="kids counting (pearly)_big">
            <a:hlinkClick r:id="" action="ppaction://media"/>
            <a:extLst>
              <a:ext uri="{FF2B5EF4-FFF2-40B4-BE49-F238E27FC236}">
                <a16:creationId xmlns:a16="http://schemas.microsoft.com/office/drawing/2014/main" id="{07EDA434-1FB6-4FC8-A247-AF887EC1A6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21831" y="1086824"/>
            <a:ext cx="4321176" cy="3567662"/>
          </a:xfrm>
          <a:prstGeom prst="rect">
            <a:avLst/>
          </a:prstGeom>
        </p:spPr>
      </p:pic>
      <p:sp>
        <p:nvSpPr>
          <p:cNvPr id="2" name="TextBox 1">
            <a:extLst>
              <a:ext uri="{FF2B5EF4-FFF2-40B4-BE49-F238E27FC236}">
                <a16:creationId xmlns:a16="http://schemas.microsoft.com/office/drawing/2014/main" id="{1CCC5057-87F5-46B2-AC11-44F5E8CA2270}"/>
              </a:ext>
            </a:extLst>
          </p:cNvPr>
          <p:cNvSpPr txBox="1"/>
          <p:nvPr/>
        </p:nvSpPr>
        <p:spPr>
          <a:xfrm>
            <a:off x="4670755" y="832908"/>
            <a:ext cx="2872252" cy="253916"/>
          </a:xfrm>
          <a:prstGeom prst="rect">
            <a:avLst/>
          </a:prstGeom>
          <a:noFill/>
        </p:spPr>
        <p:txBody>
          <a:bodyPr wrap="square" rtlCol="0">
            <a:spAutoFit/>
          </a:bodyPr>
          <a:lstStyle/>
          <a:p>
            <a:pPr algn="r"/>
            <a:r>
              <a:rPr lang="en-US" sz="1050" dirty="0">
                <a:latin typeface="Roboto Light" panose="02000000000000000000"/>
                <a:ea typeface="Source Sans Pro Light" panose="020B0403030403020204" pitchFamily="34" charset="0"/>
              </a:rPr>
              <a:t>View video </a:t>
            </a:r>
            <a:r>
              <a:rPr lang="en-US" sz="1050" dirty="0">
                <a:latin typeface="Roboto Light" panose="02000000000000000000"/>
                <a:ea typeface="Source Sans Pro Light" panose="020B0403030403020204" pitchFamily="34" charset="0"/>
                <a:hlinkClick r:id="rId6"/>
              </a:rPr>
              <a:t>here</a:t>
            </a:r>
            <a:r>
              <a:rPr lang="en-US" sz="1050" dirty="0">
                <a:latin typeface="Roboto Light" panose="02000000000000000000"/>
                <a:ea typeface="Source Sans Pro Light" panose="020B0403030403020204" pitchFamily="34" charset="0"/>
              </a:rPr>
              <a:t>.</a:t>
            </a:r>
            <a:endParaRPr lang="en-MY" sz="1050" dirty="0">
              <a:latin typeface="Roboto Light" panose="02000000000000000000"/>
              <a:ea typeface="Source Sans Pro Light" panose="020B0403030403020204" pitchFamily="34" charset="0"/>
            </a:endParaRPr>
          </a:p>
        </p:txBody>
      </p:sp>
      <p:pic>
        <p:nvPicPr>
          <p:cNvPr id="3" name="Picture 2">
            <a:extLst>
              <a:ext uri="{FF2B5EF4-FFF2-40B4-BE49-F238E27FC236}">
                <a16:creationId xmlns:a16="http://schemas.microsoft.com/office/drawing/2014/main" id="{5184AA69-BD36-429A-BE3E-F3FDAD5563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301425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crowd&#10;&#10;Description generated with very high confidence">
            <a:extLst>
              <a:ext uri="{FF2B5EF4-FFF2-40B4-BE49-F238E27FC236}">
                <a16:creationId xmlns:a16="http://schemas.microsoft.com/office/drawing/2014/main" id="{92A80FBD-97C7-4B26-9753-28A73AFF81E2}"/>
              </a:ext>
            </a:extLst>
          </p:cNvPr>
          <p:cNvPicPr>
            <a:picLocks noChangeAspect="1"/>
          </p:cNvPicPr>
          <p:nvPr/>
        </p:nvPicPr>
        <p:blipFill rotWithShape="1">
          <a:blip r:embed="rId2">
            <a:extLst>
              <a:ext uri="{28A0092B-C50C-407E-A947-70E740481C1C}">
                <a14:useLocalDpi xmlns:a14="http://schemas.microsoft.com/office/drawing/2010/main" val="0"/>
              </a:ext>
            </a:extLst>
          </a:blip>
          <a:srcRect t="53970"/>
          <a:stretch/>
        </p:blipFill>
        <p:spPr>
          <a:xfrm>
            <a:off x="0" y="0"/>
            <a:ext cx="10688638" cy="2596208"/>
          </a:xfrm>
          <a:prstGeom prst="rect">
            <a:avLst/>
          </a:prstGeom>
        </p:spPr>
      </p:pic>
      <p:sp>
        <p:nvSpPr>
          <p:cNvPr id="4" name="Title 33">
            <a:extLst>
              <a:ext uri="{FF2B5EF4-FFF2-40B4-BE49-F238E27FC236}">
                <a16:creationId xmlns:a16="http://schemas.microsoft.com/office/drawing/2014/main" id="{D953282A-EE08-4C3C-A492-BF094B4F3CA4}"/>
              </a:ext>
            </a:extLst>
          </p:cNvPr>
          <p:cNvSpPr txBox="1">
            <a:spLocks/>
          </p:cNvSpPr>
          <p:nvPr/>
        </p:nvSpPr>
        <p:spPr>
          <a:xfrm>
            <a:off x="384048" y="393192"/>
            <a:ext cx="10305288" cy="617432"/>
          </a:xfrm>
          <a:prstGeom prst="rect">
            <a:avLst/>
          </a:prstGeom>
        </p:spPr>
        <p:txBody>
          <a:bodyPr>
            <a:noAutofit/>
          </a:bodyPr>
          <a:lstStyle>
            <a:defPPr>
              <a:defRPr lang="en-US"/>
            </a:defPPr>
            <a:lvl1pPr defTabSz="1008400">
              <a:lnSpc>
                <a:spcPct val="90000"/>
              </a:lnSpc>
              <a:spcBef>
                <a:spcPct val="0"/>
              </a:spcBef>
              <a:buNone/>
              <a:defRPr sz="3400" spc="-150">
                <a:solidFill>
                  <a:srgbClr val="3A6AB3"/>
                </a:solidFill>
                <a:latin typeface="Work Sans Medium" pitchFamily="2" charset="0"/>
                <a:ea typeface="Roboto" panose="02000000000000000000" pitchFamily="2" charset="0"/>
                <a:cs typeface="+mj-cs"/>
              </a:defRPr>
            </a:lvl1pPr>
          </a:lstStyle>
          <a:p>
            <a:r>
              <a:rPr lang="en-US" dirty="0"/>
              <a:t>#2 Children Counting</a:t>
            </a:r>
          </a:p>
        </p:txBody>
      </p:sp>
      <p:sp>
        <p:nvSpPr>
          <p:cNvPr id="15" name="TextBox 14">
            <a:extLst>
              <a:ext uri="{FF2B5EF4-FFF2-40B4-BE49-F238E27FC236}">
                <a16:creationId xmlns:a16="http://schemas.microsoft.com/office/drawing/2014/main" id="{7745BD15-3F6F-42A5-9B81-A7D0ED6CE143}"/>
              </a:ext>
            </a:extLst>
          </p:cNvPr>
          <p:cNvSpPr txBox="1"/>
          <p:nvPr/>
        </p:nvSpPr>
        <p:spPr>
          <a:xfrm>
            <a:off x="5865494" y="1300808"/>
            <a:ext cx="4489407" cy="5154122"/>
          </a:xfrm>
          <a:prstGeom prst="rect">
            <a:avLst/>
          </a:prstGeom>
        </p:spPr>
        <p:txBody>
          <a:bodyPr vert="horz" lIns="0" tIns="0" rIns="0" bIns="45720" rtlCol="0">
            <a:noAutofit/>
          </a:bodyPr>
          <a:lstStyle>
            <a:defPPr>
              <a:defRPr lang="en-US"/>
            </a:defPPr>
            <a:lvl1pPr marL="285750" indent="-285750" defTabSz="1008400">
              <a:lnSpc>
                <a:spcPct val="100000"/>
              </a:lnSpc>
              <a:spcBef>
                <a:spcPts val="50"/>
              </a:spcBef>
              <a:buClr>
                <a:srgbClr val="3A6AB3"/>
              </a:buClr>
              <a:buFont typeface="Arial" panose="020B0604020202020204" pitchFamily="34" charset="0"/>
              <a:buChar char="•"/>
              <a:defRPr sz="1300">
                <a:solidFill>
                  <a:srgbClr val="333333"/>
                </a:solidFill>
                <a:latin typeface="Roboto Light" panose="02000000000000000000" pitchFamily="2" charset="0"/>
                <a:ea typeface="Roboto Light" panose="02000000000000000000" pitchFamily="2" charset="0"/>
              </a:defRPr>
            </a:lvl1pPr>
            <a:lvl2pPr marL="504188" indent="0" defTabSz="1008400">
              <a:lnSpc>
                <a:spcPct val="90000"/>
              </a:lnSpc>
              <a:spcBef>
                <a:spcPts val="551"/>
              </a:spcBef>
              <a:buFont typeface="Arial" panose="020B0604020202020204" pitchFamily="34" charset="0"/>
              <a:buNone/>
              <a:defRPr sz="2206">
                <a:solidFill>
                  <a:schemeClr val="tx1">
                    <a:tint val="75000"/>
                  </a:schemeClr>
                </a:solidFill>
              </a:defRPr>
            </a:lvl2pPr>
            <a:lvl3pPr marL="1008375" indent="0" defTabSz="1008400">
              <a:lnSpc>
                <a:spcPct val="90000"/>
              </a:lnSpc>
              <a:spcBef>
                <a:spcPts val="551"/>
              </a:spcBef>
              <a:buFont typeface="Arial" panose="020B0604020202020204" pitchFamily="34" charset="0"/>
              <a:buNone/>
              <a:defRPr sz="1985">
                <a:solidFill>
                  <a:schemeClr val="tx1">
                    <a:tint val="75000"/>
                  </a:schemeClr>
                </a:solidFill>
              </a:defRPr>
            </a:lvl3pPr>
            <a:lvl4pPr marL="1512563" indent="0" defTabSz="1008400">
              <a:lnSpc>
                <a:spcPct val="90000"/>
              </a:lnSpc>
              <a:spcBef>
                <a:spcPts val="551"/>
              </a:spcBef>
              <a:buFont typeface="Arial" panose="020B0604020202020204" pitchFamily="34" charset="0"/>
              <a:buNone/>
              <a:defRPr sz="1764">
                <a:solidFill>
                  <a:schemeClr val="tx1">
                    <a:tint val="75000"/>
                  </a:schemeClr>
                </a:solidFill>
              </a:defRPr>
            </a:lvl4pPr>
            <a:lvl5pPr marL="2016750" indent="0" defTabSz="1008400">
              <a:lnSpc>
                <a:spcPct val="90000"/>
              </a:lnSpc>
              <a:spcBef>
                <a:spcPts val="551"/>
              </a:spcBef>
              <a:buFont typeface="Arial" panose="020B0604020202020204" pitchFamily="34" charset="0"/>
              <a:buNone/>
              <a:defRPr sz="1764">
                <a:solidFill>
                  <a:schemeClr val="tx1">
                    <a:tint val="75000"/>
                  </a:schemeClr>
                </a:solidFill>
              </a:defRPr>
            </a:lvl5pPr>
            <a:lvl6pPr marL="2520938" indent="0" defTabSz="1008400">
              <a:lnSpc>
                <a:spcPct val="90000"/>
              </a:lnSpc>
              <a:spcBef>
                <a:spcPts val="551"/>
              </a:spcBef>
              <a:buFont typeface="Arial" panose="020B0604020202020204" pitchFamily="34" charset="0"/>
              <a:buNone/>
              <a:defRPr sz="1764">
                <a:solidFill>
                  <a:schemeClr val="tx1">
                    <a:tint val="75000"/>
                  </a:schemeClr>
                </a:solidFill>
              </a:defRPr>
            </a:lvl6pPr>
            <a:lvl7pPr marL="3025125" indent="0" defTabSz="1008400">
              <a:lnSpc>
                <a:spcPct val="90000"/>
              </a:lnSpc>
              <a:spcBef>
                <a:spcPts val="551"/>
              </a:spcBef>
              <a:buFont typeface="Arial" panose="020B0604020202020204" pitchFamily="34" charset="0"/>
              <a:buNone/>
              <a:defRPr sz="1764">
                <a:solidFill>
                  <a:schemeClr val="tx1">
                    <a:tint val="75000"/>
                  </a:schemeClr>
                </a:solidFill>
              </a:defRPr>
            </a:lvl7pPr>
            <a:lvl8pPr marL="3529313" indent="0" defTabSz="1008400">
              <a:lnSpc>
                <a:spcPct val="90000"/>
              </a:lnSpc>
              <a:spcBef>
                <a:spcPts val="551"/>
              </a:spcBef>
              <a:buFont typeface="Arial" panose="020B0604020202020204" pitchFamily="34" charset="0"/>
              <a:buNone/>
              <a:defRPr sz="1764">
                <a:solidFill>
                  <a:schemeClr val="tx1">
                    <a:tint val="75000"/>
                  </a:schemeClr>
                </a:solidFill>
              </a:defRPr>
            </a:lvl8pPr>
            <a:lvl9pPr marL="4033501" indent="0" defTabSz="1008400">
              <a:lnSpc>
                <a:spcPct val="90000"/>
              </a:lnSpc>
              <a:spcBef>
                <a:spcPts val="551"/>
              </a:spcBef>
              <a:buFont typeface="Arial" panose="020B0604020202020204" pitchFamily="34" charset="0"/>
              <a:buNone/>
              <a:defRPr sz="1764">
                <a:solidFill>
                  <a:schemeClr val="tx1">
                    <a:tint val="75000"/>
                  </a:schemeClr>
                </a:solidFill>
              </a:defRPr>
            </a:lvl9pPr>
          </a:lstStyle>
          <a:p>
            <a:pPr marL="0" indent="0">
              <a:spcBef>
                <a:spcPts val="1103"/>
              </a:spcBef>
              <a:buNone/>
            </a:pPr>
            <a:r>
              <a:rPr lang="en-US" sz="2000" dirty="0">
                <a:solidFill>
                  <a:srgbClr val="3A6AB3"/>
                </a:solidFill>
                <a:latin typeface="Roboto Medium" panose="02000000000000000000" pitchFamily="2" charset="0"/>
                <a:ea typeface="Roboto Medium" panose="02000000000000000000" pitchFamily="2" charset="0"/>
              </a:rPr>
              <a:t>Overview of the Patron’s Demographic Information </a:t>
            </a:r>
          </a:p>
          <a:p>
            <a:pPr marL="0" indent="0">
              <a:buNone/>
            </a:pPr>
            <a:endParaRPr lang="en-US" dirty="0">
              <a:latin typeface="Roboto Light" panose="02000000000000000000"/>
            </a:endParaRPr>
          </a:p>
          <a:p>
            <a:r>
              <a:rPr lang="en-US" sz="1300" dirty="0">
                <a:solidFill>
                  <a:srgbClr val="333333"/>
                </a:solidFill>
                <a:latin typeface="Roboto Light" panose="02000000000000000000" pitchFamily="2" charset="0"/>
                <a:ea typeface="Roboto Light" panose="02000000000000000000" pitchFamily="2" charset="0"/>
              </a:rPr>
              <a:t>Counting of children is crucial fo</a:t>
            </a:r>
            <a:r>
              <a:rPr lang="en-US" dirty="0"/>
              <a:t>r public facilities</a:t>
            </a:r>
          </a:p>
          <a:p>
            <a:pPr marL="0" indent="0">
              <a:buNone/>
            </a:pPr>
            <a:endParaRPr lang="en-US" sz="1300" dirty="0">
              <a:solidFill>
                <a:srgbClr val="333333"/>
              </a:solidFill>
              <a:latin typeface="Roboto Light" panose="02000000000000000000" pitchFamily="2" charset="0"/>
              <a:ea typeface="Roboto Light" panose="02000000000000000000" pitchFamily="2" charset="0"/>
            </a:endParaRPr>
          </a:p>
          <a:p>
            <a:pPr>
              <a:lnSpc>
                <a:spcPct val="110000"/>
              </a:lnSpc>
            </a:pPr>
            <a:r>
              <a:rPr lang="en-US" dirty="0"/>
              <a:t>Clear insight into the </a:t>
            </a:r>
            <a:r>
              <a:rPr lang="en-US" dirty="0">
                <a:latin typeface="Roboto Medium" panose="02000000000000000000" pitchFamily="2" charset="0"/>
                <a:ea typeface="Roboto Medium" panose="02000000000000000000" pitchFamily="2" charset="0"/>
              </a:rPr>
              <a:t>demographic information of the patrons</a:t>
            </a:r>
          </a:p>
          <a:p>
            <a:pPr marL="742950" lvl="1" indent="-285750">
              <a:spcBef>
                <a:spcPts val="0"/>
              </a:spcBef>
              <a:spcAft>
                <a:spcPts val="500"/>
              </a:spcAft>
              <a:buClr>
                <a:srgbClr val="3A6AB3"/>
              </a:buClr>
              <a:buFont typeface="Arial" panose="020B0604020202020204" pitchFamily="34" charset="0"/>
              <a:buChar char="•"/>
            </a:pPr>
            <a:r>
              <a:rPr lang="en-US" sz="1300" dirty="0">
                <a:solidFill>
                  <a:srgbClr val="333333"/>
                </a:solidFill>
                <a:latin typeface="Roboto Light" panose="02000000000000000000" pitchFamily="2" charset="0"/>
                <a:ea typeface="Roboto Light" panose="02000000000000000000" pitchFamily="2" charset="0"/>
              </a:rPr>
              <a:t>How many proportion of the patrons are children?</a:t>
            </a:r>
          </a:p>
          <a:p>
            <a:endParaRPr lang="en-US" sz="1300" dirty="0">
              <a:solidFill>
                <a:srgbClr val="333333"/>
              </a:solidFill>
              <a:latin typeface="Roboto Light" panose="02000000000000000000" pitchFamily="2" charset="0"/>
              <a:ea typeface="Roboto Light" panose="02000000000000000000" pitchFamily="2" charset="0"/>
            </a:endParaRPr>
          </a:p>
          <a:p>
            <a:r>
              <a:rPr lang="en-US" sz="1300" dirty="0">
                <a:solidFill>
                  <a:srgbClr val="333333"/>
                </a:solidFill>
                <a:latin typeface="Roboto Light" panose="02000000000000000000" pitchFamily="2" charset="0"/>
                <a:ea typeface="Roboto Light" panose="02000000000000000000" pitchFamily="2" charset="0"/>
              </a:rPr>
              <a:t>Automated reports give the valid data and overview of their facility (e.g. visitor movement and peak time). </a:t>
            </a:r>
            <a:endParaRPr lang="en-US" dirty="0"/>
          </a:p>
          <a:p>
            <a:endParaRPr lang="en-US" sz="1300" dirty="0">
              <a:solidFill>
                <a:srgbClr val="333333"/>
              </a:solidFill>
              <a:latin typeface="Roboto Light" panose="02000000000000000000" pitchFamily="2" charset="0"/>
              <a:ea typeface="Roboto Light" panose="02000000000000000000" pitchFamily="2" charset="0"/>
            </a:endParaRPr>
          </a:p>
          <a:p>
            <a:r>
              <a:rPr lang="en-US" dirty="0"/>
              <a:t>Replenish resources based on major patron’s interest: bringing In reading materials that are catered to the younger age group</a:t>
            </a:r>
            <a:endParaRPr lang="en-US" sz="1300" dirty="0">
              <a:solidFill>
                <a:srgbClr val="333333"/>
              </a:solidFill>
              <a:latin typeface="Roboto Light" panose="02000000000000000000" pitchFamily="2" charset="0"/>
              <a:ea typeface="Roboto Light" panose="02000000000000000000" pitchFamily="2" charset="0"/>
            </a:endParaRPr>
          </a:p>
          <a:p>
            <a:endParaRPr lang="en-US" sz="1300" dirty="0">
              <a:solidFill>
                <a:srgbClr val="333333"/>
              </a:solidFill>
              <a:latin typeface="Roboto Light" panose="02000000000000000000" pitchFamily="2" charset="0"/>
              <a:ea typeface="Roboto Light" panose="02000000000000000000" pitchFamily="2" charset="0"/>
            </a:endParaRPr>
          </a:p>
          <a:p>
            <a:pPr marL="285750" indent="-285750">
              <a:lnSpc>
                <a:spcPct val="100000"/>
              </a:lnSpc>
              <a:spcBef>
                <a:spcPts val="50"/>
              </a:spcBef>
              <a:buClr>
                <a:srgbClr val="3A6AB3"/>
              </a:buClr>
            </a:pPr>
            <a:r>
              <a:rPr lang="en-US" sz="1300" dirty="0">
                <a:solidFill>
                  <a:srgbClr val="333333"/>
                </a:solidFill>
                <a:latin typeface="Roboto Light" panose="02000000000000000000" pitchFamily="2" charset="0"/>
                <a:ea typeface="Roboto Light" panose="02000000000000000000" pitchFamily="2" charset="0"/>
              </a:rPr>
              <a:t>Funding for implementation can be justified and maximized by provision.</a:t>
            </a:r>
          </a:p>
          <a:p>
            <a:pPr marL="285750" indent="-285750">
              <a:lnSpc>
                <a:spcPct val="100000"/>
              </a:lnSpc>
              <a:spcBef>
                <a:spcPts val="50"/>
              </a:spcBef>
              <a:buClr>
                <a:srgbClr val="3A6AB3"/>
              </a:buClr>
            </a:pPr>
            <a:endParaRPr lang="en-US" sz="1300" dirty="0">
              <a:solidFill>
                <a:srgbClr val="333333"/>
              </a:solidFill>
              <a:latin typeface="Roboto Light" panose="02000000000000000000" pitchFamily="2" charset="0"/>
              <a:ea typeface="Roboto Light" panose="02000000000000000000" pitchFamily="2" charset="0"/>
            </a:endParaRPr>
          </a:p>
          <a:p>
            <a:pPr marL="285750" indent="-285750">
              <a:lnSpc>
                <a:spcPct val="100000"/>
              </a:lnSpc>
              <a:spcBef>
                <a:spcPts val="50"/>
              </a:spcBef>
              <a:buClr>
                <a:srgbClr val="3A6AB3"/>
              </a:buClr>
            </a:pPr>
            <a:r>
              <a:rPr lang="en-US" sz="1300" dirty="0">
                <a:solidFill>
                  <a:srgbClr val="333333"/>
                </a:solidFill>
                <a:latin typeface="Roboto Light" panose="02000000000000000000" pitchFamily="2" charset="0"/>
                <a:ea typeface="Roboto Light" panose="02000000000000000000" pitchFamily="2" charset="0"/>
              </a:rPr>
              <a:t>Allocate funding for </a:t>
            </a:r>
            <a:r>
              <a:rPr lang="en-US" dirty="0">
                <a:latin typeface="Roboto Medium" panose="02000000000000000000" pitchFamily="2" charset="0"/>
                <a:ea typeface="Roboto Medium" panose="02000000000000000000" pitchFamily="2" charset="0"/>
              </a:rPr>
              <a:t>proper staffing and security </a:t>
            </a:r>
            <a:r>
              <a:rPr lang="en-US" sz="1300" dirty="0">
                <a:solidFill>
                  <a:srgbClr val="333333"/>
                </a:solidFill>
                <a:latin typeface="Roboto Light" panose="02000000000000000000" pitchFamily="2" charset="0"/>
                <a:ea typeface="Roboto Light" panose="02000000000000000000" pitchFamily="2" charset="0"/>
              </a:rPr>
              <a:t>to make sure the facility is safe for all areas, (e.g. for the library archive collection). </a:t>
            </a:r>
          </a:p>
          <a:p>
            <a:pPr marL="0" indent="0">
              <a:buNone/>
            </a:pPr>
            <a:endParaRPr lang="en-US" dirty="0">
              <a:latin typeface="Roboto Light" panose="02000000000000000000"/>
            </a:endParaRPr>
          </a:p>
          <a:p>
            <a:endParaRPr lang="en-US" dirty="0">
              <a:latin typeface="Roboto Light" panose="02000000000000000000"/>
            </a:endParaRPr>
          </a:p>
        </p:txBody>
      </p:sp>
      <p:pic>
        <p:nvPicPr>
          <p:cNvPr id="3" name="Picture 2">
            <a:extLst>
              <a:ext uri="{FF2B5EF4-FFF2-40B4-BE49-F238E27FC236}">
                <a16:creationId xmlns:a16="http://schemas.microsoft.com/office/drawing/2014/main" id="{C3A309F4-5202-4E56-A5FF-A05994FE14E1}"/>
              </a:ext>
            </a:extLst>
          </p:cNvPr>
          <p:cNvPicPr>
            <a:picLocks noChangeAspect="1"/>
          </p:cNvPicPr>
          <p:nvPr/>
        </p:nvPicPr>
        <p:blipFill>
          <a:blip r:embed="rId3"/>
          <a:stretch>
            <a:fillRect/>
          </a:stretch>
        </p:blipFill>
        <p:spPr>
          <a:xfrm>
            <a:off x="510222" y="1298104"/>
            <a:ext cx="5117340" cy="5123262"/>
          </a:xfrm>
          <a:prstGeom prst="rect">
            <a:avLst/>
          </a:prstGeom>
        </p:spPr>
      </p:pic>
      <p:sp>
        <p:nvSpPr>
          <p:cNvPr id="2" name="TextBox 1">
            <a:extLst>
              <a:ext uri="{FF2B5EF4-FFF2-40B4-BE49-F238E27FC236}">
                <a16:creationId xmlns:a16="http://schemas.microsoft.com/office/drawing/2014/main" id="{1435A407-3102-4897-BEB2-63A6187A1538}"/>
              </a:ext>
            </a:extLst>
          </p:cNvPr>
          <p:cNvSpPr txBox="1"/>
          <p:nvPr/>
        </p:nvSpPr>
        <p:spPr>
          <a:xfrm>
            <a:off x="1002817" y="6454930"/>
            <a:ext cx="4132150" cy="253916"/>
          </a:xfrm>
          <a:prstGeom prst="rect">
            <a:avLst/>
          </a:prstGeom>
          <a:noFill/>
        </p:spPr>
        <p:txBody>
          <a:bodyPr wrap="square" rtlCol="0">
            <a:spAutoFit/>
          </a:bodyPr>
          <a:lstStyle/>
          <a:p>
            <a:pPr algn="ctr"/>
            <a:r>
              <a:rPr lang="en-US" sz="1050" dirty="0">
                <a:latin typeface="Roboto Light" panose="02000000000000000000"/>
                <a:ea typeface="Source Sans Pro Light" panose="020B0403030403020204" pitchFamily="34" charset="0"/>
              </a:rPr>
              <a:t>View Sample Report </a:t>
            </a:r>
            <a:r>
              <a:rPr lang="en-US" sz="1050" dirty="0">
                <a:latin typeface="Roboto Light" panose="02000000000000000000"/>
                <a:ea typeface="Source Sans Pro Light" panose="020B0403030403020204" pitchFamily="34" charset="0"/>
                <a:hlinkClick r:id="rId4"/>
              </a:rPr>
              <a:t>here</a:t>
            </a:r>
            <a:r>
              <a:rPr lang="en-US" sz="1050" dirty="0">
                <a:latin typeface="Roboto Light" panose="02000000000000000000"/>
                <a:ea typeface="Source Sans Pro Light" panose="020B0403030403020204" pitchFamily="34" charset="0"/>
              </a:rPr>
              <a:t>.</a:t>
            </a:r>
            <a:endParaRPr lang="en-MY" sz="1050" dirty="0">
              <a:latin typeface="Roboto Light" panose="02000000000000000000"/>
              <a:ea typeface="Source Sans Pro Light" panose="020B0403030403020204" pitchFamily="34" charset="0"/>
            </a:endParaRPr>
          </a:p>
        </p:txBody>
      </p:sp>
      <p:pic>
        <p:nvPicPr>
          <p:cNvPr id="5" name="Picture 4">
            <a:extLst>
              <a:ext uri="{FF2B5EF4-FFF2-40B4-BE49-F238E27FC236}">
                <a16:creationId xmlns:a16="http://schemas.microsoft.com/office/drawing/2014/main" id="{65264010-84F0-4190-BF5B-DD8B3B65D6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879" y="6943343"/>
            <a:ext cx="2095022" cy="452629"/>
          </a:xfrm>
          <a:prstGeom prst="rect">
            <a:avLst/>
          </a:prstGeom>
        </p:spPr>
      </p:pic>
    </p:spTree>
    <p:extLst>
      <p:ext uri="{BB962C8B-B14F-4D97-AF65-F5344CB8AC3E}">
        <p14:creationId xmlns:p14="http://schemas.microsoft.com/office/powerpoint/2010/main" val="12502501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2790</TotalTime>
  <Words>2742</Words>
  <Application>Microsoft Office PowerPoint</Application>
  <PresentationFormat>Custom</PresentationFormat>
  <Paragraphs>378</Paragraphs>
  <Slides>28</Slides>
  <Notes>24</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Calibri </vt:lpstr>
      <vt:lpstr>Helmet</vt:lpstr>
      <vt:lpstr>Roboto Light</vt:lpstr>
      <vt:lpstr>Roboto Medium</vt:lpstr>
      <vt:lpstr>Roboto Thin</vt:lpstr>
      <vt:lpstr>Work Sans</vt:lpstr>
      <vt:lpstr>Work Sans Medium</vt:lpstr>
      <vt:lpstr>Arial</vt:lpstr>
      <vt:lpstr>Calibri</vt:lpstr>
      <vt:lpstr>Calibri Light</vt:lpstr>
      <vt:lpstr>Ink Free</vt:lpstr>
      <vt:lpstr>Segoe UI</vt:lpstr>
      <vt:lpstr>Source Sans Pro</vt:lpstr>
      <vt:lpstr>Source Sans Pro Light</vt:lpstr>
      <vt:lpstr>Source Sans Pro Semibold</vt:lpstr>
      <vt:lpstr>Office Theme</vt:lpstr>
      <vt:lpstr>People Counting System for Libraries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Edward Wong</cp:lastModifiedBy>
  <cp:revision>390</cp:revision>
  <dcterms:created xsi:type="dcterms:W3CDTF">2019-04-18T09:43:55Z</dcterms:created>
  <dcterms:modified xsi:type="dcterms:W3CDTF">2020-09-13T09:26:55Z</dcterms:modified>
</cp:coreProperties>
</file>